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170.jpg" ContentType="image/jpg"/>
  <Override PartName="/ppt/media/image171.jpg" ContentType="image/jpg"/>
  <Override PartName="/ppt/media/image172.jpg" ContentType="image/jpg"/>
  <Override PartName="/ppt/media/image173.jpg" ContentType="image/jpg"/>
  <Override PartName="/ppt/media/image174.jpg" ContentType="image/jpg"/>
  <Override PartName="/ppt/media/image175.jpg" ContentType="image/jpg"/>
  <Override PartName="/ppt/media/image176.jpg" ContentType="image/jpg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notesMasterIdLst>
    <p:notesMasterId r:id="rId135"/>
  </p:notesMasterIdLst>
  <p:sldIdLst>
    <p:sldId id="4535" r:id="rId2"/>
    <p:sldId id="4539" r:id="rId3"/>
    <p:sldId id="4581" r:id="rId4"/>
    <p:sldId id="4755" r:id="rId5"/>
    <p:sldId id="4540" r:id="rId6"/>
    <p:sldId id="4673" r:id="rId7"/>
    <p:sldId id="4671" r:id="rId8"/>
    <p:sldId id="4684" r:id="rId9"/>
    <p:sldId id="4618" r:id="rId10"/>
    <p:sldId id="4619" r:id="rId11"/>
    <p:sldId id="4689" r:id="rId12"/>
    <p:sldId id="4712" r:id="rId13"/>
    <p:sldId id="4692" r:id="rId14"/>
    <p:sldId id="4583" r:id="rId15"/>
    <p:sldId id="4703" r:id="rId16"/>
    <p:sldId id="4704" r:id="rId17"/>
    <p:sldId id="4705" r:id="rId18"/>
    <p:sldId id="4706" r:id="rId19"/>
    <p:sldId id="4707" r:id="rId20"/>
    <p:sldId id="4708" r:id="rId21"/>
    <p:sldId id="4667" r:id="rId22"/>
    <p:sldId id="4663" r:id="rId23"/>
    <p:sldId id="4709" r:id="rId24"/>
    <p:sldId id="4529" r:id="rId25"/>
    <p:sldId id="4530" r:id="rId26"/>
    <p:sldId id="4668" r:id="rId27"/>
    <p:sldId id="4700" r:id="rId28"/>
    <p:sldId id="4702" r:id="rId29"/>
    <p:sldId id="4621" r:id="rId30"/>
    <p:sldId id="4622" r:id="rId31"/>
    <p:sldId id="4713" r:id="rId32"/>
    <p:sldId id="4624" r:id="rId33"/>
    <p:sldId id="4625" r:id="rId34"/>
    <p:sldId id="4623" r:id="rId35"/>
    <p:sldId id="4627" r:id="rId36"/>
    <p:sldId id="4680" r:id="rId37"/>
    <p:sldId id="4628" r:id="rId38"/>
    <p:sldId id="258" r:id="rId39"/>
    <p:sldId id="4734" r:id="rId40"/>
    <p:sldId id="4629" r:id="rId41"/>
    <p:sldId id="4714" r:id="rId42"/>
    <p:sldId id="4690" r:id="rId43"/>
    <p:sldId id="4672" r:id="rId44"/>
    <p:sldId id="4630" r:id="rId45"/>
    <p:sldId id="4740" r:id="rId46"/>
    <p:sldId id="4741" r:id="rId47"/>
    <p:sldId id="4634" r:id="rId48"/>
    <p:sldId id="4635" r:id="rId49"/>
    <p:sldId id="4636" r:id="rId50"/>
    <p:sldId id="4637" r:id="rId51"/>
    <p:sldId id="4665" r:id="rId52"/>
    <p:sldId id="4526" r:id="rId53"/>
    <p:sldId id="4716" r:id="rId54"/>
    <p:sldId id="4723" r:id="rId55"/>
    <p:sldId id="4724" r:id="rId56"/>
    <p:sldId id="4728" r:id="rId57"/>
    <p:sldId id="4725" r:id="rId58"/>
    <p:sldId id="4726" r:id="rId59"/>
    <p:sldId id="4638" r:id="rId60"/>
    <p:sldId id="4757" r:id="rId61"/>
    <p:sldId id="4666" r:id="rId62"/>
    <p:sldId id="4670" r:id="rId63"/>
    <p:sldId id="4754" r:id="rId64"/>
    <p:sldId id="4718" r:id="rId65"/>
    <p:sldId id="4655" r:id="rId66"/>
    <p:sldId id="4693" r:id="rId67"/>
    <p:sldId id="4694" r:id="rId68"/>
    <p:sldId id="4639" r:id="rId69"/>
    <p:sldId id="4699" r:id="rId70"/>
    <p:sldId id="4695" r:id="rId71"/>
    <p:sldId id="4696" r:id="rId72"/>
    <p:sldId id="4643" r:id="rId73"/>
    <p:sldId id="4674" r:id="rId74"/>
    <p:sldId id="4645" r:id="rId75"/>
    <p:sldId id="4569" r:id="rId76"/>
    <p:sldId id="4651" r:id="rId77"/>
    <p:sldId id="4652" r:id="rId78"/>
    <p:sldId id="4593" r:id="rId79"/>
    <p:sldId id="4720" r:id="rId80"/>
    <p:sldId id="4552" r:id="rId81"/>
    <p:sldId id="4752" r:id="rId82"/>
    <p:sldId id="4531" r:id="rId83"/>
    <p:sldId id="4738" r:id="rId84"/>
    <p:sldId id="4748" r:id="rId85"/>
    <p:sldId id="4633" r:id="rId86"/>
    <p:sldId id="4675" r:id="rId87"/>
    <p:sldId id="4676" r:id="rId88"/>
    <p:sldId id="4677" r:id="rId89"/>
    <p:sldId id="4678" r:id="rId90"/>
    <p:sldId id="4739" r:id="rId91"/>
    <p:sldId id="4640" r:id="rId92"/>
    <p:sldId id="4727" r:id="rId93"/>
    <p:sldId id="4550" r:id="rId94"/>
    <p:sldId id="4721" r:id="rId95"/>
    <p:sldId id="4722" r:id="rId96"/>
    <p:sldId id="4648" r:id="rId97"/>
    <p:sldId id="4743" r:id="rId98"/>
    <p:sldId id="4735" r:id="rId99"/>
    <p:sldId id="4520" r:id="rId100"/>
    <p:sldId id="4560" r:id="rId101"/>
    <p:sldId id="4758" r:id="rId102"/>
    <p:sldId id="4664" r:id="rId103"/>
    <p:sldId id="4661" r:id="rId104"/>
    <p:sldId id="4662" r:id="rId105"/>
    <p:sldId id="4756" r:id="rId106"/>
    <p:sldId id="4737" r:id="rId107"/>
    <p:sldId id="4659" r:id="rId108"/>
    <p:sldId id="4641" r:id="rId109"/>
    <p:sldId id="4697" r:id="rId110"/>
    <p:sldId id="4698" r:id="rId111"/>
    <p:sldId id="4686" r:id="rId112"/>
    <p:sldId id="4742" r:id="rId113"/>
    <p:sldId id="4573" r:id="rId114"/>
    <p:sldId id="4753" r:id="rId115"/>
    <p:sldId id="4744" r:id="rId116"/>
    <p:sldId id="4745" r:id="rId117"/>
    <p:sldId id="4751" r:id="rId118"/>
    <p:sldId id="270" r:id="rId119"/>
    <p:sldId id="4732" r:id="rId120"/>
    <p:sldId id="4600" r:id="rId121"/>
    <p:sldId id="4750" r:id="rId122"/>
    <p:sldId id="4749" r:id="rId123"/>
    <p:sldId id="4617" r:id="rId124"/>
    <p:sldId id="4485" r:id="rId125"/>
    <p:sldId id="4746" r:id="rId126"/>
    <p:sldId id="4747" r:id="rId127"/>
    <p:sldId id="4518" r:id="rId128"/>
    <p:sldId id="4519" r:id="rId129"/>
    <p:sldId id="4521" r:id="rId130"/>
    <p:sldId id="4451" r:id="rId131"/>
    <p:sldId id="4602" r:id="rId132"/>
    <p:sldId id="4578" r:id="rId133"/>
    <p:sldId id="4454" r:id="rId1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5B1D8"/>
    <a:srgbClr val="F18FC7"/>
    <a:srgbClr val="D6CDE1"/>
    <a:srgbClr val="25C6FF"/>
    <a:srgbClr val="B3EBFF"/>
    <a:srgbClr val="9966FF"/>
    <a:srgbClr val="F60000"/>
    <a:srgbClr val="DA0000"/>
    <a:srgbClr val="B3C9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24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354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64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.%20NAAC%20Details\3.%20IQAC\IQAC%202025-26\Meeting%20No.02%2027.03.2026\Raw%20Data\Department%20Result%20Detail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.%20NAAC%20Details\3.%20IQAC\IQAC%202025-26\Meeting%20No.02%2027.03.2026\Raw%20Data\Department%20Result%20Detail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I:\IQAC%202025-26\Meeting%20No.02%2027.03.2026\Raw%20Data\Department%20Result%20Detail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I:\IQAC%202025-26\Meeting%20No.02%2027.03.2026\Raw%20Data\Department%20Result%20Detail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/>
              <a:t>SE Result 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'Dept Result'!$B$25</c:f>
              <c:strCache>
                <c:ptCount val="1"/>
                <c:pt idx="0">
                  <c:v>2022-23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'Dept Result'!$C$24:$G$24</c:f>
              <c:strCache>
                <c:ptCount val="5"/>
                <c:pt idx="0">
                  <c:v>Comp</c:v>
                </c:pt>
                <c:pt idx="1">
                  <c:v>IT</c:v>
                </c:pt>
                <c:pt idx="2">
                  <c:v>E&amp;TC</c:v>
                </c:pt>
                <c:pt idx="3">
                  <c:v>Mech</c:v>
                </c:pt>
                <c:pt idx="4">
                  <c:v>Electrical</c:v>
                </c:pt>
              </c:strCache>
            </c:strRef>
          </c:cat>
          <c:val>
            <c:numRef>
              <c:f>'Dept Result'!$C$25:$G$25</c:f>
              <c:numCache>
                <c:formatCode>General</c:formatCode>
                <c:ptCount val="5"/>
                <c:pt idx="0">
                  <c:v>65.78</c:v>
                </c:pt>
                <c:pt idx="1">
                  <c:v>49.33</c:v>
                </c:pt>
                <c:pt idx="2">
                  <c:v>38.04</c:v>
                </c:pt>
                <c:pt idx="3">
                  <c:v>0</c:v>
                </c:pt>
                <c:pt idx="4">
                  <c:v>29.31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32-49CF-A595-B149AF359B60}"/>
            </c:ext>
          </c:extLst>
        </c:ser>
        <c:ser>
          <c:idx val="1"/>
          <c:order val="1"/>
          <c:tx>
            <c:strRef>
              <c:f>'Dept Result'!$B$26</c:f>
              <c:strCache>
                <c:ptCount val="1"/>
                <c:pt idx="0">
                  <c:v>2023-24 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'Dept Result'!$C$24:$G$24</c:f>
              <c:strCache>
                <c:ptCount val="5"/>
                <c:pt idx="0">
                  <c:v>Comp</c:v>
                </c:pt>
                <c:pt idx="1">
                  <c:v>IT</c:v>
                </c:pt>
                <c:pt idx="2">
                  <c:v>E&amp;TC</c:v>
                </c:pt>
                <c:pt idx="3">
                  <c:v>Mech</c:v>
                </c:pt>
                <c:pt idx="4">
                  <c:v>Electrical</c:v>
                </c:pt>
              </c:strCache>
            </c:strRef>
          </c:cat>
          <c:val>
            <c:numRef>
              <c:f>'Dept Result'!$C$26:$G$26</c:f>
              <c:numCache>
                <c:formatCode>0.00</c:formatCode>
                <c:ptCount val="5"/>
                <c:pt idx="0" formatCode="General">
                  <c:v>77.930000000000007</c:v>
                </c:pt>
                <c:pt idx="1">
                  <c:v>64.709999999999994</c:v>
                </c:pt>
                <c:pt idx="2">
                  <c:v>50</c:v>
                </c:pt>
                <c:pt idx="3">
                  <c:v>12.5</c:v>
                </c:pt>
                <c:pt idx="4" formatCode="General">
                  <c:v>42.5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32-49CF-A595-B149AF359B60}"/>
            </c:ext>
          </c:extLst>
        </c:ser>
        <c:ser>
          <c:idx val="2"/>
          <c:order val="2"/>
          <c:tx>
            <c:strRef>
              <c:f>'Dept Result'!$B$27</c:f>
              <c:strCache>
                <c:ptCount val="1"/>
                <c:pt idx="0">
                  <c:v>2024-25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'Dept Result'!$C$24:$G$24</c:f>
              <c:strCache>
                <c:ptCount val="5"/>
                <c:pt idx="0">
                  <c:v>Comp</c:v>
                </c:pt>
                <c:pt idx="1">
                  <c:v>IT</c:v>
                </c:pt>
                <c:pt idx="2">
                  <c:v>E&amp;TC</c:v>
                </c:pt>
                <c:pt idx="3">
                  <c:v>Mech</c:v>
                </c:pt>
                <c:pt idx="4">
                  <c:v>Electrical</c:v>
                </c:pt>
              </c:strCache>
            </c:strRef>
          </c:cat>
          <c:val>
            <c:numRef>
              <c:f>'Dept Result'!$C$27:$G$27</c:f>
              <c:numCache>
                <c:formatCode>General</c:formatCode>
                <c:ptCount val="5"/>
                <c:pt idx="0">
                  <c:v>71.290000000000006</c:v>
                </c:pt>
                <c:pt idx="1">
                  <c:v>62.68</c:v>
                </c:pt>
                <c:pt idx="2">
                  <c:v>50.93</c:v>
                </c:pt>
                <c:pt idx="3">
                  <c:v>46.67</c:v>
                </c:pt>
                <c:pt idx="4">
                  <c:v>24.07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32-49CF-A595-B149AF359B60}"/>
            </c:ext>
          </c:extLst>
        </c:ser>
        <c:ser>
          <c:idx val="3"/>
          <c:order val="3"/>
          <c:tx>
            <c:strRef>
              <c:f>'Dept Result'!$B$28</c:f>
              <c:strCache>
                <c:ptCount val="1"/>
                <c:pt idx="0">
                  <c:v>2025-26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'Dept Result'!$C$24:$G$24</c:f>
              <c:strCache>
                <c:ptCount val="5"/>
                <c:pt idx="0">
                  <c:v>Comp</c:v>
                </c:pt>
                <c:pt idx="1">
                  <c:v>IT</c:v>
                </c:pt>
                <c:pt idx="2">
                  <c:v>E&amp;TC</c:v>
                </c:pt>
                <c:pt idx="3">
                  <c:v>Mech</c:v>
                </c:pt>
                <c:pt idx="4">
                  <c:v>Electrical</c:v>
                </c:pt>
              </c:strCache>
            </c:strRef>
          </c:cat>
          <c:val>
            <c:numRef>
              <c:f>'Dept Result'!$C$28:$G$28</c:f>
              <c:numCache>
                <c:formatCode>0.00</c:formatCode>
                <c:ptCount val="5"/>
                <c:pt idx="0" formatCode="General">
                  <c:v>68.33</c:v>
                </c:pt>
                <c:pt idx="1">
                  <c:v>47</c:v>
                </c:pt>
                <c:pt idx="2" formatCode="General">
                  <c:v>29.86</c:v>
                </c:pt>
                <c:pt idx="3" formatCode="General">
                  <c:v>3.1</c:v>
                </c:pt>
                <c:pt idx="4" formatCode="General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D32-49CF-A595-B149AF359B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91588864"/>
        <c:axId val="148577600"/>
      </c:barChart>
      <c:catAx>
        <c:axId val="1915888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cap="all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solidFill>
                      <a:sysClr val="windowText" lastClr="000000"/>
                    </a:solidFill>
                  </a:rPr>
                  <a:t>Department                                                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577600"/>
        <c:crosses val="autoZero"/>
        <c:auto val="1"/>
        <c:lblAlgn val="ctr"/>
        <c:lblOffset val="100"/>
        <c:noMultiLvlLbl val="0"/>
      </c:catAx>
      <c:valAx>
        <c:axId val="1485776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cap="all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200" b="1">
                    <a:solidFill>
                      <a:sysClr val="windowText" lastClr="000000"/>
                    </a:solidFill>
                  </a:rPr>
                  <a:t>% Result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8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391313217172975"/>
          <c:y val="0.13220715924953272"/>
          <c:w val="0.56331481630142088"/>
          <c:h val="6.91221020790536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IN" sz="1600" b="1" dirty="0">
                <a:solidFill>
                  <a:sysClr val="windowText" lastClr="000000"/>
                </a:solidFill>
              </a:rPr>
              <a:t>FE</a:t>
            </a:r>
            <a:r>
              <a:rPr lang="en-IN" sz="1600" b="1" baseline="0" dirty="0">
                <a:solidFill>
                  <a:sysClr val="windowText" lastClr="000000"/>
                </a:solidFill>
              </a:rPr>
              <a:t> Result </a:t>
            </a:r>
            <a:endParaRPr lang="en-IN" sz="1600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'Dept Result'!$C$3</c:f>
              <c:strCache>
                <c:ptCount val="1"/>
                <c:pt idx="0">
                  <c:v>% All Clear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'Dept Result'!$B$5:$B$8</c:f>
              <c:strCache>
                <c:ptCount val="4"/>
                <c:pt idx="0">
                  <c:v>2022-23</c:v>
                </c:pt>
                <c:pt idx="1">
                  <c:v>2023-24</c:v>
                </c:pt>
                <c:pt idx="2">
                  <c:v>2024-25</c:v>
                </c:pt>
                <c:pt idx="3">
                  <c:v>2025-26</c:v>
                </c:pt>
              </c:strCache>
            </c:strRef>
          </c:cat>
          <c:val>
            <c:numRef>
              <c:f>'Dept Result'!$C$5:$C$8</c:f>
              <c:numCache>
                <c:formatCode>General</c:formatCode>
                <c:ptCount val="4"/>
                <c:pt idx="0">
                  <c:v>43.31</c:v>
                </c:pt>
                <c:pt idx="1">
                  <c:v>36.74</c:v>
                </c:pt>
                <c:pt idx="2">
                  <c:v>37.880000000000003</c:v>
                </c:pt>
                <c:pt idx="3">
                  <c:v>38.28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49-4417-B2B9-71BF14E6ACEA}"/>
            </c:ext>
          </c:extLst>
        </c:ser>
        <c:ser>
          <c:idx val="1"/>
          <c:order val="1"/>
          <c:tx>
            <c:strRef>
              <c:f>'Dept Result'!$D$3</c:f>
              <c:strCache>
                <c:ptCount val="1"/>
                <c:pt idx="0">
                  <c:v>ATKT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'Dept Result'!$B$5:$B$8</c:f>
              <c:strCache>
                <c:ptCount val="4"/>
                <c:pt idx="0">
                  <c:v>2022-23</c:v>
                </c:pt>
                <c:pt idx="1">
                  <c:v>2023-24</c:v>
                </c:pt>
                <c:pt idx="2">
                  <c:v>2024-25</c:v>
                </c:pt>
                <c:pt idx="3">
                  <c:v>2025-26</c:v>
                </c:pt>
              </c:strCache>
            </c:strRef>
          </c:cat>
          <c:val>
            <c:numRef>
              <c:f>'Dept Result'!$D$5:$D$8</c:f>
              <c:numCache>
                <c:formatCode>General</c:formatCode>
                <c:ptCount val="4"/>
                <c:pt idx="0">
                  <c:v>83.64</c:v>
                </c:pt>
                <c:pt idx="1">
                  <c:v>81.430000000000007</c:v>
                </c:pt>
                <c:pt idx="2">
                  <c:v>96.46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49-4417-B2B9-71BF14E6AC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2375296"/>
        <c:axId val="148599872"/>
      </c:barChart>
      <c:catAx>
        <c:axId val="1923752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100" b="0">
                    <a:solidFill>
                      <a:sysClr val="windowText" lastClr="000000"/>
                    </a:solidFill>
                  </a:rPr>
                  <a:t>Academic Year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599872"/>
        <c:crosses val="autoZero"/>
        <c:auto val="1"/>
        <c:lblAlgn val="ctr"/>
        <c:lblOffset val="100"/>
        <c:noMultiLvlLbl val="0"/>
      </c:catAx>
      <c:valAx>
        <c:axId val="14859987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100" b="0"/>
                  <a:t>% Result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375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/>
              <a:t>TE Result</a:t>
            </a:r>
          </a:p>
        </c:rich>
      </c:tx>
      <c:layout>
        <c:manualLayout>
          <c:xMode val="edge"/>
          <c:yMode val="edge"/>
          <c:x val="0.37299582195809894"/>
          <c:y val="1.2532808398950131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'Dept Result'!$B$42</c:f>
              <c:strCache>
                <c:ptCount val="1"/>
                <c:pt idx="0">
                  <c:v>2022-23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'Dept Result'!$C$41:$G$41</c:f>
              <c:strCache>
                <c:ptCount val="5"/>
                <c:pt idx="0">
                  <c:v>COMP</c:v>
                </c:pt>
                <c:pt idx="1">
                  <c:v>IT </c:v>
                </c:pt>
                <c:pt idx="2">
                  <c:v>E&amp;TC</c:v>
                </c:pt>
                <c:pt idx="3">
                  <c:v>MECH </c:v>
                </c:pt>
                <c:pt idx="4">
                  <c:v>Elect.</c:v>
                </c:pt>
              </c:strCache>
            </c:strRef>
          </c:cat>
          <c:val>
            <c:numRef>
              <c:f>'Dept Result'!$C$42:$G$42</c:f>
              <c:numCache>
                <c:formatCode>General</c:formatCode>
                <c:ptCount val="5"/>
                <c:pt idx="0">
                  <c:v>88.21</c:v>
                </c:pt>
                <c:pt idx="1">
                  <c:v>84</c:v>
                </c:pt>
                <c:pt idx="2">
                  <c:v>52.63</c:v>
                </c:pt>
                <c:pt idx="3">
                  <c:v>30.77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69-42D8-A0C9-FB8CEA26BBFB}"/>
            </c:ext>
          </c:extLst>
        </c:ser>
        <c:ser>
          <c:idx val="1"/>
          <c:order val="1"/>
          <c:tx>
            <c:strRef>
              <c:f>'Dept Result'!$B$43</c:f>
              <c:strCache>
                <c:ptCount val="1"/>
                <c:pt idx="0">
                  <c:v>2023-24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'Dept Result'!$C$41:$G$41</c:f>
              <c:strCache>
                <c:ptCount val="5"/>
                <c:pt idx="0">
                  <c:v>COMP</c:v>
                </c:pt>
                <c:pt idx="1">
                  <c:v>IT </c:v>
                </c:pt>
                <c:pt idx="2">
                  <c:v>E&amp;TC</c:v>
                </c:pt>
                <c:pt idx="3">
                  <c:v>MECH </c:v>
                </c:pt>
                <c:pt idx="4">
                  <c:v>Elect.</c:v>
                </c:pt>
              </c:strCache>
            </c:strRef>
          </c:cat>
          <c:val>
            <c:numRef>
              <c:f>'Dept Result'!$C$43:$G$43</c:f>
              <c:numCache>
                <c:formatCode>0.00</c:formatCode>
                <c:ptCount val="5"/>
                <c:pt idx="0" formatCode="General">
                  <c:v>89.47</c:v>
                </c:pt>
                <c:pt idx="1">
                  <c:v>89.23</c:v>
                </c:pt>
                <c:pt idx="2">
                  <c:v>68.599999999999994</c:v>
                </c:pt>
                <c:pt idx="3">
                  <c:v>50</c:v>
                </c:pt>
                <c:pt idx="4" formatCode="General">
                  <c:v>58.33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69-42D8-A0C9-FB8CEA26BBFB}"/>
            </c:ext>
          </c:extLst>
        </c:ser>
        <c:ser>
          <c:idx val="2"/>
          <c:order val="2"/>
          <c:tx>
            <c:strRef>
              <c:f>'Dept Result'!$B$44</c:f>
              <c:strCache>
                <c:ptCount val="1"/>
                <c:pt idx="0">
                  <c:v>2024-25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'Dept Result'!$C$41:$G$41</c:f>
              <c:strCache>
                <c:ptCount val="5"/>
                <c:pt idx="0">
                  <c:v>COMP</c:v>
                </c:pt>
                <c:pt idx="1">
                  <c:v>IT </c:v>
                </c:pt>
                <c:pt idx="2">
                  <c:v>E&amp;TC</c:v>
                </c:pt>
                <c:pt idx="3">
                  <c:v>MECH </c:v>
                </c:pt>
                <c:pt idx="4">
                  <c:v>Elect.</c:v>
                </c:pt>
              </c:strCache>
            </c:strRef>
          </c:cat>
          <c:val>
            <c:numRef>
              <c:f>'Dept Result'!$C$44:$G$44</c:f>
              <c:numCache>
                <c:formatCode>0.00</c:formatCode>
                <c:ptCount val="5"/>
                <c:pt idx="0" formatCode="General">
                  <c:v>93.19</c:v>
                </c:pt>
                <c:pt idx="1">
                  <c:v>89.47</c:v>
                </c:pt>
                <c:pt idx="2">
                  <c:v>86.75</c:v>
                </c:pt>
                <c:pt idx="3">
                  <c:v>71.430000000000007</c:v>
                </c:pt>
                <c:pt idx="4" formatCode="General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69-42D8-A0C9-FB8CEA26BBFB}"/>
            </c:ext>
          </c:extLst>
        </c:ser>
        <c:ser>
          <c:idx val="3"/>
          <c:order val="3"/>
          <c:tx>
            <c:strRef>
              <c:f>'Dept Result'!$B$45</c:f>
              <c:strCache>
                <c:ptCount val="1"/>
                <c:pt idx="0">
                  <c:v>2025-26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'Dept Result'!$C$41:$G$41</c:f>
              <c:strCache>
                <c:ptCount val="5"/>
                <c:pt idx="0">
                  <c:v>COMP</c:v>
                </c:pt>
                <c:pt idx="1">
                  <c:v>IT </c:v>
                </c:pt>
                <c:pt idx="2">
                  <c:v>E&amp;TC</c:v>
                </c:pt>
                <c:pt idx="3">
                  <c:v>MECH </c:v>
                </c:pt>
                <c:pt idx="4">
                  <c:v>Elect.</c:v>
                </c:pt>
              </c:strCache>
            </c:strRef>
          </c:cat>
          <c:val>
            <c:numRef>
              <c:f>'Dept Result'!$C$45:$G$45</c:f>
              <c:numCache>
                <c:formatCode>0.00</c:formatCode>
                <c:ptCount val="5"/>
                <c:pt idx="0" formatCode="General">
                  <c:v>89.05</c:v>
                </c:pt>
                <c:pt idx="1">
                  <c:v>79.03</c:v>
                </c:pt>
                <c:pt idx="2">
                  <c:v>71.81</c:v>
                </c:pt>
                <c:pt idx="3" formatCode="General">
                  <c:v>58.62</c:v>
                </c:pt>
                <c:pt idx="4" formatCode="General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69-42D8-A0C9-FB8CEA26BBF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96070400"/>
        <c:axId val="195758912"/>
      </c:barChart>
      <c:catAx>
        <c:axId val="196070400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IN"/>
                  <a:t> Department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95758912"/>
        <c:crosses val="autoZero"/>
        <c:auto val="1"/>
        <c:lblAlgn val="ctr"/>
        <c:lblOffset val="100"/>
        <c:noMultiLvlLbl val="0"/>
      </c:catAx>
      <c:valAx>
        <c:axId val="1957589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IN"/>
                  <a:t>% Result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9607040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4872075192538832E-2"/>
          <c:y val="4.8900067910188187E-2"/>
          <c:w val="0.80641297918351673"/>
          <c:h val="8.1454564801021492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BE Result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'Dept Result'!$B$77</c:f>
              <c:strCache>
                <c:ptCount val="1"/>
                <c:pt idx="0">
                  <c:v>2022-23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'Dept Result'!$C$76:$G$76</c:f>
              <c:strCache>
                <c:ptCount val="5"/>
                <c:pt idx="0">
                  <c:v>Comp</c:v>
                </c:pt>
                <c:pt idx="1">
                  <c:v>IT</c:v>
                </c:pt>
                <c:pt idx="2">
                  <c:v>E&amp;TC</c:v>
                </c:pt>
                <c:pt idx="3">
                  <c:v>Mech</c:v>
                </c:pt>
                <c:pt idx="4">
                  <c:v>Electrical</c:v>
                </c:pt>
              </c:strCache>
            </c:strRef>
          </c:cat>
          <c:val>
            <c:numRef>
              <c:f>'Dept Result'!$C$77:$G$77</c:f>
              <c:numCache>
                <c:formatCode>0.00</c:formatCode>
                <c:ptCount val="5"/>
                <c:pt idx="0">
                  <c:v>85.897435897435898</c:v>
                </c:pt>
                <c:pt idx="1">
                  <c:v>90.277777777777786</c:v>
                </c:pt>
                <c:pt idx="2">
                  <c:v>64.67</c:v>
                </c:pt>
                <c:pt idx="3">
                  <c:v>47.73</c:v>
                </c:pt>
                <c:pt idx="4">
                  <c:v>70.45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F0-4DE4-BA97-411A090F5F37}"/>
            </c:ext>
          </c:extLst>
        </c:ser>
        <c:ser>
          <c:idx val="1"/>
          <c:order val="1"/>
          <c:tx>
            <c:strRef>
              <c:f>'Dept Result'!$B$78</c:f>
              <c:strCache>
                <c:ptCount val="1"/>
                <c:pt idx="0">
                  <c:v>2023-24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'Dept Result'!$C$76:$G$76</c:f>
              <c:strCache>
                <c:ptCount val="5"/>
                <c:pt idx="0">
                  <c:v>Comp</c:v>
                </c:pt>
                <c:pt idx="1">
                  <c:v>IT</c:v>
                </c:pt>
                <c:pt idx="2">
                  <c:v>E&amp;TC</c:v>
                </c:pt>
                <c:pt idx="3">
                  <c:v>Mech</c:v>
                </c:pt>
                <c:pt idx="4">
                  <c:v>Electrical</c:v>
                </c:pt>
              </c:strCache>
            </c:strRef>
          </c:cat>
          <c:val>
            <c:numRef>
              <c:f>'Dept Result'!$C$78:$G$78</c:f>
              <c:numCache>
                <c:formatCode>0.00</c:formatCode>
                <c:ptCount val="5"/>
                <c:pt idx="0" formatCode="General">
                  <c:v>97.79</c:v>
                </c:pt>
                <c:pt idx="1">
                  <c:v>98.63</c:v>
                </c:pt>
                <c:pt idx="2">
                  <c:v>83.63</c:v>
                </c:pt>
                <c:pt idx="3">
                  <c:v>71.430000000000007</c:v>
                </c:pt>
                <c:pt idx="4" formatCode="General">
                  <c:v>87.88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F0-4DE4-BA97-411A090F5F37}"/>
            </c:ext>
          </c:extLst>
        </c:ser>
        <c:ser>
          <c:idx val="2"/>
          <c:order val="2"/>
          <c:tx>
            <c:strRef>
              <c:f>'Dept Result'!$B$79</c:f>
              <c:strCache>
                <c:ptCount val="1"/>
                <c:pt idx="0">
                  <c:v>2024-25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'Dept Result'!$C$76:$G$76</c:f>
              <c:strCache>
                <c:ptCount val="5"/>
                <c:pt idx="0">
                  <c:v>Comp</c:v>
                </c:pt>
                <c:pt idx="1">
                  <c:v>IT</c:v>
                </c:pt>
                <c:pt idx="2">
                  <c:v>E&amp;TC</c:v>
                </c:pt>
                <c:pt idx="3">
                  <c:v>Mech</c:v>
                </c:pt>
                <c:pt idx="4">
                  <c:v>Electrical</c:v>
                </c:pt>
              </c:strCache>
            </c:strRef>
          </c:cat>
          <c:val>
            <c:numRef>
              <c:f>'Dept Result'!$C$79:$G$79</c:f>
              <c:numCache>
                <c:formatCode>General</c:formatCode>
                <c:ptCount val="5"/>
                <c:pt idx="0" formatCode="0.00">
                  <c:v>99.03</c:v>
                </c:pt>
                <c:pt idx="1">
                  <c:v>98.46</c:v>
                </c:pt>
                <c:pt idx="2" formatCode="0.00">
                  <c:v>94.94</c:v>
                </c:pt>
                <c:pt idx="3" formatCode="0.00">
                  <c:v>75</c:v>
                </c:pt>
                <c:pt idx="4" formatCode="0.00">
                  <c:v>66.67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F0-4DE4-BA97-411A090F5F37}"/>
            </c:ext>
          </c:extLst>
        </c:ser>
        <c:ser>
          <c:idx val="3"/>
          <c:order val="3"/>
          <c:tx>
            <c:strRef>
              <c:f>'Dept Result'!$B$80</c:f>
              <c:strCache>
                <c:ptCount val="1"/>
                <c:pt idx="0">
                  <c:v>2025-26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'Dept Result'!$C$76:$G$76</c:f>
              <c:strCache>
                <c:ptCount val="5"/>
                <c:pt idx="0">
                  <c:v>Comp</c:v>
                </c:pt>
                <c:pt idx="1">
                  <c:v>IT</c:v>
                </c:pt>
                <c:pt idx="2">
                  <c:v>E&amp;TC</c:v>
                </c:pt>
                <c:pt idx="3">
                  <c:v>Mech</c:v>
                </c:pt>
                <c:pt idx="4">
                  <c:v>Electrical</c:v>
                </c:pt>
              </c:strCache>
            </c:strRef>
          </c:cat>
          <c:val>
            <c:numRef>
              <c:f>'Dept Result'!$C$80:$G$80</c:f>
              <c:numCache>
                <c:formatCode>General</c:formatCode>
                <c:ptCount val="5"/>
                <c:pt idx="0">
                  <c:v>97.43</c:v>
                </c:pt>
                <c:pt idx="1">
                  <c:v>95</c:v>
                </c:pt>
                <c:pt idx="2" formatCode="0.00">
                  <c:v>92.74</c:v>
                </c:pt>
                <c:pt idx="3">
                  <c:v>80</c:v>
                </c:pt>
                <c:pt idx="4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F0-4DE4-BA97-411A090F5F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6703744"/>
        <c:axId val="196667072"/>
      </c:barChart>
      <c:catAx>
        <c:axId val="1967037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96667072"/>
        <c:crosses val="autoZero"/>
        <c:auto val="1"/>
        <c:lblAlgn val="ctr"/>
        <c:lblOffset val="100"/>
        <c:noMultiLvlLbl val="0"/>
      </c:catAx>
      <c:valAx>
        <c:axId val="196667072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9670374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t"/>
      <c:layout>
        <c:manualLayout>
          <c:xMode val="edge"/>
          <c:yMode val="edge"/>
          <c:x val="0.19603674540682414"/>
          <c:y val="0.12342934768936631"/>
          <c:w val="0.60792650918635172"/>
          <c:h val="7.703051495559859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C37668-9132-4C74-B1A1-DB5CAC969A2D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590984-A238-4767-81FE-12806716AF26}">
      <dgm:prSet phldrT="[Text]" custT="1"/>
      <dgm:spPr>
        <a:solidFill>
          <a:srgbClr val="DE96D4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Students</a:t>
          </a:r>
        </a:p>
        <a:p>
          <a:r>
            <a: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 75000</a:t>
          </a:r>
        </a:p>
      </dgm:t>
    </dgm:pt>
    <dgm:pt modelId="{F43E8EDE-7442-4216-A261-B5886351F6A2}" type="parTrans" cxnId="{A43DBA3B-EF86-4C11-9361-96F546C2E80F}">
      <dgm:prSet/>
      <dgm:spPr/>
      <dgm:t>
        <a:bodyPr/>
        <a:lstStyle/>
        <a:p>
          <a:endParaRPr lang="en-US" sz="1600">
            <a:latin typeface="Times New Roman" pitchFamily="18" charset="0"/>
            <a:cs typeface="Times New Roman" pitchFamily="18" charset="0"/>
          </a:endParaRPr>
        </a:p>
      </dgm:t>
    </dgm:pt>
    <dgm:pt modelId="{3B7EC2B3-8F20-4AAB-B407-5C8D21004098}" type="sibTrans" cxnId="{A43DBA3B-EF86-4C11-9361-96F546C2E80F}">
      <dgm:prSet/>
      <dgm:spPr/>
      <dgm:t>
        <a:bodyPr/>
        <a:lstStyle/>
        <a:p>
          <a:endParaRPr lang="en-US" sz="1600">
            <a:latin typeface="Times New Roman" pitchFamily="18" charset="0"/>
            <a:cs typeface="Times New Roman" pitchFamily="18" charset="0"/>
          </a:endParaRPr>
        </a:p>
      </dgm:t>
    </dgm:pt>
    <dgm:pt modelId="{073669A7-E3D3-412C-BD40-174B04C42579}">
      <dgm:prSet phldrT="[Text]" custT="1"/>
      <dgm:spPr>
        <a:solidFill>
          <a:srgbClr val="7575F3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Employees: 8268 </a:t>
          </a:r>
          <a:r>
            <a:rPr lang="en-US" sz="1600" b="1" dirty="0">
              <a:solidFill>
                <a:srgbClr val="7575F3"/>
              </a:solidFill>
              <a:latin typeface="Times New Roman" pitchFamily="18" charset="0"/>
              <a:cs typeface="Times New Roman" pitchFamily="18" charset="0"/>
            </a:rPr>
            <a:t>6528</a:t>
          </a:r>
        </a:p>
      </dgm:t>
    </dgm:pt>
    <dgm:pt modelId="{3B0859FB-0000-4C26-8AE5-427602F2FCCD}" type="parTrans" cxnId="{2059405B-A45E-4D60-B687-4BA080252698}">
      <dgm:prSet/>
      <dgm:spPr/>
      <dgm:t>
        <a:bodyPr/>
        <a:lstStyle/>
        <a:p>
          <a:endParaRPr lang="en-US" sz="1600">
            <a:latin typeface="Times New Roman" pitchFamily="18" charset="0"/>
            <a:cs typeface="Times New Roman" pitchFamily="18" charset="0"/>
          </a:endParaRPr>
        </a:p>
      </dgm:t>
    </dgm:pt>
    <dgm:pt modelId="{A3BC21FD-34A6-4901-82E7-E6C8A6607517}" type="sibTrans" cxnId="{2059405B-A45E-4D60-B687-4BA080252698}">
      <dgm:prSet/>
      <dgm:spPr/>
      <dgm:t>
        <a:bodyPr/>
        <a:lstStyle/>
        <a:p>
          <a:endParaRPr lang="en-US" sz="1600">
            <a:latin typeface="Times New Roman" pitchFamily="18" charset="0"/>
            <a:cs typeface="Times New Roman" pitchFamily="18" charset="0"/>
          </a:endParaRPr>
        </a:p>
      </dgm:t>
    </dgm:pt>
    <dgm:pt modelId="{D2755C86-E9A3-40B1-902D-77B12378F79A}">
      <dgm:prSet phldrT="[Text]" custT="1"/>
      <dgm:spPr>
        <a:solidFill>
          <a:srgbClr val="F7EF81"/>
        </a:solidFill>
      </dgm:spPr>
      <dgm:t>
        <a:bodyPr/>
        <a:lstStyle/>
        <a:p>
          <a:r>
            <a:rPr lang="en-US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Institutes</a:t>
          </a:r>
        </a:p>
        <a:p>
          <a:r>
            <a: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  117</a:t>
          </a:r>
        </a:p>
      </dgm:t>
    </dgm:pt>
    <dgm:pt modelId="{61E7BE21-7676-47B2-A9E4-8525B565B170}" type="parTrans" cxnId="{D393120D-ADA9-4779-BC0B-8DE5BBA14287}">
      <dgm:prSet/>
      <dgm:spPr/>
      <dgm:t>
        <a:bodyPr/>
        <a:lstStyle/>
        <a:p>
          <a:endParaRPr lang="en-US" sz="1600">
            <a:latin typeface="Times New Roman" pitchFamily="18" charset="0"/>
            <a:cs typeface="Times New Roman" pitchFamily="18" charset="0"/>
          </a:endParaRPr>
        </a:p>
      </dgm:t>
    </dgm:pt>
    <dgm:pt modelId="{B0AAFD1A-3235-4286-AEEE-9730BC2B60A8}" type="sibTrans" cxnId="{D393120D-ADA9-4779-BC0B-8DE5BBA14287}">
      <dgm:prSet/>
      <dgm:spPr/>
      <dgm:t>
        <a:bodyPr/>
        <a:lstStyle/>
        <a:p>
          <a:endParaRPr lang="en-US" sz="1600">
            <a:latin typeface="Times New Roman" pitchFamily="18" charset="0"/>
            <a:cs typeface="Times New Roman" pitchFamily="18" charset="0"/>
          </a:endParaRPr>
        </a:p>
      </dgm:t>
    </dgm:pt>
    <dgm:pt modelId="{D0E6CFB6-9179-408D-A3B9-A12F87E326F4}">
      <dgm:prSet phldrT="[Text]" custT="1"/>
      <dgm:spPr>
        <a:solidFill>
          <a:srgbClr val="75EF78"/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Campuses: 12</a:t>
          </a:r>
        </a:p>
      </dgm:t>
    </dgm:pt>
    <dgm:pt modelId="{561245E4-1289-4B33-AA83-34D6FCD734FD}" type="parTrans" cxnId="{EC1F01CF-8C22-496C-993F-7CD457C69E39}">
      <dgm:prSet/>
      <dgm:spPr/>
      <dgm:t>
        <a:bodyPr/>
        <a:lstStyle/>
        <a:p>
          <a:endParaRPr lang="en-US" sz="1600">
            <a:latin typeface="Times New Roman" pitchFamily="18" charset="0"/>
            <a:cs typeface="Times New Roman" pitchFamily="18" charset="0"/>
          </a:endParaRPr>
        </a:p>
      </dgm:t>
    </dgm:pt>
    <dgm:pt modelId="{3D180B09-0DAD-49B3-B55F-D3219F89FAAE}" type="sibTrans" cxnId="{EC1F01CF-8C22-496C-993F-7CD457C69E39}">
      <dgm:prSet/>
      <dgm:spPr/>
      <dgm:t>
        <a:bodyPr/>
        <a:lstStyle/>
        <a:p>
          <a:endParaRPr lang="en-US" sz="1600">
            <a:latin typeface="Times New Roman" pitchFamily="18" charset="0"/>
            <a:cs typeface="Times New Roman" pitchFamily="18" charset="0"/>
          </a:endParaRPr>
        </a:p>
      </dgm:t>
    </dgm:pt>
    <dgm:pt modelId="{BBB4FA76-0D20-4AE2-A877-85E9392E2D0C}" type="pres">
      <dgm:prSet presAssocID="{3AC37668-9132-4C74-B1A1-DB5CAC969A2D}" presName="Name0" presStyleCnt="0">
        <dgm:presLayoutVars>
          <dgm:chMax val="7"/>
          <dgm:resizeHandles val="exact"/>
        </dgm:presLayoutVars>
      </dgm:prSet>
      <dgm:spPr/>
    </dgm:pt>
    <dgm:pt modelId="{DE6C1062-6C91-4EDB-902F-3D4576F83365}" type="pres">
      <dgm:prSet presAssocID="{3AC37668-9132-4C74-B1A1-DB5CAC969A2D}" presName="comp1" presStyleCnt="0"/>
      <dgm:spPr/>
    </dgm:pt>
    <dgm:pt modelId="{BA375930-B8AA-4570-BEF5-EAE801C6D68D}" type="pres">
      <dgm:prSet presAssocID="{3AC37668-9132-4C74-B1A1-DB5CAC969A2D}" presName="circle1" presStyleLbl="node1" presStyleIdx="0" presStyleCnt="4" custScaleX="108333"/>
      <dgm:spPr/>
    </dgm:pt>
    <dgm:pt modelId="{1A87AB23-35B5-4BB2-BEE8-F097D8B6A418}" type="pres">
      <dgm:prSet presAssocID="{3AC37668-9132-4C74-B1A1-DB5CAC969A2D}" presName="c1text" presStyleLbl="node1" presStyleIdx="0" presStyleCnt="4">
        <dgm:presLayoutVars>
          <dgm:bulletEnabled val="1"/>
        </dgm:presLayoutVars>
      </dgm:prSet>
      <dgm:spPr/>
    </dgm:pt>
    <dgm:pt modelId="{7F2F2A1E-31D1-439D-8E32-589E1A985796}" type="pres">
      <dgm:prSet presAssocID="{3AC37668-9132-4C74-B1A1-DB5CAC969A2D}" presName="comp2" presStyleCnt="0"/>
      <dgm:spPr/>
    </dgm:pt>
    <dgm:pt modelId="{23A65744-E4E2-4380-B8FC-580002D5DB81}" type="pres">
      <dgm:prSet presAssocID="{3AC37668-9132-4C74-B1A1-DB5CAC969A2D}" presName="circle2" presStyleLbl="node1" presStyleIdx="1" presStyleCnt="4" custScaleX="114583" custLinFactNeighborY="1437"/>
      <dgm:spPr/>
    </dgm:pt>
    <dgm:pt modelId="{D9C2C2E2-9E85-4445-A03D-DC8851856F10}" type="pres">
      <dgm:prSet presAssocID="{3AC37668-9132-4C74-B1A1-DB5CAC969A2D}" presName="c2text" presStyleLbl="node1" presStyleIdx="1" presStyleCnt="4">
        <dgm:presLayoutVars>
          <dgm:bulletEnabled val="1"/>
        </dgm:presLayoutVars>
      </dgm:prSet>
      <dgm:spPr/>
    </dgm:pt>
    <dgm:pt modelId="{821D0B59-5767-4574-B6E9-8D878E595711}" type="pres">
      <dgm:prSet presAssocID="{3AC37668-9132-4C74-B1A1-DB5CAC969A2D}" presName="comp3" presStyleCnt="0"/>
      <dgm:spPr/>
    </dgm:pt>
    <dgm:pt modelId="{1B843AB8-4876-4EE5-AADB-774D035EC5D0}" type="pres">
      <dgm:prSet presAssocID="{3AC37668-9132-4C74-B1A1-DB5CAC969A2D}" presName="circle3" presStyleLbl="node1" presStyleIdx="2" presStyleCnt="4" custScaleX="106481" custScaleY="72414"/>
      <dgm:spPr/>
    </dgm:pt>
    <dgm:pt modelId="{CC911CF6-DF9E-4263-A2DB-643C2D1380E2}" type="pres">
      <dgm:prSet presAssocID="{3AC37668-9132-4C74-B1A1-DB5CAC969A2D}" presName="c3text" presStyleLbl="node1" presStyleIdx="2" presStyleCnt="4">
        <dgm:presLayoutVars>
          <dgm:bulletEnabled val="1"/>
        </dgm:presLayoutVars>
      </dgm:prSet>
      <dgm:spPr/>
    </dgm:pt>
    <dgm:pt modelId="{C24F3185-35FC-416F-A2DE-DF6F8E4AB07B}" type="pres">
      <dgm:prSet presAssocID="{3AC37668-9132-4C74-B1A1-DB5CAC969A2D}" presName="comp4" presStyleCnt="0"/>
      <dgm:spPr/>
    </dgm:pt>
    <dgm:pt modelId="{138A6B17-4837-44E0-B54F-7622C19C8C36}" type="pres">
      <dgm:prSet presAssocID="{3AC37668-9132-4C74-B1A1-DB5CAC969A2D}" presName="circle4" presStyleLbl="node1" presStyleIdx="3" presStyleCnt="4" custScaleX="111111" custScaleY="72414"/>
      <dgm:spPr/>
    </dgm:pt>
    <dgm:pt modelId="{B5A14E28-477E-4E32-9301-6AB744229E65}" type="pres">
      <dgm:prSet presAssocID="{3AC37668-9132-4C74-B1A1-DB5CAC969A2D}" presName="c4text" presStyleLbl="node1" presStyleIdx="3" presStyleCnt="4">
        <dgm:presLayoutVars>
          <dgm:bulletEnabled val="1"/>
        </dgm:presLayoutVars>
      </dgm:prSet>
      <dgm:spPr/>
    </dgm:pt>
  </dgm:ptLst>
  <dgm:cxnLst>
    <dgm:cxn modelId="{852B9F07-BA4B-4C4E-9570-299801E163B1}" type="presOf" srcId="{E5590984-A238-4767-81FE-12806716AF26}" destId="{BA375930-B8AA-4570-BEF5-EAE801C6D68D}" srcOrd="0" destOrd="0" presId="urn:microsoft.com/office/officeart/2005/8/layout/venn2"/>
    <dgm:cxn modelId="{D393120D-ADA9-4779-BC0B-8DE5BBA14287}" srcId="{3AC37668-9132-4C74-B1A1-DB5CAC969A2D}" destId="{D2755C86-E9A3-40B1-902D-77B12378F79A}" srcOrd="2" destOrd="0" parTransId="{61E7BE21-7676-47B2-A9E4-8525B565B170}" sibTransId="{B0AAFD1A-3235-4286-AEEE-9730BC2B60A8}"/>
    <dgm:cxn modelId="{274F780E-50D0-4282-9936-BA7B0E8DBEE2}" type="presOf" srcId="{073669A7-E3D3-412C-BD40-174B04C42579}" destId="{D9C2C2E2-9E85-4445-A03D-DC8851856F10}" srcOrd="1" destOrd="0" presId="urn:microsoft.com/office/officeart/2005/8/layout/venn2"/>
    <dgm:cxn modelId="{7A3BF426-796C-427B-9249-203C7C5301D4}" type="presOf" srcId="{073669A7-E3D3-412C-BD40-174B04C42579}" destId="{23A65744-E4E2-4380-B8FC-580002D5DB81}" srcOrd="0" destOrd="0" presId="urn:microsoft.com/office/officeart/2005/8/layout/venn2"/>
    <dgm:cxn modelId="{A43DBA3B-EF86-4C11-9361-96F546C2E80F}" srcId="{3AC37668-9132-4C74-B1A1-DB5CAC969A2D}" destId="{E5590984-A238-4767-81FE-12806716AF26}" srcOrd="0" destOrd="0" parTransId="{F43E8EDE-7442-4216-A261-B5886351F6A2}" sibTransId="{3B7EC2B3-8F20-4AAB-B407-5C8D21004098}"/>
    <dgm:cxn modelId="{2059405B-A45E-4D60-B687-4BA080252698}" srcId="{3AC37668-9132-4C74-B1A1-DB5CAC969A2D}" destId="{073669A7-E3D3-412C-BD40-174B04C42579}" srcOrd="1" destOrd="0" parTransId="{3B0859FB-0000-4C26-8AE5-427602F2FCCD}" sibTransId="{A3BC21FD-34A6-4901-82E7-E6C8A6607517}"/>
    <dgm:cxn modelId="{64359264-5424-43F9-AFC9-8D6AEBC4C0C8}" type="presOf" srcId="{D0E6CFB6-9179-408D-A3B9-A12F87E326F4}" destId="{B5A14E28-477E-4E32-9301-6AB744229E65}" srcOrd="1" destOrd="0" presId="urn:microsoft.com/office/officeart/2005/8/layout/venn2"/>
    <dgm:cxn modelId="{67C1D167-028C-4C10-85D3-E2F4AB3080EF}" type="presOf" srcId="{D2755C86-E9A3-40B1-902D-77B12378F79A}" destId="{1B843AB8-4876-4EE5-AADB-774D035EC5D0}" srcOrd="0" destOrd="0" presId="urn:microsoft.com/office/officeart/2005/8/layout/venn2"/>
    <dgm:cxn modelId="{8DC654AE-0D3E-4A0D-96E9-9763C2A9DEB7}" type="presOf" srcId="{3AC37668-9132-4C74-B1A1-DB5CAC969A2D}" destId="{BBB4FA76-0D20-4AE2-A877-85E9392E2D0C}" srcOrd="0" destOrd="0" presId="urn:microsoft.com/office/officeart/2005/8/layout/venn2"/>
    <dgm:cxn modelId="{ABAB3CC9-CDCA-4D47-949D-278F59362EE5}" type="presOf" srcId="{D2755C86-E9A3-40B1-902D-77B12378F79A}" destId="{CC911CF6-DF9E-4263-A2DB-643C2D1380E2}" srcOrd="1" destOrd="0" presId="urn:microsoft.com/office/officeart/2005/8/layout/venn2"/>
    <dgm:cxn modelId="{EC1F01CF-8C22-496C-993F-7CD457C69E39}" srcId="{3AC37668-9132-4C74-B1A1-DB5CAC969A2D}" destId="{D0E6CFB6-9179-408D-A3B9-A12F87E326F4}" srcOrd="3" destOrd="0" parTransId="{561245E4-1289-4B33-AA83-34D6FCD734FD}" sibTransId="{3D180B09-0DAD-49B3-B55F-D3219F89FAAE}"/>
    <dgm:cxn modelId="{17F425D2-E639-4295-9AD5-CA9A589E043C}" type="presOf" srcId="{E5590984-A238-4767-81FE-12806716AF26}" destId="{1A87AB23-35B5-4BB2-BEE8-F097D8B6A418}" srcOrd="1" destOrd="0" presId="urn:microsoft.com/office/officeart/2005/8/layout/venn2"/>
    <dgm:cxn modelId="{CCB5C3E3-3AFB-4E75-AEAE-29D2D4ABF1AF}" type="presOf" srcId="{D0E6CFB6-9179-408D-A3B9-A12F87E326F4}" destId="{138A6B17-4837-44E0-B54F-7622C19C8C36}" srcOrd="0" destOrd="0" presId="urn:microsoft.com/office/officeart/2005/8/layout/venn2"/>
    <dgm:cxn modelId="{D15A4512-9B84-4A24-BF9E-5F45D71AB269}" type="presParOf" srcId="{BBB4FA76-0D20-4AE2-A877-85E9392E2D0C}" destId="{DE6C1062-6C91-4EDB-902F-3D4576F83365}" srcOrd="0" destOrd="0" presId="urn:microsoft.com/office/officeart/2005/8/layout/venn2"/>
    <dgm:cxn modelId="{E07BE46A-8DFC-4435-869F-F49CD3C60C50}" type="presParOf" srcId="{DE6C1062-6C91-4EDB-902F-3D4576F83365}" destId="{BA375930-B8AA-4570-BEF5-EAE801C6D68D}" srcOrd="0" destOrd="0" presId="urn:microsoft.com/office/officeart/2005/8/layout/venn2"/>
    <dgm:cxn modelId="{180E1F3F-777D-4BD4-91E3-F1DD63F7B38D}" type="presParOf" srcId="{DE6C1062-6C91-4EDB-902F-3D4576F83365}" destId="{1A87AB23-35B5-4BB2-BEE8-F097D8B6A418}" srcOrd="1" destOrd="0" presId="urn:microsoft.com/office/officeart/2005/8/layout/venn2"/>
    <dgm:cxn modelId="{F9A3CEDB-DF18-4BB4-B401-4BF59A13AC06}" type="presParOf" srcId="{BBB4FA76-0D20-4AE2-A877-85E9392E2D0C}" destId="{7F2F2A1E-31D1-439D-8E32-589E1A985796}" srcOrd="1" destOrd="0" presId="urn:microsoft.com/office/officeart/2005/8/layout/venn2"/>
    <dgm:cxn modelId="{4E354AE0-17FD-4878-BE14-3C4AE06DCCEB}" type="presParOf" srcId="{7F2F2A1E-31D1-439D-8E32-589E1A985796}" destId="{23A65744-E4E2-4380-B8FC-580002D5DB81}" srcOrd="0" destOrd="0" presId="urn:microsoft.com/office/officeart/2005/8/layout/venn2"/>
    <dgm:cxn modelId="{2E688D21-D671-4682-8375-711329BEF4E8}" type="presParOf" srcId="{7F2F2A1E-31D1-439D-8E32-589E1A985796}" destId="{D9C2C2E2-9E85-4445-A03D-DC8851856F10}" srcOrd="1" destOrd="0" presId="urn:microsoft.com/office/officeart/2005/8/layout/venn2"/>
    <dgm:cxn modelId="{03509EBD-E068-4859-B91A-E100D65F367B}" type="presParOf" srcId="{BBB4FA76-0D20-4AE2-A877-85E9392E2D0C}" destId="{821D0B59-5767-4574-B6E9-8D878E595711}" srcOrd="2" destOrd="0" presId="urn:microsoft.com/office/officeart/2005/8/layout/venn2"/>
    <dgm:cxn modelId="{06290057-AD1C-47FB-A846-5EB15385DFBB}" type="presParOf" srcId="{821D0B59-5767-4574-B6E9-8D878E595711}" destId="{1B843AB8-4876-4EE5-AADB-774D035EC5D0}" srcOrd="0" destOrd="0" presId="urn:microsoft.com/office/officeart/2005/8/layout/venn2"/>
    <dgm:cxn modelId="{3038CBF6-BDD9-4C70-9E05-801D0423BC9F}" type="presParOf" srcId="{821D0B59-5767-4574-B6E9-8D878E595711}" destId="{CC911CF6-DF9E-4263-A2DB-643C2D1380E2}" srcOrd="1" destOrd="0" presId="urn:microsoft.com/office/officeart/2005/8/layout/venn2"/>
    <dgm:cxn modelId="{EBF4CDCE-20AB-4B09-93FB-D65DD38E52C0}" type="presParOf" srcId="{BBB4FA76-0D20-4AE2-A877-85E9392E2D0C}" destId="{C24F3185-35FC-416F-A2DE-DF6F8E4AB07B}" srcOrd="3" destOrd="0" presId="urn:microsoft.com/office/officeart/2005/8/layout/venn2"/>
    <dgm:cxn modelId="{61706A83-DEB9-4D18-9C49-335EF7E28176}" type="presParOf" srcId="{C24F3185-35FC-416F-A2DE-DF6F8E4AB07B}" destId="{138A6B17-4837-44E0-B54F-7622C19C8C36}" srcOrd="0" destOrd="0" presId="urn:microsoft.com/office/officeart/2005/8/layout/venn2"/>
    <dgm:cxn modelId="{63126691-7290-43EE-AD6B-93BC198D623D}" type="presParOf" srcId="{C24F3185-35FC-416F-A2DE-DF6F8E4AB07B}" destId="{B5A14E28-477E-4E32-9301-6AB744229E6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EB6C02-E7DE-4365-BF0B-B181CC77420B}" type="doc">
      <dgm:prSet loTypeId="urn:microsoft.com/office/officeart/2008/layout/VerticalAccent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5192B170-DBA0-4CD0-BE01-26522C5885E6}">
      <dgm:prSet phldrT="[Text]" custT="1"/>
      <dgm:spPr/>
      <dgm:t>
        <a:bodyPr/>
        <a:lstStyle/>
        <a:p>
          <a:r>
            <a:rPr lang="en-US" sz="2000" dirty="0"/>
            <a:t>Sports Ground</a:t>
          </a:r>
          <a:endParaRPr lang="en-IN" sz="2000" dirty="0"/>
        </a:p>
      </dgm:t>
    </dgm:pt>
    <dgm:pt modelId="{9D7BEBC0-BC29-4F57-B6E1-232665D851DE}" type="parTrans" cxnId="{17C5C6A8-C56D-4E8E-871C-2B94B0308B27}">
      <dgm:prSet/>
      <dgm:spPr/>
      <dgm:t>
        <a:bodyPr/>
        <a:lstStyle/>
        <a:p>
          <a:endParaRPr lang="en-IN" sz="2000"/>
        </a:p>
      </dgm:t>
    </dgm:pt>
    <dgm:pt modelId="{8655BCDC-7CC3-4687-91BC-9F5F0070F32D}" type="sibTrans" cxnId="{17C5C6A8-C56D-4E8E-871C-2B94B0308B27}">
      <dgm:prSet/>
      <dgm:spPr/>
      <dgm:t>
        <a:bodyPr/>
        <a:lstStyle/>
        <a:p>
          <a:endParaRPr lang="en-IN" sz="2000"/>
        </a:p>
      </dgm:t>
    </dgm:pt>
    <dgm:pt modelId="{318B6712-68EC-4835-9F6A-867278F4249C}">
      <dgm:prSet phldrT="[Text]" phldr="1" custT="1"/>
      <dgm:spPr/>
      <dgm:t>
        <a:bodyPr/>
        <a:lstStyle/>
        <a:p>
          <a:endParaRPr lang="en-IN" sz="2000" dirty="0"/>
        </a:p>
      </dgm:t>
    </dgm:pt>
    <dgm:pt modelId="{C145B6A2-561A-4405-9568-8986FE7523BA}" type="parTrans" cxnId="{AC1CD135-9AAA-4FC0-AC00-8442720C1ECF}">
      <dgm:prSet/>
      <dgm:spPr/>
      <dgm:t>
        <a:bodyPr/>
        <a:lstStyle/>
        <a:p>
          <a:endParaRPr lang="en-IN" sz="2000"/>
        </a:p>
      </dgm:t>
    </dgm:pt>
    <dgm:pt modelId="{62F3531B-C928-426B-82CB-2D4574867B42}" type="sibTrans" cxnId="{AC1CD135-9AAA-4FC0-AC00-8442720C1ECF}">
      <dgm:prSet/>
      <dgm:spPr/>
      <dgm:t>
        <a:bodyPr/>
        <a:lstStyle/>
        <a:p>
          <a:endParaRPr lang="en-IN" sz="2000"/>
        </a:p>
      </dgm:t>
    </dgm:pt>
    <dgm:pt modelId="{DD5B3CCC-BCEF-4D84-A9EA-94C79E69E814}">
      <dgm:prSet phldrT="[Text]" phldr="1" custT="1"/>
      <dgm:spPr/>
      <dgm:t>
        <a:bodyPr/>
        <a:lstStyle/>
        <a:p>
          <a:endParaRPr lang="en-IN" sz="2000" dirty="0"/>
        </a:p>
      </dgm:t>
    </dgm:pt>
    <dgm:pt modelId="{BC0F8BD9-364D-4B9D-AF1D-ABBFDBA99DED}" type="parTrans" cxnId="{E6EACAC0-9FE8-4EE0-989A-21D5EC662B89}">
      <dgm:prSet/>
      <dgm:spPr/>
      <dgm:t>
        <a:bodyPr/>
        <a:lstStyle/>
        <a:p>
          <a:endParaRPr lang="en-IN" sz="2000"/>
        </a:p>
      </dgm:t>
    </dgm:pt>
    <dgm:pt modelId="{28B78DFD-52A4-483A-9D2A-C3519E3A53A7}" type="sibTrans" cxnId="{E6EACAC0-9FE8-4EE0-989A-21D5EC662B89}">
      <dgm:prSet/>
      <dgm:spPr/>
      <dgm:t>
        <a:bodyPr/>
        <a:lstStyle/>
        <a:p>
          <a:endParaRPr lang="en-IN" sz="2000"/>
        </a:p>
      </dgm:t>
    </dgm:pt>
    <dgm:pt modelId="{B1C5CF41-486D-4066-9DE4-3D269089D94F}">
      <dgm:prSet phldrT="[Text]" custT="1"/>
      <dgm:spPr/>
      <dgm:t>
        <a:bodyPr/>
        <a:lstStyle/>
        <a:p>
          <a:r>
            <a:rPr lang="en-US" sz="2000" dirty="0"/>
            <a:t>Library</a:t>
          </a:r>
          <a:endParaRPr lang="en-IN" sz="2000" dirty="0"/>
        </a:p>
      </dgm:t>
    </dgm:pt>
    <dgm:pt modelId="{3E4DD04C-95ED-4DE5-94CF-28479CFB82D1}" type="parTrans" cxnId="{EA4AC77E-BF65-48C7-81CA-1756E6256C9F}">
      <dgm:prSet/>
      <dgm:spPr/>
      <dgm:t>
        <a:bodyPr/>
        <a:lstStyle/>
        <a:p>
          <a:endParaRPr lang="en-IN" sz="2000"/>
        </a:p>
      </dgm:t>
    </dgm:pt>
    <dgm:pt modelId="{22320405-242B-4795-9FEB-BE87C9AB6E11}" type="sibTrans" cxnId="{EA4AC77E-BF65-48C7-81CA-1756E6256C9F}">
      <dgm:prSet/>
      <dgm:spPr/>
      <dgm:t>
        <a:bodyPr/>
        <a:lstStyle/>
        <a:p>
          <a:endParaRPr lang="en-IN" sz="2000"/>
        </a:p>
      </dgm:t>
    </dgm:pt>
    <dgm:pt modelId="{AE41306C-93E3-42C9-B4CA-D4418CC3DA45}">
      <dgm:prSet phldrT="[Text]" custT="1"/>
      <dgm:spPr/>
      <dgm:t>
        <a:bodyPr/>
        <a:lstStyle/>
        <a:p>
          <a:endParaRPr lang="en-IN" sz="2000" dirty="0"/>
        </a:p>
      </dgm:t>
    </dgm:pt>
    <dgm:pt modelId="{98311346-C874-4582-BAF7-30AC179A102D}" type="parTrans" cxnId="{5051177B-0BCF-4B2C-96BA-E9A431B51EDE}">
      <dgm:prSet/>
      <dgm:spPr/>
      <dgm:t>
        <a:bodyPr/>
        <a:lstStyle/>
        <a:p>
          <a:endParaRPr lang="en-IN" sz="2000"/>
        </a:p>
      </dgm:t>
    </dgm:pt>
    <dgm:pt modelId="{8461B8DB-3CB1-439C-845F-136528375644}" type="sibTrans" cxnId="{5051177B-0BCF-4B2C-96BA-E9A431B51EDE}">
      <dgm:prSet/>
      <dgm:spPr/>
      <dgm:t>
        <a:bodyPr/>
        <a:lstStyle/>
        <a:p>
          <a:endParaRPr lang="en-IN" sz="2000"/>
        </a:p>
      </dgm:t>
    </dgm:pt>
    <dgm:pt modelId="{86A599C1-6A81-4DBC-963A-4A56DE285ABC}">
      <dgm:prSet phldrT="[Text]" custT="1"/>
      <dgm:spPr/>
      <dgm:t>
        <a:bodyPr/>
        <a:lstStyle/>
        <a:p>
          <a:r>
            <a:rPr lang="en-US" sz="2000" dirty="0"/>
            <a:t>Laboratories</a:t>
          </a:r>
          <a:endParaRPr lang="en-IN" sz="2000" dirty="0"/>
        </a:p>
      </dgm:t>
    </dgm:pt>
    <dgm:pt modelId="{40B595CE-6DBA-4F35-9AB6-27498F247743}" type="parTrans" cxnId="{9C3F89CB-C24A-4742-BF3F-F104E09504D4}">
      <dgm:prSet/>
      <dgm:spPr/>
      <dgm:t>
        <a:bodyPr/>
        <a:lstStyle/>
        <a:p>
          <a:endParaRPr lang="en-IN" sz="2000"/>
        </a:p>
      </dgm:t>
    </dgm:pt>
    <dgm:pt modelId="{D5941904-FB85-40C5-801B-847A3F40879C}" type="sibTrans" cxnId="{9C3F89CB-C24A-4742-BF3F-F104E09504D4}">
      <dgm:prSet/>
      <dgm:spPr/>
      <dgm:t>
        <a:bodyPr/>
        <a:lstStyle/>
        <a:p>
          <a:endParaRPr lang="en-IN" sz="2000"/>
        </a:p>
      </dgm:t>
    </dgm:pt>
    <dgm:pt modelId="{F77324CE-8803-4150-98BC-13C73F65CD5C}">
      <dgm:prSet phldrT="[Text]" custT="1"/>
      <dgm:spPr/>
      <dgm:t>
        <a:bodyPr/>
        <a:lstStyle/>
        <a:p>
          <a:endParaRPr lang="en-IN" sz="2000" dirty="0"/>
        </a:p>
      </dgm:t>
    </dgm:pt>
    <dgm:pt modelId="{2801EBF7-22F6-467C-8DA3-82AB9E1BB94D}" type="parTrans" cxnId="{849591BD-FC76-49C7-ACAF-121D5612D802}">
      <dgm:prSet/>
      <dgm:spPr/>
      <dgm:t>
        <a:bodyPr/>
        <a:lstStyle/>
        <a:p>
          <a:endParaRPr lang="en-IN" sz="2000"/>
        </a:p>
      </dgm:t>
    </dgm:pt>
    <dgm:pt modelId="{B4116F23-8F67-45AA-8DEA-92015C552A9F}" type="sibTrans" cxnId="{849591BD-FC76-49C7-ACAF-121D5612D802}">
      <dgm:prSet/>
      <dgm:spPr/>
      <dgm:t>
        <a:bodyPr/>
        <a:lstStyle/>
        <a:p>
          <a:endParaRPr lang="en-IN" sz="2000"/>
        </a:p>
      </dgm:t>
    </dgm:pt>
    <dgm:pt modelId="{72D9B4CC-F574-4082-8AFA-8CF35604569D}">
      <dgm:prSet phldrT="[Text]" custT="1"/>
      <dgm:spPr/>
      <dgm:t>
        <a:bodyPr/>
        <a:lstStyle/>
        <a:p>
          <a:r>
            <a:rPr lang="en-US" sz="2000" dirty="0"/>
            <a:t>Reading Hall</a:t>
          </a:r>
          <a:endParaRPr lang="en-IN" sz="2000" dirty="0"/>
        </a:p>
      </dgm:t>
    </dgm:pt>
    <dgm:pt modelId="{AC739021-3E05-478B-A3A0-8535E461E2E7}" type="parTrans" cxnId="{14097369-5294-4C2A-AAA1-655D320E070C}">
      <dgm:prSet/>
      <dgm:spPr/>
      <dgm:t>
        <a:bodyPr/>
        <a:lstStyle/>
        <a:p>
          <a:endParaRPr lang="en-IN" sz="2000"/>
        </a:p>
      </dgm:t>
    </dgm:pt>
    <dgm:pt modelId="{D63F4F02-4C80-4CDC-8716-71DFEA09F30C}" type="sibTrans" cxnId="{14097369-5294-4C2A-AAA1-655D320E070C}">
      <dgm:prSet/>
      <dgm:spPr/>
      <dgm:t>
        <a:bodyPr/>
        <a:lstStyle/>
        <a:p>
          <a:endParaRPr lang="en-IN" sz="2000"/>
        </a:p>
      </dgm:t>
    </dgm:pt>
    <dgm:pt modelId="{44C0A2D5-C33C-4994-8D4F-BB37F4AE18FE}">
      <dgm:prSet phldrT="[Text]" custT="1"/>
      <dgm:spPr/>
      <dgm:t>
        <a:bodyPr/>
        <a:lstStyle/>
        <a:p>
          <a:endParaRPr lang="en-IN" sz="2000" dirty="0"/>
        </a:p>
      </dgm:t>
    </dgm:pt>
    <dgm:pt modelId="{A6C682B0-BA96-4C99-B14A-B6C63FDF7F0B}" type="parTrans" cxnId="{BB2C547E-FA33-48EA-94BE-4731CC8C195E}">
      <dgm:prSet/>
      <dgm:spPr/>
      <dgm:t>
        <a:bodyPr/>
        <a:lstStyle/>
        <a:p>
          <a:endParaRPr lang="en-IN" sz="2000"/>
        </a:p>
      </dgm:t>
    </dgm:pt>
    <dgm:pt modelId="{972C334F-C583-4346-970D-0D11ADF85797}" type="sibTrans" cxnId="{BB2C547E-FA33-48EA-94BE-4731CC8C195E}">
      <dgm:prSet/>
      <dgm:spPr/>
      <dgm:t>
        <a:bodyPr/>
        <a:lstStyle/>
        <a:p>
          <a:endParaRPr lang="en-IN" sz="2000"/>
        </a:p>
      </dgm:t>
    </dgm:pt>
    <dgm:pt modelId="{39EBE627-8E0E-4AA1-8157-22E6918D6992}">
      <dgm:prSet phldrT="[Text]" custT="1"/>
      <dgm:spPr/>
      <dgm:t>
        <a:bodyPr/>
        <a:lstStyle/>
        <a:p>
          <a:r>
            <a:rPr lang="en-US" sz="2000" dirty="0"/>
            <a:t>Seminar Hall</a:t>
          </a:r>
          <a:endParaRPr lang="en-IN" sz="2000" dirty="0"/>
        </a:p>
      </dgm:t>
    </dgm:pt>
    <dgm:pt modelId="{73AE64D0-9B6E-4B4F-8F4C-D2DBFB7639BE}" type="parTrans" cxnId="{E2727EA8-8F4F-48B2-B0C6-C4361CA82BB9}">
      <dgm:prSet/>
      <dgm:spPr/>
      <dgm:t>
        <a:bodyPr/>
        <a:lstStyle/>
        <a:p>
          <a:endParaRPr lang="en-IN" sz="2000"/>
        </a:p>
      </dgm:t>
    </dgm:pt>
    <dgm:pt modelId="{FEEC35A5-DE01-4CE4-B5BE-36FADD3D85C8}" type="sibTrans" cxnId="{E2727EA8-8F4F-48B2-B0C6-C4361CA82BB9}">
      <dgm:prSet/>
      <dgm:spPr/>
      <dgm:t>
        <a:bodyPr/>
        <a:lstStyle/>
        <a:p>
          <a:endParaRPr lang="en-IN" sz="2000"/>
        </a:p>
      </dgm:t>
    </dgm:pt>
    <dgm:pt modelId="{DB5EE282-9E55-4F99-BDC9-362DC4DE3249}">
      <dgm:prSet phldrT="[Text]" custT="1"/>
      <dgm:spPr/>
      <dgm:t>
        <a:bodyPr/>
        <a:lstStyle/>
        <a:p>
          <a:endParaRPr lang="en-IN" sz="2000" dirty="0"/>
        </a:p>
      </dgm:t>
    </dgm:pt>
    <dgm:pt modelId="{0ECE9184-2E53-49E0-A8CE-C43824EA0C9B}" type="parTrans" cxnId="{0527660E-6AD0-4968-A2BF-1F9B118665C8}">
      <dgm:prSet/>
      <dgm:spPr/>
      <dgm:t>
        <a:bodyPr/>
        <a:lstStyle/>
        <a:p>
          <a:endParaRPr lang="en-IN" sz="2000"/>
        </a:p>
      </dgm:t>
    </dgm:pt>
    <dgm:pt modelId="{9E9688B1-3541-4541-8767-018115F437D4}" type="sibTrans" cxnId="{0527660E-6AD0-4968-A2BF-1F9B118665C8}">
      <dgm:prSet/>
      <dgm:spPr/>
      <dgm:t>
        <a:bodyPr/>
        <a:lstStyle/>
        <a:p>
          <a:endParaRPr lang="en-IN" sz="2000"/>
        </a:p>
      </dgm:t>
    </dgm:pt>
    <dgm:pt modelId="{F47CD671-BF73-4F6D-B573-FFEFF97BC90B}">
      <dgm:prSet phldrT="[Text]" phldr="1" custT="1"/>
      <dgm:spPr/>
      <dgm:t>
        <a:bodyPr/>
        <a:lstStyle/>
        <a:p>
          <a:endParaRPr lang="en-IN" sz="2000" dirty="0"/>
        </a:p>
      </dgm:t>
    </dgm:pt>
    <dgm:pt modelId="{BE850F26-AEA0-420F-9F4C-9EFFB3387975}" type="sibTrans" cxnId="{70F76731-5753-468D-A385-E63D6FAA3089}">
      <dgm:prSet/>
      <dgm:spPr/>
      <dgm:t>
        <a:bodyPr/>
        <a:lstStyle/>
        <a:p>
          <a:endParaRPr lang="en-IN" sz="2000"/>
        </a:p>
      </dgm:t>
    </dgm:pt>
    <dgm:pt modelId="{FAFFCEE8-2205-4C75-B0FC-BA3CCDDCB625}" type="parTrans" cxnId="{70F76731-5753-468D-A385-E63D6FAA3089}">
      <dgm:prSet/>
      <dgm:spPr/>
      <dgm:t>
        <a:bodyPr/>
        <a:lstStyle/>
        <a:p>
          <a:endParaRPr lang="en-IN" sz="2000"/>
        </a:p>
      </dgm:t>
    </dgm:pt>
    <dgm:pt modelId="{3A177AC8-E1BC-45EA-B050-D9190CEA8951}">
      <dgm:prSet phldrT="[Text]" custT="1"/>
      <dgm:spPr/>
      <dgm:t>
        <a:bodyPr/>
        <a:lstStyle/>
        <a:p>
          <a:r>
            <a:rPr lang="en-US" sz="2000" dirty="0" err="1"/>
            <a:t>Amphy</a:t>
          </a:r>
          <a:r>
            <a:rPr lang="en-US" sz="2000" dirty="0"/>
            <a:t> Theater</a:t>
          </a:r>
          <a:endParaRPr lang="en-IN" sz="2000" dirty="0"/>
        </a:p>
      </dgm:t>
    </dgm:pt>
    <dgm:pt modelId="{33815300-2D90-4007-9A88-0A73727B0D1E}" type="sibTrans" cxnId="{3A631CDE-4B66-43C8-BC2B-C2D25C57BF9C}">
      <dgm:prSet/>
      <dgm:spPr/>
      <dgm:t>
        <a:bodyPr/>
        <a:lstStyle/>
        <a:p>
          <a:endParaRPr lang="en-IN" sz="2000"/>
        </a:p>
      </dgm:t>
    </dgm:pt>
    <dgm:pt modelId="{FEB4119F-8C18-4EAE-9995-0AE071ACA9CF}" type="parTrans" cxnId="{3A631CDE-4B66-43C8-BC2B-C2D25C57BF9C}">
      <dgm:prSet/>
      <dgm:spPr/>
      <dgm:t>
        <a:bodyPr/>
        <a:lstStyle/>
        <a:p>
          <a:endParaRPr lang="en-IN" sz="2000"/>
        </a:p>
      </dgm:t>
    </dgm:pt>
    <dgm:pt modelId="{6B9D867B-60C4-42BB-AF16-EF75D8059BEA}">
      <dgm:prSet phldrT="[Text]" custT="1"/>
      <dgm:spPr/>
      <dgm:t>
        <a:bodyPr/>
        <a:lstStyle/>
        <a:p>
          <a:r>
            <a:rPr lang="en-US" sz="2000" dirty="0"/>
            <a:t>Classrooms</a:t>
          </a:r>
          <a:endParaRPr lang="en-IN" sz="2000" dirty="0"/>
        </a:p>
      </dgm:t>
    </dgm:pt>
    <dgm:pt modelId="{5C3EDA59-F5CA-4739-BAD6-1CF0431A1284}" type="sibTrans" cxnId="{82A6036F-B977-4532-89E3-2E4A261A3782}">
      <dgm:prSet/>
      <dgm:spPr/>
      <dgm:t>
        <a:bodyPr/>
        <a:lstStyle/>
        <a:p>
          <a:endParaRPr lang="en-IN" sz="2000"/>
        </a:p>
      </dgm:t>
    </dgm:pt>
    <dgm:pt modelId="{FC1DFD34-D8ED-4BA5-9419-5D25ED51D216}" type="parTrans" cxnId="{82A6036F-B977-4532-89E3-2E4A261A3782}">
      <dgm:prSet/>
      <dgm:spPr/>
      <dgm:t>
        <a:bodyPr/>
        <a:lstStyle/>
        <a:p>
          <a:endParaRPr lang="en-IN" sz="2000"/>
        </a:p>
      </dgm:t>
    </dgm:pt>
    <dgm:pt modelId="{9C91CCAB-65FA-46EA-92A8-D827FAB1A7B3}" type="pres">
      <dgm:prSet presAssocID="{8AEB6C02-E7DE-4365-BF0B-B181CC77420B}" presName="Name0" presStyleCnt="0">
        <dgm:presLayoutVars>
          <dgm:chMax/>
          <dgm:chPref/>
          <dgm:dir/>
        </dgm:presLayoutVars>
      </dgm:prSet>
      <dgm:spPr/>
    </dgm:pt>
    <dgm:pt modelId="{1264CD4A-8D44-4B28-AB51-B927CA671B32}" type="pres">
      <dgm:prSet presAssocID="{F47CD671-BF73-4F6D-B573-FFEFF97BC90B}" presName="parenttextcomposite" presStyleCnt="0"/>
      <dgm:spPr/>
    </dgm:pt>
    <dgm:pt modelId="{7DE9A736-D0B2-4721-8FAD-3279DCD48542}" type="pres">
      <dgm:prSet presAssocID="{F47CD671-BF73-4F6D-B573-FFEFF97BC90B}" presName="parenttext" presStyleLbl="revTx" presStyleIdx="0" presStyleCnt="7">
        <dgm:presLayoutVars>
          <dgm:chMax/>
          <dgm:chPref val="2"/>
          <dgm:bulletEnabled val="1"/>
        </dgm:presLayoutVars>
      </dgm:prSet>
      <dgm:spPr/>
    </dgm:pt>
    <dgm:pt modelId="{A7E81F11-D10C-45BE-AA15-C9BF3B0B581A}" type="pres">
      <dgm:prSet presAssocID="{F47CD671-BF73-4F6D-B573-FFEFF97BC90B}" presName="composite" presStyleCnt="0"/>
      <dgm:spPr/>
    </dgm:pt>
    <dgm:pt modelId="{889ED141-E4F7-401A-A7B4-203DC8C95076}" type="pres">
      <dgm:prSet presAssocID="{F47CD671-BF73-4F6D-B573-FFEFF97BC90B}" presName="chevron1" presStyleLbl="alignNode1" presStyleIdx="0" presStyleCnt="49"/>
      <dgm:spPr/>
    </dgm:pt>
    <dgm:pt modelId="{58E98A65-39F5-497E-8526-0A568922C5AA}" type="pres">
      <dgm:prSet presAssocID="{F47CD671-BF73-4F6D-B573-FFEFF97BC90B}" presName="chevron2" presStyleLbl="alignNode1" presStyleIdx="1" presStyleCnt="49"/>
      <dgm:spPr/>
    </dgm:pt>
    <dgm:pt modelId="{A6E72F85-1C50-4878-AB00-31C3694B999E}" type="pres">
      <dgm:prSet presAssocID="{F47CD671-BF73-4F6D-B573-FFEFF97BC90B}" presName="chevron3" presStyleLbl="alignNode1" presStyleIdx="2" presStyleCnt="49"/>
      <dgm:spPr/>
    </dgm:pt>
    <dgm:pt modelId="{190F12B3-CA32-4626-8955-E480DC1216B3}" type="pres">
      <dgm:prSet presAssocID="{F47CD671-BF73-4F6D-B573-FFEFF97BC90B}" presName="chevron4" presStyleLbl="alignNode1" presStyleIdx="3" presStyleCnt="49"/>
      <dgm:spPr/>
    </dgm:pt>
    <dgm:pt modelId="{682606F7-8066-40CF-B0E2-8E9E4F0769AA}" type="pres">
      <dgm:prSet presAssocID="{F47CD671-BF73-4F6D-B573-FFEFF97BC90B}" presName="chevron5" presStyleLbl="alignNode1" presStyleIdx="4" presStyleCnt="49"/>
      <dgm:spPr/>
    </dgm:pt>
    <dgm:pt modelId="{604CE51E-33DC-4EFE-8663-1758388021C0}" type="pres">
      <dgm:prSet presAssocID="{F47CD671-BF73-4F6D-B573-FFEFF97BC90B}" presName="chevron6" presStyleLbl="alignNode1" presStyleIdx="5" presStyleCnt="49"/>
      <dgm:spPr/>
    </dgm:pt>
    <dgm:pt modelId="{AE8A0D4D-63B6-4110-873B-FD42CC50838B}" type="pres">
      <dgm:prSet presAssocID="{F47CD671-BF73-4F6D-B573-FFEFF97BC90B}" presName="chevron7" presStyleLbl="alignNode1" presStyleIdx="6" presStyleCnt="49"/>
      <dgm:spPr/>
    </dgm:pt>
    <dgm:pt modelId="{A6264AEC-38C7-4F2A-A1EC-7017C191E450}" type="pres">
      <dgm:prSet presAssocID="{F47CD671-BF73-4F6D-B573-FFEFF97BC90B}" presName="childtext" presStyleLbl="solidFgAcc1" presStyleIdx="0" presStyleCnt="7">
        <dgm:presLayoutVars>
          <dgm:chMax/>
          <dgm:chPref val="0"/>
          <dgm:bulletEnabled val="1"/>
        </dgm:presLayoutVars>
      </dgm:prSet>
      <dgm:spPr/>
    </dgm:pt>
    <dgm:pt modelId="{75F3A09C-8E96-4A84-8728-897383ADA117}" type="pres">
      <dgm:prSet presAssocID="{BE850F26-AEA0-420F-9F4C-9EFFB3387975}" presName="sibTrans" presStyleCnt="0"/>
      <dgm:spPr/>
    </dgm:pt>
    <dgm:pt modelId="{B7488DB1-B6E4-45D2-A0C3-5A82FB3F4E92}" type="pres">
      <dgm:prSet presAssocID="{318B6712-68EC-4835-9F6A-867278F4249C}" presName="parenttextcomposite" presStyleCnt="0"/>
      <dgm:spPr/>
    </dgm:pt>
    <dgm:pt modelId="{B58B4FC2-B08C-4831-BD41-9975B53D193B}" type="pres">
      <dgm:prSet presAssocID="{318B6712-68EC-4835-9F6A-867278F4249C}" presName="parenttext" presStyleLbl="revTx" presStyleIdx="1" presStyleCnt="7">
        <dgm:presLayoutVars>
          <dgm:chMax/>
          <dgm:chPref val="2"/>
          <dgm:bulletEnabled val="1"/>
        </dgm:presLayoutVars>
      </dgm:prSet>
      <dgm:spPr/>
    </dgm:pt>
    <dgm:pt modelId="{A5A2449E-0DA6-4C9F-A17D-1162B927B6B6}" type="pres">
      <dgm:prSet presAssocID="{318B6712-68EC-4835-9F6A-867278F4249C}" presName="composite" presStyleCnt="0"/>
      <dgm:spPr/>
    </dgm:pt>
    <dgm:pt modelId="{300C2645-171C-4EFA-BEAE-F7FD91ACD638}" type="pres">
      <dgm:prSet presAssocID="{318B6712-68EC-4835-9F6A-867278F4249C}" presName="chevron1" presStyleLbl="alignNode1" presStyleIdx="7" presStyleCnt="49"/>
      <dgm:spPr/>
    </dgm:pt>
    <dgm:pt modelId="{5A95E3AC-7D3A-4236-955A-F8E87177FBF6}" type="pres">
      <dgm:prSet presAssocID="{318B6712-68EC-4835-9F6A-867278F4249C}" presName="chevron2" presStyleLbl="alignNode1" presStyleIdx="8" presStyleCnt="49"/>
      <dgm:spPr/>
    </dgm:pt>
    <dgm:pt modelId="{0EA6ABBB-7A1C-47B6-B90C-346635406910}" type="pres">
      <dgm:prSet presAssocID="{318B6712-68EC-4835-9F6A-867278F4249C}" presName="chevron3" presStyleLbl="alignNode1" presStyleIdx="9" presStyleCnt="49"/>
      <dgm:spPr/>
    </dgm:pt>
    <dgm:pt modelId="{F3195BBE-A5A4-46A7-8B9D-C99CB46235E5}" type="pres">
      <dgm:prSet presAssocID="{318B6712-68EC-4835-9F6A-867278F4249C}" presName="chevron4" presStyleLbl="alignNode1" presStyleIdx="10" presStyleCnt="49"/>
      <dgm:spPr/>
    </dgm:pt>
    <dgm:pt modelId="{A1A8BFA8-11E0-4EC2-8651-1B1B3AEAE194}" type="pres">
      <dgm:prSet presAssocID="{318B6712-68EC-4835-9F6A-867278F4249C}" presName="chevron5" presStyleLbl="alignNode1" presStyleIdx="11" presStyleCnt="49"/>
      <dgm:spPr/>
    </dgm:pt>
    <dgm:pt modelId="{3D08E8D3-2228-4EBE-A964-7F12E058BEE1}" type="pres">
      <dgm:prSet presAssocID="{318B6712-68EC-4835-9F6A-867278F4249C}" presName="chevron6" presStyleLbl="alignNode1" presStyleIdx="12" presStyleCnt="49"/>
      <dgm:spPr/>
    </dgm:pt>
    <dgm:pt modelId="{C302A9B3-3613-4449-87D0-CBA621663E13}" type="pres">
      <dgm:prSet presAssocID="{318B6712-68EC-4835-9F6A-867278F4249C}" presName="chevron7" presStyleLbl="alignNode1" presStyleIdx="13" presStyleCnt="49"/>
      <dgm:spPr/>
    </dgm:pt>
    <dgm:pt modelId="{C9B4B753-7075-46FF-9490-1BC7B329EF72}" type="pres">
      <dgm:prSet presAssocID="{318B6712-68EC-4835-9F6A-867278F4249C}" presName="childtext" presStyleLbl="solidFgAcc1" presStyleIdx="1" presStyleCnt="7">
        <dgm:presLayoutVars>
          <dgm:chMax/>
          <dgm:chPref val="0"/>
          <dgm:bulletEnabled val="1"/>
        </dgm:presLayoutVars>
      </dgm:prSet>
      <dgm:spPr/>
    </dgm:pt>
    <dgm:pt modelId="{AA2E85B6-89A2-4EEA-9A95-EE64B12C8BBD}" type="pres">
      <dgm:prSet presAssocID="{62F3531B-C928-426B-82CB-2D4574867B42}" presName="sibTrans" presStyleCnt="0"/>
      <dgm:spPr/>
    </dgm:pt>
    <dgm:pt modelId="{89152862-87E9-45C9-8A04-132C9D0751F3}" type="pres">
      <dgm:prSet presAssocID="{DD5B3CCC-BCEF-4D84-A9EA-94C79E69E814}" presName="parenttextcomposite" presStyleCnt="0"/>
      <dgm:spPr/>
    </dgm:pt>
    <dgm:pt modelId="{775F2C2D-1C21-4974-A527-B2AE3DD9D372}" type="pres">
      <dgm:prSet presAssocID="{DD5B3CCC-BCEF-4D84-A9EA-94C79E69E814}" presName="parenttext" presStyleLbl="revTx" presStyleIdx="2" presStyleCnt="7">
        <dgm:presLayoutVars>
          <dgm:chMax/>
          <dgm:chPref val="2"/>
          <dgm:bulletEnabled val="1"/>
        </dgm:presLayoutVars>
      </dgm:prSet>
      <dgm:spPr/>
    </dgm:pt>
    <dgm:pt modelId="{03234071-9456-4D40-9AE2-75CC205302DF}" type="pres">
      <dgm:prSet presAssocID="{DD5B3CCC-BCEF-4D84-A9EA-94C79E69E814}" presName="composite" presStyleCnt="0"/>
      <dgm:spPr/>
    </dgm:pt>
    <dgm:pt modelId="{98C268DF-5B7D-40F4-8E4E-8A13E342B79D}" type="pres">
      <dgm:prSet presAssocID="{DD5B3CCC-BCEF-4D84-A9EA-94C79E69E814}" presName="chevron1" presStyleLbl="alignNode1" presStyleIdx="14" presStyleCnt="49"/>
      <dgm:spPr/>
    </dgm:pt>
    <dgm:pt modelId="{7E473245-F9BD-4E98-9254-264D63ABDB9C}" type="pres">
      <dgm:prSet presAssocID="{DD5B3CCC-BCEF-4D84-A9EA-94C79E69E814}" presName="chevron2" presStyleLbl="alignNode1" presStyleIdx="15" presStyleCnt="49"/>
      <dgm:spPr/>
    </dgm:pt>
    <dgm:pt modelId="{F9B089C0-E9BF-4408-9932-805F4ADC6E90}" type="pres">
      <dgm:prSet presAssocID="{DD5B3CCC-BCEF-4D84-A9EA-94C79E69E814}" presName="chevron3" presStyleLbl="alignNode1" presStyleIdx="16" presStyleCnt="49"/>
      <dgm:spPr/>
    </dgm:pt>
    <dgm:pt modelId="{995F1B93-9B8C-4BA1-82D8-A5B6FE36A018}" type="pres">
      <dgm:prSet presAssocID="{DD5B3CCC-BCEF-4D84-A9EA-94C79E69E814}" presName="chevron4" presStyleLbl="alignNode1" presStyleIdx="17" presStyleCnt="49"/>
      <dgm:spPr/>
    </dgm:pt>
    <dgm:pt modelId="{10E4A780-59C1-448C-A629-F87188ECAF05}" type="pres">
      <dgm:prSet presAssocID="{DD5B3CCC-BCEF-4D84-A9EA-94C79E69E814}" presName="chevron5" presStyleLbl="alignNode1" presStyleIdx="18" presStyleCnt="49"/>
      <dgm:spPr/>
    </dgm:pt>
    <dgm:pt modelId="{67C8F3C6-5A9E-45C9-A4B0-1B20CD808B68}" type="pres">
      <dgm:prSet presAssocID="{DD5B3CCC-BCEF-4D84-A9EA-94C79E69E814}" presName="chevron6" presStyleLbl="alignNode1" presStyleIdx="19" presStyleCnt="49"/>
      <dgm:spPr/>
    </dgm:pt>
    <dgm:pt modelId="{AA5376EC-5C94-4D41-8D65-68B3052E73D6}" type="pres">
      <dgm:prSet presAssocID="{DD5B3CCC-BCEF-4D84-A9EA-94C79E69E814}" presName="chevron7" presStyleLbl="alignNode1" presStyleIdx="20" presStyleCnt="49"/>
      <dgm:spPr/>
    </dgm:pt>
    <dgm:pt modelId="{DA5CFE38-AFDA-40FD-A3B8-2FA2AA99D9A6}" type="pres">
      <dgm:prSet presAssocID="{DD5B3CCC-BCEF-4D84-A9EA-94C79E69E814}" presName="childtext" presStyleLbl="solidFgAcc1" presStyleIdx="2" presStyleCnt="7">
        <dgm:presLayoutVars>
          <dgm:chMax/>
          <dgm:chPref val="0"/>
          <dgm:bulletEnabled val="1"/>
        </dgm:presLayoutVars>
      </dgm:prSet>
      <dgm:spPr/>
    </dgm:pt>
    <dgm:pt modelId="{59B8FD38-2441-484D-B6FB-B9B00F3A3CBD}" type="pres">
      <dgm:prSet presAssocID="{28B78DFD-52A4-483A-9D2A-C3519E3A53A7}" presName="sibTrans" presStyleCnt="0"/>
      <dgm:spPr/>
    </dgm:pt>
    <dgm:pt modelId="{D7425BE2-064F-4071-A86F-01C6B6F064DE}" type="pres">
      <dgm:prSet presAssocID="{AE41306C-93E3-42C9-B4CA-D4418CC3DA45}" presName="parenttextcomposite" presStyleCnt="0"/>
      <dgm:spPr/>
    </dgm:pt>
    <dgm:pt modelId="{B3CCB2EB-5F47-4C3B-9E6A-27AE5B4FAD23}" type="pres">
      <dgm:prSet presAssocID="{AE41306C-93E3-42C9-B4CA-D4418CC3DA45}" presName="parenttext" presStyleLbl="revTx" presStyleIdx="3" presStyleCnt="7">
        <dgm:presLayoutVars>
          <dgm:chMax/>
          <dgm:chPref val="2"/>
          <dgm:bulletEnabled val="1"/>
        </dgm:presLayoutVars>
      </dgm:prSet>
      <dgm:spPr/>
    </dgm:pt>
    <dgm:pt modelId="{00455E1B-2CB9-4FD4-B717-7631EC9099CD}" type="pres">
      <dgm:prSet presAssocID="{AE41306C-93E3-42C9-B4CA-D4418CC3DA45}" presName="composite" presStyleCnt="0"/>
      <dgm:spPr/>
    </dgm:pt>
    <dgm:pt modelId="{AC0AD377-2327-469C-B243-230081354DC1}" type="pres">
      <dgm:prSet presAssocID="{AE41306C-93E3-42C9-B4CA-D4418CC3DA45}" presName="chevron1" presStyleLbl="alignNode1" presStyleIdx="21" presStyleCnt="49"/>
      <dgm:spPr/>
    </dgm:pt>
    <dgm:pt modelId="{CEF2713C-8D9F-47FB-969A-C06312E8D87B}" type="pres">
      <dgm:prSet presAssocID="{AE41306C-93E3-42C9-B4CA-D4418CC3DA45}" presName="chevron2" presStyleLbl="alignNode1" presStyleIdx="22" presStyleCnt="49"/>
      <dgm:spPr/>
    </dgm:pt>
    <dgm:pt modelId="{BDEBD39C-73C1-4EB1-88AC-087C8F08824C}" type="pres">
      <dgm:prSet presAssocID="{AE41306C-93E3-42C9-B4CA-D4418CC3DA45}" presName="chevron3" presStyleLbl="alignNode1" presStyleIdx="23" presStyleCnt="49"/>
      <dgm:spPr/>
    </dgm:pt>
    <dgm:pt modelId="{3C7A10C0-49A1-40CC-AB0F-738CA3EDE619}" type="pres">
      <dgm:prSet presAssocID="{AE41306C-93E3-42C9-B4CA-D4418CC3DA45}" presName="chevron4" presStyleLbl="alignNode1" presStyleIdx="24" presStyleCnt="49"/>
      <dgm:spPr/>
    </dgm:pt>
    <dgm:pt modelId="{AB5402BC-31F7-4C0A-A121-19854D1C02DD}" type="pres">
      <dgm:prSet presAssocID="{AE41306C-93E3-42C9-B4CA-D4418CC3DA45}" presName="chevron5" presStyleLbl="alignNode1" presStyleIdx="25" presStyleCnt="49"/>
      <dgm:spPr/>
    </dgm:pt>
    <dgm:pt modelId="{3459CDDA-6554-4D7F-B95D-5E8C1FD82A1F}" type="pres">
      <dgm:prSet presAssocID="{AE41306C-93E3-42C9-B4CA-D4418CC3DA45}" presName="chevron6" presStyleLbl="alignNode1" presStyleIdx="26" presStyleCnt="49"/>
      <dgm:spPr/>
    </dgm:pt>
    <dgm:pt modelId="{E4C2CAA3-6EE7-4629-8C3E-ABFB531104DD}" type="pres">
      <dgm:prSet presAssocID="{AE41306C-93E3-42C9-B4CA-D4418CC3DA45}" presName="chevron7" presStyleLbl="alignNode1" presStyleIdx="27" presStyleCnt="49"/>
      <dgm:spPr/>
    </dgm:pt>
    <dgm:pt modelId="{AD2BD47B-9B9D-40ED-B065-80B284C51D19}" type="pres">
      <dgm:prSet presAssocID="{AE41306C-93E3-42C9-B4CA-D4418CC3DA45}" presName="childtext" presStyleLbl="solidFgAcc1" presStyleIdx="3" presStyleCnt="7">
        <dgm:presLayoutVars>
          <dgm:chMax/>
          <dgm:chPref val="0"/>
          <dgm:bulletEnabled val="1"/>
        </dgm:presLayoutVars>
      </dgm:prSet>
      <dgm:spPr/>
    </dgm:pt>
    <dgm:pt modelId="{2B4B8C37-A764-48AE-BB66-64198F0827B4}" type="pres">
      <dgm:prSet presAssocID="{8461B8DB-3CB1-439C-845F-136528375644}" presName="sibTrans" presStyleCnt="0"/>
      <dgm:spPr/>
    </dgm:pt>
    <dgm:pt modelId="{A037A090-F17C-479D-AF49-B08F660C0091}" type="pres">
      <dgm:prSet presAssocID="{F77324CE-8803-4150-98BC-13C73F65CD5C}" presName="parenttextcomposite" presStyleCnt="0"/>
      <dgm:spPr/>
    </dgm:pt>
    <dgm:pt modelId="{D4CE6752-3313-431E-BB57-AC94AC0C0828}" type="pres">
      <dgm:prSet presAssocID="{F77324CE-8803-4150-98BC-13C73F65CD5C}" presName="parenttext" presStyleLbl="revTx" presStyleIdx="4" presStyleCnt="7">
        <dgm:presLayoutVars>
          <dgm:chMax/>
          <dgm:chPref val="2"/>
          <dgm:bulletEnabled val="1"/>
        </dgm:presLayoutVars>
      </dgm:prSet>
      <dgm:spPr/>
    </dgm:pt>
    <dgm:pt modelId="{946E5CED-F2CF-4C36-9210-DA83848AE925}" type="pres">
      <dgm:prSet presAssocID="{F77324CE-8803-4150-98BC-13C73F65CD5C}" presName="composite" presStyleCnt="0"/>
      <dgm:spPr/>
    </dgm:pt>
    <dgm:pt modelId="{135407F5-C787-434C-B390-FD0ECC80B149}" type="pres">
      <dgm:prSet presAssocID="{F77324CE-8803-4150-98BC-13C73F65CD5C}" presName="chevron1" presStyleLbl="alignNode1" presStyleIdx="28" presStyleCnt="49"/>
      <dgm:spPr/>
    </dgm:pt>
    <dgm:pt modelId="{0B4AA1A3-35A1-4088-955D-74937739A894}" type="pres">
      <dgm:prSet presAssocID="{F77324CE-8803-4150-98BC-13C73F65CD5C}" presName="chevron2" presStyleLbl="alignNode1" presStyleIdx="29" presStyleCnt="49"/>
      <dgm:spPr/>
    </dgm:pt>
    <dgm:pt modelId="{F8E32068-A38D-4B48-94B9-C44989AAB3F7}" type="pres">
      <dgm:prSet presAssocID="{F77324CE-8803-4150-98BC-13C73F65CD5C}" presName="chevron3" presStyleLbl="alignNode1" presStyleIdx="30" presStyleCnt="49"/>
      <dgm:spPr/>
    </dgm:pt>
    <dgm:pt modelId="{ECD13E59-D06D-4C10-A9B3-4991FC36075A}" type="pres">
      <dgm:prSet presAssocID="{F77324CE-8803-4150-98BC-13C73F65CD5C}" presName="chevron4" presStyleLbl="alignNode1" presStyleIdx="31" presStyleCnt="49"/>
      <dgm:spPr/>
    </dgm:pt>
    <dgm:pt modelId="{13B37604-07B4-46A7-82D0-3537C57A47B0}" type="pres">
      <dgm:prSet presAssocID="{F77324CE-8803-4150-98BC-13C73F65CD5C}" presName="chevron5" presStyleLbl="alignNode1" presStyleIdx="32" presStyleCnt="49"/>
      <dgm:spPr/>
    </dgm:pt>
    <dgm:pt modelId="{87D61A93-477D-4513-96DE-916782751A2C}" type="pres">
      <dgm:prSet presAssocID="{F77324CE-8803-4150-98BC-13C73F65CD5C}" presName="chevron6" presStyleLbl="alignNode1" presStyleIdx="33" presStyleCnt="49"/>
      <dgm:spPr/>
    </dgm:pt>
    <dgm:pt modelId="{8D2D88F7-1706-4EDA-9654-D883841FAFEB}" type="pres">
      <dgm:prSet presAssocID="{F77324CE-8803-4150-98BC-13C73F65CD5C}" presName="chevron7" presStyleLbl="alignNode1" presStyleIdx="34" presStyleCnt="49"/>
      <dgm:spPr/>
    </dgm:pt>
    <dgm:pt modelId="{AC2A937C-A9ED-429A-93EF-8DBF9A00A5C0}" type="pres">
      <dgm:prSet presAssocID="{F77324CE-8803-4150-98BC-13C73F65CD5C}" presName="childtext" presStyleLbl="solidFgAcc1" presStyleIdx="4" presStyleCnt="7">
        <dgm:presLayoutVars>
          <dgm:chMax/>
          <dgm:chPref val="0"/>
          <dgm:bulletEnabled val="1"/>
        </dgm:presLayoutVars>
      </dgm:prSet>
      <dgm:spPr/>
    </dgm:pt>
    <dgm:pt modelId="{D82A96CC-20D6-404C-9069-4722F8D4A44F}" type="pres">
      <dgm:prSet presAssocID="{B4116F23-8F67-45AA-8DEA-92015C552A9F}" presName="sibTrans" presStyleCnt="0"/>
      <dgm:spPr/>
    </dgm:pt>
    <dgm:pt modelId="{B4BA00D2-51EB-4A26-935D-46C8B7DE0311}" type="pres">
      <dgm:prSet presAssocID="{44C0A2D5-C33C-4994-8D4F-BB37F4AE18FE}" presName="parenttextcomposite" presStyleCnt="0"/>
      <dgm:spPr/>
    </dgm:pt>
    <dgm:pt modelId="{9CAE1C15-0FE5-444B-BC0F-718BA878C0CA}" type="pres">
      <dgm:prSet presAssocID="{44C0A2D5-C33C-4994-8D4F-BB37F4AE18FE}" presName="parenttext" presStyleLbl="revTx" presStyleIdx="5" presStyleCnt="7">
        <dgm:presLayoutVars>
          <dgm:chMax/>
          <dgm:chPref val="2"/>
          <dgm:bulletEnabled val="1"/>
        </dgm:presLayoutVars>
      </dgm:prSet>
      <dgm:spPr/>
    </dgm:pt>
    <dgm:pt modelId="{015D4AE7-5B3E-4230-BABB-0C2B6F64FBD2}" type="pres">
      <dgm:prSet presAssocID="{44C0A2D5-C33C-4994-8D4F-BB37F4AE18FE}" presName="composite" presStyleCnt="0"/>
      <dgm:spPr/>
    </dgm:pt>
    <dgm:pt modelId="{0D13D5BA-BEAA-4C4A-B271-146E986ABC8E}" type="pres">
      <dgm:prSet presAssocID="{44C0A2D5-C33C-4994-8D4F-BB37F4AE18FE}" presName="chevron1" presStyleLbl="alignNode1" presStyleIdx="35" presStyleCnt="49"/>
      <dgm:spPr/>
    </dgm:pt>
    <dgm:pt modelId="{43B7B4E5-9D21-4EA4-969D-25F6230D7FA4}" type="pres">
      <dgm:prSet presAssocID="{44C0A2D5-C33C-4994-8D4F-BB37F4AE18FE}" presName="chevron2" presStyleLbl="alignNode1" presStyleIdx="36" presStyleCnt="49"/>
      <dgm:spPr/>
    </dgm:pt>
    <dgm:pt modelId="{13A8EF56-6DC2-4A2D-968B-5D2FE3127912}" type="pres">
      <dgm:prSet presAssocID="{44C0A2D5-C33C-4994-8D4F-BB37F4AE18FE}" presName="chevron3" presStyleLbl="alignNode1" presStyleIdx="37" presStyleCnt="49"/>
      <dgm:spPr/>
    </dgm:pt>
    <dgm:pt modelId="{48603A18-4B97-4343-9ED6-D1A70C45370A}" type="pres">
      <dgm:prSet presAssocID="{44C0A2D5-C33C-4994-8D4F-BB37F4AE18FE}" presName="chevron4" presStyleLbl="alignNode1" presStyleIdx="38" presStyleCnt="49"/>
      <dgm:spPr/>
    </dgm:pt>
    <dgm:pt modelId="{8FD4B656-5FBE-4C5D-BC71-B07B7B2B5B90}" type="pres">
      <dgm:prSet presAssocID="{44C0A2D5-C33C-4994-8D4F-BB37F4AE18FE}" presName="chevron5" presStyleLbl="alignNode1" presStyleIdx="39" presStyleCnt="49"/>
      <dgm:spPr/>
    </dgm:pt>
    <dgm:pt modelId="{9AAB1904-074C-4E8D-8676-9D8ED1A86350}" type="pres">
      <dgm:prSet presAssocID="{44C0A2D5-C33C-4994-8D4F-BB37F4AE18FE}" presName="chevron6" presStyleLbl="alignNode1" presStyleIdx="40" presStyleCnt="49"/>
      <dgm:spPr/>
    </dgm:pt>
    <dgm:pt modelId="{DF82E17A-1F88-4D41-988C-FFA5B8F19697}" type="pres">
      <dgm:prSet presAssocID="{44C0A2D5-C33C-4994-8D4F-BB37F4AE18FE}" presName="chevron7" presStyleLbl="alignNode1" presStyleIdx="41" presStyleCnt="49"/>
      <dgm:spPr/>
    </dgm:pt>
    <dgm:pt modelId="{3AB3C043-4B92-4436-9F1E-ECCA4BE72465}" type="pres">
      <dgm:prSet presAssocID="{44C0A2D5-C33C-4994-8D4F-BB37F4AE18FE}" presName="childtext" presStyleLbl="solidFgAcc1" presStyleIdx="5" presStyleCnt="7">
        <dgm:presLayoutVars>
          <dgm:chMax/>
          <dgm:chPref val="0"/>
          <dgm:bulletEnabled val="1"/>
        </dgm:presLayoutVars>
      </dgm:prSet>
      <dgm:spPr/>
    </dgm:pt>
    <dgm:pt modelId="{1ECFB65C-F5E5-4D79-B813-18815D1979B6}" type="pres">
      <dgm:prSet presAssocID="{972C334F-C583-4346-970D-0D11ADF85797}" presName="sibTrans" presStyleCnt="0"/>
      <dgm:spPr/>
    </dgm:pt>
    <dgm:pt modelId="{A32CF2CF-D067-4C23-B09D-E9284C760926}" type="pres">
      <dgm:prSet presAssocID="{DB5EE282-9E55-4F99-BDC9-362DC4DE3249}" presName="parenttextcomposite" presStyleCnt="0"/>
      <dgm:spPr/>
    </dgm:pt>
    <dgm:pt modelId="{98AD3B7D-D8DE-4934-9DF5-81B6FF2F2D6C}" type="pres">
      <dgm:prSet presAssocID="{DB5EE282-9E55-4F99-BDC9-362DC4DE3249}" presName="parenttext" presStyleLbl="revTx" presStyleIdx="6" presStyleCnt="7">
        <dgm:presLayoutVars>
          <dgm:chMax/>
          <dgm:chPref val="2"/>
          <dgm:bulletEnabled val="1"/>
        </dgm:presLayoutVars>
      </dgm:prSet>
      <dgm:spPr/>
    </dgm:pt>
    <dgm:pt modelId="{F0F5DC8E-1F6D-4190-901F-F64E389B1855}" type="pres">
      <dgm:prSet presAssocID="{DB5EE282-9E55-4F99-BDC9-362DC4DE3249}" presName="composite" presStyleCnt="0"/>
      <dgm:spPr/>
    </dgm:pt>
    <dgm:pt modelId="{43065D18-CFA3-42A2-B496-328F2840DC8D}" type="pres">
      <dgm:prSet presAssocID="{DB5EE282-9E55-4F99-BDC9-362DC4DE3249}" presName="chevron1" presStyleLbl="alignNode1" presStyleIdx="42" presStyleCnt="49"/>
      <dgm:spPr/>
    </dgm:pt>
    <dgm:pt modelId="{8C0FCF7A-9127-430A-8CC7-AF09DDD60E06}" type="pres">
      <dgm:prSet presAssocID="{DB5EE282-9E55-4F99-BDC9-362DC4DE3249}" presName="chevron2" presStyleLbl="alignNode1" presStyleIdx="43" presStyleCnt="49"/>
      <dgm:spPr/>
    </dgm:pt>
    <dgm:pt modelId="{0C138B66-A135-433C-BF04-875A3D8C7F1F}" type="pres">
      <dgm:prSet presAssocID="{DB5EE282-9E55-4F99-BDC9-362DC4DE3249}" presName="chevron3" presStyleLbl="alignNode1" presStyleIdx="44" presStyleCnt="49"/>
      <dgm:spPr/>
    </dgm:pt>
    <dgm:pt modelId="{1FF0F9BC-62D2-48A4-AE7E-FC53F5A7589A}" type="pres">
      <dgm:prSet presAssocID="{DB5EE282-9E55-4F99-BDC9-362DC4DE3249}" presName="chevron4" presStyleLbl="alignNode1" presStyleIdx="45" presStyleCnt="49"/>
      <dgm:spPr/>
    </dgm:pt>
    <dgm:pt modelId="{FD463E47-55B1-411D-AC8B-E855AA2E6569}" type="pres">
      <dgm:prSet presAssocID="{DB5EE282-9E55-4F99-BDC9-362DC4DE3249}" presName="chevron5" presStyleLbl="alignNode1" presStyleIdx="46" presStyleCnt="49"/>
      <dgm:spPr/>
    </dgm:pt>
    <dgm:pt modelId="{D77588EB-F2D3-4D38-92DE-C2D442F2C1D5}" type="pres">
      <dgm:prSet presAssocID="{DB5EE282-9E55-4F99-BDC9-362DC4DE3249}" presName="chevron6" presStyleLbl="alignNode1" presStyleIdx="47" presStyleCnt="49"/>
      <dgm:spPr/>
    </dgm:pt>
    <dgm:pt modelId="{03B0025C-02AF-4A1C-B5CE-262C5219E936}" type="pres">
      <dgm:prSet presAssocID="{DB5EE282-9E55-4F99-BDC9-362DC4DE3249}" presName="chevron7" presStyleLbl="alignNode1" presStyleIdx="48" presStyleCnt="49"/>
      <dgm:spPr/>
    </dgm:pt>
    <dgm:pt modelId="{09A9F03B-BE12-4FA8-9936-A30E2689D3A6}" type="pres">
      <dgm:prSet presAssocID="{DB5EE282-9E55-4F99-BDC9-362DC4DE3249}" presName="childtext" presStyleLbl="solidFgAcc1" presStyleIdx="6" presStyleCnt="7">
        <dgm:presLayoutVars>
          <dgm:chMax/>
          <dgm:chPref val="0"/>
          <dgm:bulletEnabled val="1"/>
        </dgm:presLayoutVars>
      </dgm:prSet>
      <dgm:spPr/>
    </dgm:pt>
  </dgm:ptLst>
  <dgm:cxnLst>
    <dgm:cxn modelId="{34024E05-2FEE-41F3-9A16-D05466020FCC}" type="presOf" srcId="{DB5EE282-9E55-4F99-BDC9-362DC4DE3249}" destId="{98AD3B7D-D8DE-4934-9DF5-81B6FF2F2D6C}" srcOrd="0" destOrd="0" presId="urn:microsoft.com/office/officeart/2008/layout/VerticalAccentList"/>
    <dgm:cxn modelId="{B7C6EA09-6394-40BC-9890-72865C7715A0}" type="presOf" srcId="{DD5B3CCC-BCEF-4D84-A9EA-94C79E69E814}" destId="{775F2C2D-1C21-4974-A527-B2AE3DD9D372}" srcOrd="0" destOrd="0" presId="urn:microsoft.com/office/officeart/2008/layout/VerticalAccentList"/>
    <dgm:cxn modelId="{7AC0D40C-D09F-4097-80FC-E22DB674524B}" type="presOf" srcId="{B1C5CF41-486D-4066-9DE4-3D269089D94F}" destId="{3AB3C043-4B92-4436-9F1E-ECCA4BE72465}" srcOrd="0" destOrd="0" presId="urn:microsoft.com/office/officeart/2008/layout/VerticalAccentList"/>
    <dgm:cxn modelId="{0527660E-6AD0-4968-A2BF-1F9B118665C8}" srcId="{8AEB6C02-E7DE-4365-BF0B-B181CC77420B}" destId="{DB5EE282-9E55-4F99-BDC9-362DC4DE3249}" srcOrd="6" destOrd="0" parTransId="{0ECE9184-2E53-49E0-A8CE-C43824EA0C9B}" sibTransId="{9E9688B1-3541-4541-8767-018115F437D4}"/>
    <dgm:cxn modelId="{0C8E4D1E-BB12-4057-9AAF-1450D784AF7F}" type="presOf" srcId="{6B9D867B-60C4-42BB-AF16-EF75D8059BEA}" destId="{DA5CFE38-AFDA-40FD-A3B8-2FA2AA99D9A6}" srcOrd="0" destOrd="0" presId="urn:microsoft.com/office/officeart/2008/layout/VerticalAccentList"/>
    <dgm:cxn modelId="{70F76731-5753-468D-A385-E63D6FAA3089}" srcId="{8AEB6C02-E7DE-4365-BF0B-B181CC77420B}" destId="{F47CD671-BF73-4F6D-B573-FFEFF97BC90B}" srcOrd="0" destOrd="0" parTransId="{FAFFCEE8-2205-4C75-B0FC-BA3CCDDCB625}" sibTransId="{BE850F26-AEA0-420F-9F4C-9EFFB3387975}"/>
    <dgm:cxn modelId="{AC1CD135-9AAA-4FC0-AC00-8442720C1ECF}" srcId="{8AEB6C02-E7DE-4365-BF0B-B181CC77420B}" destId="{318B6712-68EC-4835-9F6A-867278F4249C}" srcOrd="1" destOrd="0" parTransId="{C145B6A2-561A-4405-9568-8986FE7523BA}" sibTransId="{62F3531B-C928-426B-82CB-2D4574867B42}"/>
    <dgm:cxn modelId="{14097369-5294-4C2A-AAA1-655D320E070C}" srcId="{F77324CE-8803-4150-98BC-13C73F65CD5C}" destId="{72D9B4CC-F574-4082-8AFA-8CF35604569D}" srcOrd="0" destOrd="0" parTransId="{AC739021-3E05-478B-A3A0-8535E461E2E7}" sibTransId="{D63F4F02-4C80-4CDC-8716-71DFEA09F30C}"/>
    <dgm:cxn modelId="{82A6036F-B977-4532-89E3-2E4A261A3782}" srcId="{DD5B3CCC-BCEF-4D84-A9EA-94C79E69E814}" destId="{6B9D867B-60C4-42BB-AF16-EF75D8059BEA}" srcOrd="0" destOrd="0" parTransId="{FC1DFD34-D8ED-4BA5-9419-5D25ED51D216}" sibTransId="{5C3EDA59-F5CA-4739-BAD6-1CF0431A1284}"/>
    <dgm:cxn modelId="{A4AED779-61AE-45B5-B52E-3C65507F36D6}" type="presOf" srcId="{86A599C1-6A81-4DBC-963A-4A56DE285ABC}" destId="{AD2BD47B-9B9D-40ED-B065-80B284C51D19}" srcOrd="0" destOrd="0" presId="urn:microsoft.com/office/officeart/2008/layout/VerticalAccentList"/>
    <dgm:cxn modelId="{361A8B7A-A7C0-4299-86B1-A92E233031E5}" type="presOf" srcId="{3A177AC8-E1BC-45EA-B050-D9190CEA8951}" destId="{C9B4B753-7075-46FF-9490-1BC7B329EF72}" srcOrd="0" destOrd="0" presId="urn:microsoft.com/office/officeart/2008/layout/VerticalAccentList"/>
    <dgm:cxn modelId="{5051177B-0BCF-4B2C-96BA-E9A431B51EDE}" srcId="{8AEB6C02-E7DE-4365-BF0B-B181CC77420B}" destId="{AE41306C-93E3-42C9-B4CA-D4418CC3DA45}" srcOrd="3" destOrd="0" parTransId="{98311346-C874-4582-BAF7-30AC179A102D}" sibTransId="{8461B8DB-3CB1-439C-845F-136528375644}"/>
    <dgm:cxn modelId="{BB2C547E-FA33-48EA-94BE-4731CC8C195E}" srcId="{8AEB6C02-E7DE-4365-BF0B-B181CC77420B}" destId="{44C0A2D5-C33C-4994-8D4F-BB37F4AE18FE}" srcOrd="5" destOrd="0" parTransId="{A6C682B0-BA96-4C99-B14A-B6C63FDF7F0B}" sibTransId="{972C334F-C583-4346-970D-0D11ADF85797}"/>
    <dgm:cxn modelId="{EA4AC77E-BF65-48C7-81CA-1756E6256C9F}" srcId="{44C0A2D5-C33C-4994-8D4F-BB37F4AE18FE}" destId="{B1C5CF41-486D-4066-9DE4-3D269089D94F}" srcOrd="0" destOrd="0" parTransId="{3E4DD04C-95ED-4DE5-94CF-28479CFB82D1}" sibTransId="{22320405-242B-4795-9FEB-BE87C9AB6E11}"/>
    <dgm:cxn modelId="{B938A788-3CEA-43AC-8478-385A3B680EAC}" type="presOf" srcId="{44C0A2D5-C33C-4994-8D4F-BB37F4AE18FE}" destId="{9CAE1C15-0FE5-444B-BC0F-718BA878C0CA}" srcOrd="0" destOrd="0" presId="urn:microsoft.com/office/officeart/2008/layout/VerticalAccentList"/>
    <dgm:cxn modelId="{E2727EA8-8F4F-48B2-B0C6-C4361CA82BB9}" srcId="{DB5EE282-9E55-4F99-BDC9-362DC4DE3249}" destId="{39EBE627-8E0E-4AA1-8157-22E6918D6992}" srcOrd="0" destOrd="0" parTransId="{73AE64D0-9B6E-4B4F-8F4C-D2DBFB7639BE}" sibTransId="{FEEC35A5-DE01-4CE4-B5BE-36FADD3D85C8}"/>
    <dgm:cxn modelId="{17C5C6A8-C56D-4E8E-871C-2B94B0308B27}" srcId="{F47CD671-BF73-4F6D-B573-FFEFF97BC90B}" destId="{5192B170-DBA0-4CD0-BE01-26522C5885E6}" srcOrd="0" destOrd="0" parTransId="{9D7BEBC0-BC29-4F57-B6E1-232665D851DE}" sibTransId="{8655BCDC-7CC3-4687-91BC-9F5F0070F32D}"/>
    <dgm:cxn modelId="{7FC9F1B1-53F2-406E-9C18-7BE4AC1EBC72}" type="presOf" srcId="{318B6712-68EC-4835-9F6A-867278F4249C}" destId="{B58B4FC2-B08C-4831-BD41-9975B53D193B}" srcOrd="0" destOrd="0" presId="urn:microsoft.com/office/officeart/2008/layout/VerticalAccentList"/>
    <dgm:cxn modelId="{849591BD-FC76-49C7-ACAF-121D5612D802}" srcId="{8AEB6C02-E7DE-4365-BF0B-B181CC77420B}" destId="{F77324CE-8803-4150-98BC-13C73F65CD5C}" srcOrd="4" destOrd="0" parTransId="{2801EBF7-22F6-467C-8DA3-82AB9E1BB94D}" sibTransId="{B4116F23-8F67-45AA-8DEA-92015C552A9F}"/>
    <dgm:cxn modelId="{E6EACAC0-9FE8-4EE0-989A-21D5EC662B89}" srcId="{8AEB6C02-E7DE-4365-BF0B-B181CC77420B}" destId="{DD5B3CCC-BCEF-4D84-A9EA-94C79E69E814}" srcOrd="2" destOrd="0" parTransId="{BC0F8BD9-364D-4B9D-AF1D-ABBFDBA99DED}" sibTransId="{28B78DFD-52A4-483A-9D2A-C3519E3A53A7}"/>
    <dgm:cxn modelId="{9C3F89CB-C24A-4742-BF3F-F104E09504D4}" srcId="{AE41306C-93E3-42C9-B4CA-D4418CC3DA45}" destId="{86A599C1-6A81-4DBC-963A-4A56DE285ABC}" srcOrd="0" destOrd="0" parTransId="{40B595CE-6DBA-4F35-9AB6-27498F247743}" sibTransId="{D5941904-FB85-40C5-801B-847A3F40879C}"/>
    <dgm:cxn modelId="{423C94CB-8B14-4E0E-944A-C59E8734AF77}" type="presOf" srcId="{F47CD671-BF73-4F6D-B573-FFEFF97BC90B}" destId="{7DE9A736-D0B2-4721-8FAD-3279DCD48542}" srcOrd="0" destOrd="0" presId="urn:microsoft.com/office/officeart/2008/layout/VerticalAccentList"/>
    <dgm:cxn modelId="{98416CD0-7093-4373-BDC3-15F67B80FD8E}" type="presOf" srcId="{72D9B4CC-F574-4082-8AFA-8CF35604569D}" destId="{AC2A937C-A9ED-429A-93EF-8DBF9A00A5C0}" srcOrd="0" destOrd="0" presId="urn:microsoft.com/office/officeart/2008/layout/VerticalAccentList"/>
    <dgm:cxn modelId="{A9B2F5D5-8D3D-42C0-B563-D4231CD2FB83}" type="presOf" srcId="{5192B170-DBA0-4CD0-BE01-26522C5885E6}" destId="{A6264AEC-38C7-4F2A-A1EC-7017C191E450}" srcOrd="0" destOrd="0" presId="urn:microsoft.com/office/officeart/2008/layout/VerticalAccentList"/>
    <dgm:cxn modelId="{DCB462D6-C2DD-43E9-8E98-76EF2AECECE7}" type="presOf" srcId="{F77324CE-8803-4150-98BC-13C73F65CD5C}" destId="{D4CE6752-3313-431E-BB57-AC94AC0C0828}" srcOrd="0" destOrd="0" presId="urn:microsoft.com/office/officeart/2008/layout/VerticalAccentList"/>
    <dgm:cxn modelId="{9B2A73D8-DF86-4029-AFDC-985260D5DF4E}" type="presOf" srcId="{AE41306C-93E3-42C9-B4CA-D4418CC3DA45}" destId="{B3CCB2EB-5F47-4C3B-9E6A-27AE5B4FAD23}" srcOrd="0" destOrd="0" presId="urn:microsoft.com/office/officeart/2008/layout/VerticalAccentList"/>
    <dgm:cxn modelId="{3A631CDE-4B66-43C8-BC2B-C2D25C57BF9C}" srcId="{318B6712-68EC-4835-9F6A-867278F4249C}" destId="{3A177AC8-E1BC-45EA-B050-D9190CEA8951}" srcOrd="0" destOrd="0" parTransId="{FEB4119F-8C18-4EAE-9995-0AE071ACA9CF}" sibTransId="{33815300-2D90-4007-9A88-0A73727B0D1E}"/>
    <dgm:cxn modelId="{2499C4E5-BCBE-4C78-A7D1-0C03CD5F8C79}" type="presOf" srcId="{8AEB6C02-E7DE-4365-BF0B-B181CC77420B}" destId="{9C91CCAB-65FA-46EA-92A8-D827FAB1A7B3}" srcOrd="0" destOrd="0" presId="urn:microsoft.com/office/officeart/2008/layout/VerticalAccentList"/>
    <dgm:cxn modelId="{C30A5DF8-A702-44B7-9222-99126408C2DD}" type="presOf" srcId="{39EBE627-8E0E-4AA1-8157-22E6918D6992}" destId="{09A9F03B-BE12-4FA8-9936-A30E2689D3A6}" srcOrd="0" destOrd="0" presId="urn:microsoft.com/office/officeart/2008/layout/VerticalAccentList"/>
    <dgm:cxn modelId="{D62283C5-C8E0-474C-992F-0A46065051DA}" type="presParOf" srcId="{9C91CCAB-65FA-46EA-92A8-D827FAB1A7B3}" destId="{1264CD4A-8D44-4B28-AB51-B927CA671B32}" srcOrd="0" destOrd="0" presId="urn:microsoft.com/office/officeart/2008/layout/VerticalAccentList"/>
    <dgm:cxn modelId="{F2CB92C5-0606-4559-9B4B-182632A859CA}" type="presParOf" srcId="{1264CD4A-8D44-4B28-AB51-B927CA671B32}" destId="{7DE9A736-D0B2-4721-8FAD-3279DCD48542}" srcOrd="0" destOrd="0" presId="urn:microsoft.com/office/officeart/2008/layout/VerticalAccentList"/>
    <dgm:cxn modelId="{982F2AD1-9730-407E-B686-4AA817D58986}" type="presParOf" srcId="{9C91CCAB-65FA-46EA-92A8-D827FAB1A7B3}" destId="{A7E81F11-D10C-45BE-AA15-C9BF3B0B581A}" srcOrd="1" destOrd="0" presId="urn:microsoft.com/office/officeart/2008/layout/VerticalAccentList"/>
    <dgm:cxn modelId="{483A7E7A-9D88-49B8-87B7-B3E298CD65A2}" type="presParOf" srcId="{A7E81F11-D10C-45BE-AA15-C9BF3B0B581A}" destId="{889ED141-E4F7-401A-A7B4-203DC8C95076}" srcOrd="0" destOrd="0" presId="urn:microsoft.com/office/officeart/2008/layout/VerticalAccentList"/>
    <dgm:cxn modelId="{308666E0-A6FF-43EF-A40F-FF85B52E0076}" type="presParOf" srcId="{A7E81F11-D10C-45BE-AA15-C9BF3B0B581A}" destId="{58E98A65-39F5-497E-8526-0A568922C5AA}" srcOrd="1" destOrd="0" presId="urn:microsoft.com/office/officeart/2008/layout/VerticalAccentList"/>
    <dgm:cxn modelId="{4BE564D1-CA89-4F4F-996C-24D270056158}" type="presParOf" srcId="{A7E81F11-D10C-45BE-AA15-C9BF3B0B581A}" destId="{A6E72F85-1C50-4878-AB00-31C3694B999E}" srcOrd="2" destOrd="0" presId="urn:microsoft.com/office/officeart/2008/layout/VerticalAccentList"/>
    <dgm:cxn modelId="{DB6332ED-9078-499B-811D-F6133199836B}" type="presParOf" srcId="{A7E81F11-D10C-45BE-AA15-C9BF3B0B581A}" destId="{190F12B3-CA32-4626-8955-E480DC1216B3}" srcOrd="3" destOrd="0" presId="urn:microsoft.com/office/officeart/2008/layout/VerticalAccentList"/>
    <dgm:cxn modelId="{21FBDFCB-2595-4B78-88FA-85418D912292}" type="presParOf" srcId="{A7E81F11-D10C-45BE-AA15-C9BF3B0B581A}" destId="{682606F7-8066-40CF-B0E2-8E9E4F0769AA}" srcOrd="4" destOrd="0" presId="urn:microsoft.com/office/officeart/2008/layout/VerticalAccentList"/>
    <dgm:cxn modelId="{455FA4B5-89F7-4062-A9C9-B5FB98E2FFC4}" type="presParOf" srcId="{A7E81F11-D10C-45BE-AA15-C9BF3B0B581A}" destId="{604CE51E-33DC-4EFE-8663-1758388021C0}" srcOrd="5" destOrd="0" presId="urn:microsoft.com/office/officeart/2008/layout/VerticalAccentList"/>
    <dgm:cxn modelId="{69F59864-B56B-4CE1-BCBE-3D763D42E612}" type="presParOf" srcId="{A7E81F11-D10C-45BE-AA15-C9BF3B0B581A}" destId="{AE8A0D4D-63B6-4110-873B-FD42CC50838B}" srcOrd="6" destOrd="0" presId="urn:microsoft.com/office/officeart/2008/layout/VerticalAccentList"/>
    <dgm:cxn modelId="{70DCD93E-6A58-4A99-9BF4-2F3508FFFC15}" type="presParOf" srcId="{A7E81F11-D10C-45BE-AA15-C9BF3B0B581A}" destId="{A6264AEC-38C7-4F2A-A1EC-7017C191E450}" srcOrd="7" destOrd="0" presId="urn:microsoft.com/office/officeart/2008/layout/VerticalAccentList"/>
    <dgm:cxn modelId="{1A748BCF-B131-4B75-8E93-FF161F1D2A8E}" type="presParOf" srcId="{9C91CCAB-65FA-46EA-92A8-D827FAB1A7B3}" destId="{75F3A09C-8E96-4A84-8728-897383ADA117}" srcOrd="2" destOrd="0" presId="urn:microsoft.com/office/officeart/2008/layout/VerticalAccentList"/>
    <dgm:cxn modelId="{B6FF277B-5854-48BF-86C6-D17E6BF896F2}" type="presParOf" srcId="{9C91CCAB-65FA-46EA-92A8-D827FAB1A7B3}" destId="{B7488DB1-B6E4-45D2-A0C3-5A82FB3F4E92}" srcOrd="3" destOrd="0" presId="urn:microsoft.com/office/officeart/2008/layout/VerticalAccentList"/>
    <dgm:cxn modelId="{EC793B81-5B3E-4342-AB0B-89383DE17853}" type="presParOf" srcId="{B7488DB1-B6E4-45D2-A0C3-5A82FB3F4E92}" destId="{B58B4FC2-B08C-4831-BD41-9975B53D193B}" srcOrd="0" destOrd="0" presId="urn:microsoft.com/office/officeart/2008/layout/VerticalAccentList"/>
    <dgm:cxn modelId="{E53F1467-6274-4AE8-A4CC-D07892CA2049}" type="presParOf" srcId="{9C91CCAB-65FA-46EA-92A8-D827FAB1A7B3}" destId="{A5A2449E-0DA6-4C9F-A17D-1162B927B6B6}" srcOrd="4" destOrd="0" presId="urn:microsoft.com/office/officeart/2008/layout/VerticalAccentList"/>
    <dgm:cxn modelId="{6138C23E-A280-4C9B-91E6-668E05EB4445}" type="presParOf" srcId="{A5A2449E-0DA6-4C9F-A17D-1162B927B6B6}" destId="{300C2645-171C-4EFA-BEAE-F7FD91ACD638}" srcOrd="0" destOrd="0" presId="urn:microsoft.com/office/officeart/2008/layout/VerticalAccentList"/>
    <dgm:cxn modelId="{4DFF7272-E0B3-4A52-84EA-B0C1FE4C3B18}" type="presParOf" srcId="{A5A2449E-0DA6-4C9F-A17D-1162B927B6B6}" destId="{5A95E3AC-7D3A-4236-955A-F8E87177FBF6}" srcOrd="1" destOrd="0" presId="urn:microsoft.com/office/officeart/2008/layout/VerticalAccentList"/>
    <dgm:cxn modelId="{278FC47D-FB23-4CB8-84E2-9CB2C817D0AB}" type="presParOf" srcId="{A5A2449E-0DA6-4C9F-A17D-1162B927B6B6}" destId="{0EA6ABBB-7A1C-47B6-B90C-346635406910}" srcOrd="2" destOrd="0" presId="urn:microsoft.com/office/officeart/2008/layout/VerticalAccentList"/>
    <dgm:cxn modelId="{33A71399-C26D-4482-8CC8-F4686598EB69}" type="presParOf" srcId="{A5A2449E-0DA6-4C9F-A17D-1162B927B6B6}" destId="{F3195BBE-A5A4-46A7-8B9D-C99CB46235E5}" srcOrd="3" destOrd="0" presId="urn:microsoft.com/office/officeart/2008/layout/VerticalAccentList"/>
    <dgm:cxn modelId="{3525D7A2-2041-4A1F-9FF4-02D5A136376E}" type="presParOf" srcId="{A5A2449E-0DA6-4C9F-A17D-1162B927B6B6}" destId="{A1A8BFA8-11E0-4EC2-8651-1B1B3AEAE194}" srcOrd="4" destOrd="0" presId="urn:microsoft.com/office/officeart/2008/layout/VerticalAccentList"/>
    <dgm:cxn modelId="{D2555252-C11E-4C7A-9843-16526AB6D126}" type="presParOf" srcId="{A5A2449E-0DA6-4C9F-A17D-1162B927B6B6}" destId="{3D08E8D3-2228-4EBE-A964-7F12E058BEE1}" srcOrd="5" destOrd="0" presId="urn:microsoft.com/office/officeart/2008/layout/VerticalAccentList"/>
    <dgm:cxn modelId="{A2ED78EB-2C19-4894-A2A2-6C916E00A234}" type="presParOf" srcId="{A5A2449E-0DA6-4C9F-A17D-1162B927B6B6}" destId="{C302A9B3-3613-4449-87D0-CBA621663E13}" srcOrd="6" destOrd="0" presId="urn:microsoft.com/office/officeart/2008/layout/VerticalAccentList"/>
    <dgm:cxn modelId="{BA693320-5CFC-4D21-9DF7-694642441567}" type="presParOf" srcId="{A5A2449E-0DA6-4C9F-A17D-1162B927B6B6}" destId="{C9B4B753-7075-46FF-9490-1BC7B329EF72}" srcOrd="7" destOrd="0" presId="urn:microsoft.com/office/officeart/2008/layout/VerticalAccentList"/>
    <dgm:cxn modelId="{B70B992B-5460-4A87-B3DB-220E86A4739B}" type="presParOf" srcId="{9C91CCAB-65FA-46EA-92A8-D827FAB1A7B3}" destId="{AA2E85B6-89A2-4EEA-9A95-EE64B12C8BBD}" srcOrd="5" destOrd="0" presId="urn:microsoft.com/office/officeart/2008/layout/VerticalAccentList"/>
    <dgm:cxn modelId="{A2DCC147-10CB-4BB1-AF46-4B349E8B47AA}" type="presParOf" srcId="{9C91CCAB-65FA-46EA-92A8-D827FAB1A7B3}" destId="{89152862-87E9-45C9-8A04-132C9D0751F3}" srcOrd="6" destOrd="0" presId="urn:microsoft.com/office/officeart/2008/layout/VerticalAccentList"/>
    <dgm:cxn modelId="{163FBFA3-5075-48F7-B46A-90207B871DEF}" type="presParOf" srcId="{89152862-87E9-45C9-8A04-132C9D0751F3}" destId="{775F2C2D-1C21-4974-A527-B2AE3DD9D372}" srcOrd="0" destOrd="0" presId="urn:microsoft.com/office/officeart/2008/layout/VerticalAccentList"/>
    <dgm:cxn modelId="{BA886955-7739-4F52-85E1-F846F210EF11}" type="presParOf" srcId="{9C91CCAB-65FA-46EA-92A8-D827FAB1A7B3}" destId="{03234071-9456-4D40-9AE2-75CC205302DF}" srcOrd="7" destOrd="0" presId="urn:microsoft.com/office/officeart/2008/layout/VerticalAccentList"/>
    <dgm:cxn modelId="{2EC8A05E-7516-4A89-8B19-25347A57BD16}" type="presParOf" srcId="{03234071-9456-4D40-9AE2-75CC205302DF}" destId="{98C268DF-5B7D-40F4-8E4E-8A13E342B79D}" srcOrd="0" destOrd="0" presId="urn:microsoft.com/office/officeart/2008/layout/VerticalAccentList"/>
    <dgm:cxn modelId="{67492694-9955-450B-8BA1-C34ED2D9271C}" type="presParOf" srcId="{03234071-9456-4D40-9AE2-75CC205302DF}" destId="{7E473245-F9BD-4E98-9254-264D63ABDB9C}" srcOrd="1" destOrd="0" presId="urn:microsoft.com/office/officeart/2008/layout/VerticalAccentList"/>
    <dgm:cxn modelId="{9B56430B-E535-4768-85D0-662036E4E054}" type="presParOf" srcId="{03234071-9456-4D40-9AE2-75CC205302DF}" destId="{F9B089C0-E9BF-4408-9932-805F4ADC6E90}" srcOrd="2" destOrd="0" presId="urn:microsoft.com/office/officeart/2008/layout/VerticalAccentList"/>
    <dgm:cxn modelId="{D0902429-49CC-4D8D-BF37-A180AD5D66C7}" type="presParOf" srcId="{03234071-9456-4D40-9AE2-75CC205302DF}" destId="{995F1B93-9B8C-4BA1-82D8-A5B6FE36A018}" srcOrd="3" destOrd="0" presId="urn:microsoft.com/office/officeart/2008/layout/VerticalAccentList"/>
    <dgm:cxn modelId="{5448FA39-DD43-4CB2-B09C-8962C9B34DAD}" type="presParOf" srcId="{03234071-9456-4D40-9AE2-75CC205302DF}" destId="{10E4A780-59C1-448C-A629-F87188ECAF05}" srcOrd="4" destOrd="0" presId="urn:microsoft.com/office/officeart/2008/layout/VerticalAccentList"/>
    <dgm:cxn modelId="{EB4A4776-A262-4FBD-A4E9-FEF2801826D5}" type="presParOf" srcId="{03234071-9456-4D40-9AE2-75CC205302DF}" destId="{67C8F3C6-5A9E-45C9-A4B0-1B20CD808B68}" srcOrd="5" destOrd="0" presId="urn:microsoft.com/office/officeart/2008/layout/VerticalAccentList"/>
    <dgm:cxn modelId="{7879C3C0-2A59-4319-AD03-3273D9FC4D1F}" type="presParOf" srcId="{03234071-9456-4D40-9AE2-75CC205302DF}" destId="{AA5376EC-5C94-4D41-8D65-68B3052E73D6}" srcOrd="6" destOrd="0" presId="urn:microsoft.com/office/officeart/2008/layout/VerticalAccentList"/>
    <dgm:cxn modelId="{9C3C9B6B-242B-46F2-B392-3346FA32DC8D}" type="presParOf" srcId="{03234071-9456-4D40-9AE2-75CC205302DF}" destId="{DA5CFE38-AFDA-40FD-A3B8-2FA2AA99D9A6}" srcOrd="7" destOrd="0" presId="urn:microsoft.com/office/officeart/2008/layout/VerticalAccentList"/>
    <dgm:cxn modelId="{46BAA385-F58E-4B3E-94E8-170C86E67970}" type="presParOf" srcId="{9C91CCAB-65FA-46EA-92A8-D827FAB1A7B3}" destId="{59B8FD38-2441-484D-B6FB-B9B00F3A3CBD}" srcOrd="8" destOrd="0" presId="urn:microsoft.com/office/officeart/2008/layout/VerticalAccentList"/>
    <dgm:cxn modelId="{63C3334B-EB66-4749-9215-49A1B2BF803F}" type="presParOf" srcId="{9C91CCAB-65FA-46EA-92A8-D827FAB1A7B3}" destId="{D7425BE2-064F-4071-A86F-01C6B6F064DE}" srcOrd="9" destOrd="0" presId="urn:microsoft.com/office/officeart/2008/layout/VerticalAccentList"/>
    <dgm:cxn modelId="{BD371DCD-1E0C-428E-91B4-F957401484DA}" type="presParOf" srcId="{D7425BE2-064F-4071-A86F-01C6B6F064DE}" destId="{B3CCB2EB-5F47-4C3B-9E6A-27AE5B4FAD23}" srcOrd="0" destOrd="0" presId="urn:microsoft.com/office/officeart/2008/layout/VerticalAccentList"/>
    <dgm:cxn modelId="{E2CB3B62-0BF4-4B71-93A5-C683D6118726}" type="presParOf" srcId="{9C91CCAB-65FA-46EA-92A8-D827FAB1A7B3}" destId="{00455E1B-2CB9-4FD4-B717-7631EC9099CD}" srcOrd="10" destOrd="0" presId="urn:microsoft.com/office/officeart/2008/layout/VerticalAccentList"/>
    <dgm:cxn modelId="{C1E6A5CA-AB2B-4446-A736-F49827273668}" type="presParOf" srcId="{00455E1B-2CB9-4FD4-B717-7631EC9099CD}" destId="{AC0AD377-2327-469C-B243-230081354DC1}" srcOrd="0" destOrd="0" presId="urn:microsoft.com/office/officeart/2008/layout/VerticalAccentList"/>
    <dgm:cxn modelId="{3DB6FE44-9852-4F5B-8093-9E3F50813F98}" type="presParOf" srcId="{00455E1B-2CB9-4FD4-B717-7631EC9099CD}" destId="{CEF2713C-8D9F-47FB-969A-C06312E8D87B}" srcOrd="1" destOrd="0" presId="urn:microsoft.com/office/officeart/2008/layout/VerticalAccentList"/>
    <dgm:cxn modelId="{388D86A0-6524-4021-AE13-1AA7EB9729C0}" type="presParOf" srcId="{00455E1B-2CB9-4FD4-B717-7631EC9099CD}" destId="{BDEBD39C-73C1-4EB1-88AC-087C8F08824C}" srcOrd="2" destOrd="0" presId="urn:microsoft.com/office/officeart/2008/layout/VerticalAccentList"/>
    <dgm:cxn modelId="{C6611D85-A993-4071-900F-84AB12ECB9DC}" type="presParOf" srcId="{00455E1B-2CB9-4FD4-B717-7631EC9099CD}" destId="{3C7A10C0-49A1-40CC-AB0F-738CA3EDE619}" srcOrd="3" destOrd="0" presId="urn:microsoft.com/office/officeart/2008/layout/VerticalAccentList"/>
    <dgm:cxn modelId="{92F3F3EC-0EDC-4AA9-B6D1-0E127E66F1B2}" type="presParOf" srcId="{00455E1B-2CB9-4FD4-B717-7631EC9099CD}" destId="{AB5402BC-31F7-4C0A-A121-19854D1C02DD}" srcOrd="4" destOrd="0" presId="urn:microsoft.com/office/officeart/2008/layout/VerticalAccentList"/>
    <dgm:cxn modelId="{E39D08C1-FA5E-4BF3-87A5-877940A292C2}" type="presParOf" srcId="{00455E1B-2CB9-4FD4-B717-7631EC9099CD}" destId="{3459CDDA-6554-4D7F-B95D-5E8C1FD82A1F}" srcOrd="5" destOrd="0" presId="urn:microsoft.com/office/officeart/2008/layout/VerticalAccentList"/>
    <dgm:cxn modelId="{97B45515-EE0E-43BB-912D-6E515988045D}" type="presParOf" srcId="{00455E1B-2CB9-4FD4-B717-7631EC9099CD}" destId="{E4C2CAA3-6EE7-4629-8C3E-ABFB531104DD}" srcOrd="6" destOrd="0" presId="urn:microsoft.com/office/officeart/2008/layout/VerticalAccentList"/>
    <dgm:cxn modelId="{0777EF09-3E92-44B5-976B-B373E0C96540}" type="presParOf" srcId="{00455E1B-2CB9-4FD4-B717-7631EC9099CD}" destId="{AD2BD47B-9B9D-40ED-B065-80B284C51D19}" srcOrd="7" destOrd="0" presId="urn:microsoft.com/office/officeart/2008/layout/VerticalAccentList"/>
    <dgm:cxn modelId="{80DD7685-7106-473B-B03A-5F8689B02DD4}" type="presParOf" srcId="{9C91CCAB-65FA-46EA-92A8-D827FAB1A7B3}" destId="{2B4B8C37-A764-48AE-BB66-64198F0827B4}" srcOrd="11" destOrd="0" presId="urn:microsoft.com/office/officeart/2008/layout/VerticalAccentList"/>
    <dgm:cxn modelId="{74551F69-C76E-4EEA-8DA3-23315A27AD7B}" type="presParOf" srcId="{9C91CCAB-65FA-46EA-92A8-D827FAB1A7B3}" destId="{A037A090-F17C-479D-AF49-B08F660C0091}" srcOrd="12" destOrd="0" presId="urn:microsoft.com/office/officeart/2008/layout/VerticalAccentList"/>
    <dgm:cxn modelId="{8E77406C-DFA5-4F7C-BC17-3A2289D13827}" type="presParOf" srcId="{A037A090-F17C-479D-AF49-B08F660C0091}" destId="{D4CE6752-3313-431E-BB57-AC94AC0C0828}" srcOrd="0" destOrd="0" presId="urn:microsoft.com/office/officeart/2008/layout/VerticalAccentList"/>
    <dgm:cxn modelId="{78EA2D7F-1B4D-4F23-8CD8-9B75E0ACFE15}" type="presParOf" srcId="{9C91CCAB-65FA-46EA-92A8-D827FAB1A7B3}" destId="{946E5CED-F2CF-4C36-9210-DA83848AE925}" srcOrd="13" destOrd="0" presId="urn:microsoft.com/office/officeart/2008/layout/VerticalAccentList"/>
    <dgm:cxn modelId="{09E262A4-D598-41C3-9AB0-A1A7AF48B9C9}" type="presParOf" srcId="{946E5CED-F2CF-4C36-9210-DA83848AE925}" destId="{135407F5-C787-434C-B390-FD0ECC80B149}" srcOrd="0" destOrd="0" presId="urn:microsoft.com/office/officeart/2008/layout/VerticalAccentList"/>
    <dgm:cxn modelId="{47F8557E-6F61-4F17-A8A3-620B9798E7F2}" type="presParOf" srcId="{946E5CED-F2CF-4C36-9210-DA83848AE925}" destId="{0B4AA1A3-35A1-4088-955D-74937739A894}" srcOrd="1" destOrd="0" presId="urn:microsoft.com/office/officeart/2008/layout/VerticalAccentList"/>
    <dgm:cxn modelId="{21F6ED63-6A15-4825-9CD3-8F5BA05810B9}" type="presParOf" srcId="{946E5CED-F2CF-4C36-9210-DA83848AE925}" destId="{F8E32068-A38D-4B48-94B9-C44989AAB3F7}" srcOrd="2" destOrd="0" presId="urn:microsoft.com/office/officeart/2008/layout/VerticalAccentList"/>
    <dgm:cxn modelId="{DB8A5D2E-F6AC-48DF-8CBE-94C8275445C0}" type="presParOf" srcId="{946E5CED-F2CF-4C36-9210-DA83848AE925}" destId="{ECD13E59-D06D-4C10-A9B3-4991FC36075A}" srcOrd="3" destOrd="0" presId="urn:microsoft.com/office/officeart/2008/layout/VerticalAccentList"/>
    <dgm:cxn modelId="{6CC5BB4D-00D9-420B-A245-6CEFFB0E37E6}" type="presParOf" srcId="{946E5CED-F2CF-4C36-9210-DA83848AE925}" destId="{13B37604-07B4-46A7-82D0-3537C57A47B0}" srcOrd="4" destOrd="0" presId="urn:microsoft.com/office/officeart/2008/layout/VerticalAccentList"/>
    <dgm:cxn modelId="{DC83A05F-5118-4BB4-A5AA-F118941974FD}" type="presParOf" srcId="{946E5CED-F2CF-4C36-9210-DA83848AE925}" destId="{87D61A93-477D-4513-96DE-916782751A2C}" srcOrd="5" destOrd="0" presId="urn:microsoft.com/office/officeart/2008/layout/VerticalAccentList"/>
    <dgm:cxn modelId="{8C680C51-4B43-459B-9F38-01C37F314C8E}" type="presParOf" srcId="{946E5CED-F2CF-4C36-9210-DA83848AE925}" destId="{8D2D88F7-1706-4EDA-9654-D883841FAFEB}" srcOrd="6" destOrd="0" presId="urn:microsoft.com/office/officeart/2008/layout/VerticalAccentList"/>
    <dgm:cxn modelId="{62EC5BC9-5074-45E0-B892-CAD239C6AE32}" type="presParOf" srcId="{946E5CED-F2CF-4C36-9210-DA83848AE925}" destId="{AC2A937C-A9ED-429A-93EF-8DBF9A00A5C0}" srcOrd="7" destOrd="0" presId="urn:microsoft.com/office/officeart/2008/layout/VerticalAccentList"/>
    <dgm:cxn modelId="{ED8B3338-5789-4A35-BF95-6DFB0C6FE5A9}" type="presParOf" srcId="{9C91CCAB-65FA-46EA-92A8-D827FAB1A7B3}" destId="{D82A96CC-20D6-404C-9069-4722F8D4A44F}" srcOrd="14" destOrd="0" presId="urn:microsoft.com/office/officeart/2008/layout/VerticalAccentList"/>
    <dgm:cxn modelId="{4261DFA7-6BDA-48AE-9CFD-1933FA6C40DF}" type="presParOf" srcId="{9C91CCAB-65FA-46EA-92A8-D827FAB1A7B3}" destId="{B4BA00D2-51EB-4A26-935D-46C8B7DE0311}" srcOrd="15" destOrd="0" presId="urn:microsoft.com/office/officeart/2008/layout/VerticalAccentList"/>
    <dgm:cxn modelId="{2E794B46-AD5F-4172-91BF-C88E72146B8B}" type="presParOf" srcId="{B4BA00D2-51EB-4A26-935D-46C8B7DE0311}" destId="{9CAE1C15-0FE5-444B-BC0F-718BA878C0CA}" srcOrd="0" destOrd="0" presId="urn:microsoft.com/office/officeart/2008/layout/VerticalAccentList"/>
    <dgm:cxn modelId="{CDD3B9B9-38C9-4F6A-ABBF-0FC8C01E0228}" type="presParOf" srcId="{9C91CCAB-65FA-46EA-92A8-D827FAB1A7B3}" destId="{015D4AE7-5B3E-4230-BABB-0C2B6F64FBD2}" srcOrd="16" destOrd="0" presId="urn:microsoft.com/office/officeart/2008/layout/VerticalAccentList"/>
    <dgm:cxn modelId="{D45D90D2-9D0A-4C08-BAFC-CE57CEE56255}" type="presParOf" srcId="{015D4AE7-5B3E-4230-BABB-0C2B6F64FBD2}" destId="{0D13D5BA-BEAA-4C4A-B271-146E986ABC8E}" srcOrd="0" destOrd="0" presId="urn:microsoft.com/office/officeart/2008/layout/VerticalAccentList"/>
    <dgm:cxn modelId="{A908053B-AF7F-44D6-9CB9-E27296B4F3F9}" type="presParOf" srcId="{015D4AE7-5B3E-4230-BABB-0C2B6F64FBD2}" destId="{43B7B4E5-9D21-4EA4-969D-25F6230D7FA4}" srcOrd="1" destOrd="0" presId="urn:microsoft.com/office/officeart/2008/layout/VerticalAccentList"/>
    <dgm:cxn modelId="{29B236D3-9DBF-48C9-A873-BBB38F5C4F18}" type="presParOf" srcId="{015D4AE7-5B3E-4230-BABB-0C2B6F64FBD2}" destId="{13A8EF56-6DC2-4A2D-968B-5D2FE3127912}" srcOrd="2" destOrd="0" presId="urn:microsoft.com/office/officeart/2008/layout/VerticalAccentList"/>
    <dgm:cxn modelId="{80AE69BF-73E2-406D-8D77-D10CDF6E9F60}" type="presParOf" srcId="{015D4AE7-5B3E-4230-BABB-0C2B6F64FBD2}" destId="{48603A18-4B97-4343-9ED6-D1A70C45370A}" srcOrd="3" destOrd="0" presId="urn:microsoft.com/office/officeart/2008/layout/VerticalAccentList"/>
    <dgm:cxn modelId="{F97C67B2-FC5B-4859-969B-AE3C16A0842A}" type="presParOf" srcId="{015D4AE7-5B3E-4230-BABB-0C2B6F64FBD2}" destId="{8FD4B656-5FBE-4C5D-BC71-B07B7B2B5B90}" srcOrd="4" destOrd="0" presId="urn:microsoft.com/office/officeart/2008/layout/VerticalAccentList"/>
    <dgm:cxn modelId="{7EA7C48A-819E-4FDD-A93C-0E2B505BB7C3}" type="presParOf" srcId="{015D4AE7-5B3E-4230-BABB-0C2B6F64FBD2}" destId="{9AAB1904-074C-4E8D-8676-9D8ED1A86350}" srcOrd="5" destOrd="0" presId="urn:microsoft.com/office/officeart/2008/layout/VerticalAccentList"/>
    <dgm:cxn modelId="{2AC92E7D-FEF4-492D-9872-343611693212}" type="presParOf" srcId="{015D4AE7-5B3E-4230-BABB-0C2B6F64FBD2}" destId="{DF82E17A-1F88-4D41-988C-FFA5B8F19697}" srcOrd="6" destOrd="0" presId="urn:microsoft.com/office/officeart/2008/layout/VerticalAccentList"/>
    <dgm:cxn modelId="{9682A7F6-E75A-4F06-8147-41F7B9AFAA28}" type="presParOf" srcId="{015D4AE7-5B3E-4230-BABB-0C2B6F64FBD2}" destId="{3AB3C043-4B92-4436-9F1E-ECCA4BE72465}" srcOrd="7" destOrd="0" presId="urn:microsoft.com/office/officeart/2008/layout/VerticalAccentList"/>
    <dgm:cxn modelId="{8D5BDF57-C38C-4558-8EA8-7F8457C66BBB}" type="presParOf" srcId="{9C91CCAB-65FA-46EA-92A8-D827FAB1A7B3}" destId="{1ECFB65C-F5E5-4D79-B813-18815D1979B6}" srcOrd="17" destOrd="0" presId="urn:microsoft.com/office/officeart/2008/layout/VerticalAccentList"/>
    <dgm:cxn modelId="{1B4310BD-6728-45F3-A9B6-EB23E6762582}" type="presParOf" srcId="{9C91CCAB-65FA-46EA-92A8-D827FAB1A7B3}" destId="{A32CF2CF-D067-4C23-B09D-E9284C760926}" srcOrd="18" destOrd="0" presId="urn:microsoft.com/office/officeart/2008/layout/VerticalAccentList"/>
    <dgm:cxn modelId="{A6061594-104F-46DF-B20A-5CBDCB74F2A8}" type="presParOf" srcId="{A32CF2CF-D067-4C23-B09D-E9284C760926}" destId="{98AD3B7D-D8DE-4934-9DF5-81B6FF2F2D6C}" srcOrd="0" destOrd="0" presId="urn:microsoft.com/office/officeart/2008/layout/VerticalAccentList"/>
    <dgm:cxn modelId="{7D96C2DE-2613-4B5B-B257-001493984F16}" type="presParOf" srcId="{9C91CCAB-65FA-46EA-92A8-D827FAB1A7B3}" destId="{F0F5DC8E-1F6D-4190-901F-F64E389B1855}" srcOrd="19" destOrd="0" presId="urn:microsoft.com/office/officeart/2008/layout/VerticalAccentList"/>
    <dgm:cxn modelId="{5F571BA1-52A3-41A8-82ED-36035E6049BA}" type="presParOf" srcId="{F0F5DC8E-1F6D-4190-901F-F64E389B1855}" destId="{43065D18-CFA3-42A2-B496-328F2840DC8D}" srcOrd="0" destOrd="0" presId="urn:microsoft.com/office/officeart/2008/layout/VerticalAccentList"/>
    <dgm:cxn modelId="{55515730-9E8F-4D49-BFD3-0598B88B52FB}" type="presParOf" srcId="{F0F5DC8E-1F6D-4190-901F-F64E389B1855}" destId="{8C0FCF7A-9127-430A-8CC7-AF09DDD60E06}" srcOrd="1" destOrd="0" presId="urn:microsoft.com/office/officeart/2008/layout/VerticalAccentList"/>
    <dgm:cxn modelId="{12EE8BAA-BD37-4313-AA39-3F953DF39DC4}" type="presParOf" srcId="{F0F5DC8E-1F6D-4190-901F-F64E389B1855}" destId="{0C138B66-A135-433C-BF04-875A3D8C7F1F}" srcOrd="2" destOrd="0" presId="urn:microsoft.com/office/officeart/2008/layout/VerticalAccentList"/>
    <dgm:cxn modelId="{A8986E0B-625A-4414-8F50-A706E33823D8}" type="presParOf" srcId="{F0F5DC8E-1F6D-4190-901F-F64E389B1855}" destId="{1FF0F9BC-62D2-48A4-AE7E-FC53F5A7589A}" srcOrd="3" destOrd="0" presId="urn:microsoft.com/office/officeart/2008/layout/VerticalAccentList"/>
    <dgm:cxn modelId="{28521C54-3827-49F4-B1B5-F41DC5BA00F8}" type="presParOf" srcId="{F0F5DC8E-1F6D-4190-901F-F64E389B1855}" destId="{FD463E47-55B1-411D-AC8B-E855AA2E6569}" srcOrd="4" destOrd="0" presId="urn:microsoft.com/office/officeart/2008/layout/VerticalAccentList"/>
    <dgm:cxn modelId="{868973C6-05E2-4996-94B8-244930FF0B2C}" type="presParOf" srcId="{F0F5DC8E-1F6D-4190-901F-F64E389B1855}" destId="{D77588EB-F2D3-4D38-92DE-C2D442F2C1D5}" srcOrd="5" destOrd="0" presId="urn:microsoft.com/office/officeart/2008/layout/VerticalAccentList"/>
    <dgm:cxn modelId="{94103D79-29FB-41C5-BADE-34C4134454C2}" type="presParOf" srcId="{F0F5DC8E-1F6D-4190-901F-F64E389B1855}" destId="{03B0025C-02AF-4A1C-B5CE-262C5219E936}" srcOrd="6" destOrd="0" presId="urn:microsoft.com/office/officeart/2008/layout/VerticalAccentList"/>
    <dgm:cxn modelId="{A9384981-5281-4716-A999-5E1D998B0AAB}" type="presParOf" srcId="{F0F5DC8E-1F6D-4190-901F-F64E389B1855}" destId="{09A9F03B-BE12-4FA8-9936-A30E2689D3A6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73C9C5-9C14-4E73-BB94-A87E21061A06}" type="doc">
      <dgm:prSet loTypeId="urn:microsoft.com/office/officeart/2005/8/layout/radial3" loCatId="cycle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B7B3CEE-ECEE-44DD-9BBF-048E6ABFD1F4}">
      <dgm:prSet phldrT="[Text]" custT="1"/>
      <dgm:spPr/>
      <dgm:t>
        <a:bodyPr/>
        <a:lstStyle/>
        <a:p>
          <a:pPr algn="ctr"/>
          <a:r>
            <a:rPr lang="en-US" sz="3200" b="1" dirty="0">
              <a:solidFill>
                <a:schemeClr val="bg1">
                  <a:lumMod val="95000"/>
                </a:schemeClr>
              </a:solidFill>
              <a:latin typeface="+mn-lt"/>
              <a:cs typeface="Times New Roman" pitchFamily="18" charset="0"/>
            </a:rPr>
            <a:t>Teaching Learning Process</a:t>
          </a:r>
        </a:p>
      </dgm:t>
    </dgm:pt>
    <dgm:pt modelId="{04D67A2E-DAF4-4739-9BC0-0B1D35FBD46B}" type="parTrans" cxnId="{8A6A1A84-B98E-4DB7-B42A-A7D811F12034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AFF8A340-0E04-4FCC-8B01-0CFE1DEE3486}" type="sibTrans" cxnId="{8A6A1A84-B98E-4DB7-B42A-A7D811F12034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A015ABB0-DFDA-40CD-BBC4-6AD3FA0B3B62}">
      <dgm:prSet phldrT="[Text]" custT="1"/>
      <dgm:spPr>
        <a:solidFill>
          <a:schemeClr val="tx1">
            <a:lumMod val="50000"/>
            <a:lumOff val="50000"/>
            <a:alpha val="50000"/>
          </a:schemeClr>
        </a:solidFill>
      </dgm:spPr>
      <dgm:t>
        <a:bodyPr/>
        <a:lstStyle/>
        <a:p>
          <a:pPr algn="ctr"/>
          <a:r>
            <a:rPr lang="en-US" sz="1400" b="1" dirty="0">
              <a:latin typeface="+mn-lt"/>
              <a:cs typeface="Times New Roman" pitchFamily="18" charset="0"/>
            </a:rPr>
            <a:t>Curriculum &amp; Academic Calendar</a:t>
          </a:r>
        </a:p>
      </dgm:t>
    </dgm:pt>
    <dgm:pt modelId="{73CEAC66-CC86-43D9-BC83-4F0B54776252}" type="parTrans" cxnId="{44911AE6-FB24-400B-84D9-C0E90A856276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6E21EDD1-5740-45C0-8BA6-FA1C40BA0BC7}" type="sibTrans" cxnId="{44911AE6-FB24-400B-84D9-C0E90A856276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5100D049-A192-48D3-88DA-43F1C364AE1C}">
      <dgm:prSet phldrT="[Text]" custT="1"/>
      <dgm:spPr>
        <a:solidFill>
          <a:schemeClr val="accent3">
            <a:lumMod val="60000"/>
            <a:lumOff val="40000"/>
            <a:alpha val="50000"/>
          </a:schemeClr>
        </a:solidFill>
      </dgm:spPr>
      <dgm:t>
        <a:bodyPr/>
        <a:lstStyle/>
        <a:p>
          <a:pPr algn="ctr"/>
          <a:r>
            <a:rPr lang="en-US" sz="1400" b="1" dirty="0">
              <a:latin typeface="+mn-lt"/>
              <a:cs typeface="Times New Roman" pitchFamily="18" charset="0"/>
            </a:rPr>
            <a:t>AMC  / IQAC analysis</a:t>
          </a:r>
        </a:p>
      </dgm:t>
    </dgm:pt>
    <dgm:pt modelId="{7251C843-E4A1-471F-AF71-2364B5406C7F}" type="parTrans" cxnId="{C1209715-E2B5-4F4A-A99F-7E396C704DFB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98447995-8A02-4FA3-B28E-3DDBAF87B23B}" type="sibTrans" cxnId="{C1209715-E2B5-4F4A-A99F-7E396C704DFB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AEA9BE8C-23C7-4B1D-951B-9C2BF12ABD7A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pPr algn="ctr"/>
          <a:r>
            <a:rPr lang="en-US" sz="1400" b="1" dirty="0">
              <a:latin typeface="+mn-lt"/>
              <a:cs typeface="Times New Roman" pitchFamily="18" charset="0"/>
            </a:rPr>
            <a:t>Evaluation &amp; continuous assessment</a:t>
          </a:r>
        </a:p>
      </dgm:t>
    </dgm:pt>
    <dgm:pt modelId="{128CEA42-9BFB-4199-8036-3524628ED546}" type="parTrans" cxnId="{27847688-8CB6-4F2E-AC9C-ABCFCB2084D0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435FF145-5D79-4DF5-92D4-F54C15988EE3}" type="sibTrans" cxnId="{27847688-8CB6-4F2E-AC9C-ABCFCB2084D0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74D0232C-3DD5-45A3-894C-BCCE0BAEB957}">
      <dgm:prSet phldrT="[Text]" custT="1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pPr algn="ctr"/>
          <a:r>
            <a:rPr lang="en-US" sz="1400" b="1" dirty="0">
              <a:latin typeface="+mn-lt"/>
              <a:cs typeface="Times New Roman" pitchFamily="18" charset="0"/>
            </a:rPr>
            <a:t>Co-curricular  &amp;  Extra Curricular activities</a:t>
          </a:r>
        </a:p>
      </dgm:t>
    </dgm:pt>
    <dgm:pt modelId="{E39644DC-89B1-41D7-AA86-24669A18814C}" type="parTrans" cxnId="{0A151CAC-5B41-4568-8C10-D56017454058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4AE2FC62-D087-4524-839C-F6F5DC71A7D5}" type="sibTrans" cxnId="{0A151CAC-5B41-4568-8C10-D56017454058}">
      <dgm:prSet/>
      <dgm:spPr/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83A2EA7D-27E1-40B8-B906-F2ED7007EF95}">
      <dgm:prSet/>
      <dgm:spPr/>
      <dgm:t>
        <a:bodyPr/>
        <a:lstStyle/>
        <a:p>
          <a:pPr algn="ctr"/>
          <a:endParaRPr lang="en-US" sz="1400" b="1" dirty="0">
            <a:latin typeface="+mn-lt"/>
          </a:endParaRPr>
        </a:p>
      </dgm:t>
    </dgm:pt>
    <dgm:pt modelId="{37310B78-8F7B-4112-831E-359B98709CF9}" type="parTrans" cxnId="{1E62FDCF-D109-4188-8064-DBCA5F074370}">
      <dgm:prSet custAng="3410351" custScaleX="249653" custScaleY="224170" custLinFactX="-400000" custLinFactY="200000" custLinFactNeighborX="-454978" custLinFactNeighborY="220882"/>
      <dgm:spPr>
        <a:prstGeom prst="upDownArrow">
          <a:avLst/>
        </a:prstGeom>
      </dgm:spPr>
      <dgm:t>
        <a:bodyPr/>
        <a:lstStyle/>
        <a:p>
          <a:pPr algn="ctr"/>
          <a:endParaRPr lang="en-US" sz="1400" b="1">
            <a:latin typeface="Times New Roman" pitchFamily="18" charset="0"/>
            <a:cs typeface="Times New Roman" pitchFamily="18" charset="0"/>
          </a:endParaRPr>
        </a:p>
      </dgm:t>
    </dgm:pt>
    <dgm:pt modelId="{92ECD16D-F402-4F21-ACE1-1816D0189B51}" type="sibTrans" cxnId="{1E62FDCF-D109-4188-8064-DBCA5F074370}">
      <dgm:prSet/>
      <dgm:spPr/>
      <dgm:t>
        <a:bodyPr/>
        <a:lstStyle/>
        <a:p>
          <a:pPr algn="ctr"/>
          <a:endParaRPr lang="en-US" sz="1400" b="1"/>
        </a:p>
      </dgm:t>
    </dgm:pt>
    <dgm:pt modelId="{2CD2D926-FB94-41E4-B9D4-DF9DEC36D6E7}">
      <dgm:prSet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en-US" sz="1400" b="1" dirty="0">
              <a:latin typeface="+mn-lt"/>
            </a:rPr>
            <a:t>Periodic feedback</a:t>
          </a:r>
        </a:p>
      </dgm:t>
    </dgm:pt>
    <dgm:pt modelId="{BA60F382-E1A8-4C56-91E1-904C5C34D27C}" type="parTrans" cxnId="{77357EB5-1118-42E7-A379-0BF11ECFFFD7}">
      <dgm:prSet/>
      <dgm:spPr/>
      <dgm:t>
        <a:bodyPr/>
        <a:lstStyle/>
        <a:p>
          <a:endParaRPr lang="en-US" sz="1400" b="1"/>
        </a:p>
      </dgm:t>
    </dgm:pt>
    <dgm:pt modelId="{3B71BEE1-7C64-4DFF-BF59-73C0F8D1C295}" type="sibTrans" cxnId="{77357EB5-1118-42E7-A379-0BF11ECFFFD7}">
      <dgm:prSet/>
      <dgm:spPr/>
      <dgm:t>
        <a:bodyPr/>
        <a:lstStyle/>
        <a:p>
          <a:endParaRPr lang="en-US" sz="1400" b="1"/>
        </a:p>
      </dgm:t>
    </dgm:pt>
    <dgm:pt modelId="{BD5D0123-E8A9-498A-9ED1-F62FD0AC283F}">
      <dgm:prSet custT="1"/>
      <dgm:spPr>
        <a:solidFill>
          <a:schemeClr val="bg2">
            <a:lumMod val="75000"/>
            <a:alpha val="50000"/>
          </a:schemeClr>
        </a:solidFill>
      </dgm:spPr>
      <dgm:t>
        <a:bodyPr/>
        <a:lstStyle/>
        <a:p>
          <a:r>
            <a:rPr lang="en-US" sz="1400" b="1" dirty="0">
              <a:latin typeface="+mn-lt"/>
            </a:rPr>
            <a:t>Electives , Course Distribution </a:t>
          </a:r>
        </a:p>
      </dgm:t>
    </dgm:pt>
    <dgm:pt modelId="{A6C0069A-F734-4917-AE63-ABCA1B977AD5}" type="parTrans" cxnId="{85ED8CA0-212D-4121-A59C-E9143056F5C4}">
      <dgm:prSet/>
      <dgm:spPr/>
      <dgm:t>
        <a:bodyPr/>
        <a:lstStyle/>
        <a:p>
          <a:endParaRPr lang="en-US" sz="1400" b="1"/>
        </a:p>
      </dgm:t>
    </dgm:pt>
    <dgm:pt modelId="{D475D115-3F92-4A12-9058-F3EAAFAA0B33}" type="sibTrans" cxnId="{85ED8CA0-212D-4121-A59C-E9143056F5C4}">
      <dgm:prSet/>
      <dgm:spPr/>
      <dgm:t>
        <a:bodyPr/>
        <a:lstStyle/>
        <a:p>
          <a:endParaRPr lang="en-US" sz="1400" b="1"/>
        </a:p>
      </dgm:t>
    </dgm:pt>
    <dgm:pt modelId="{DAD29F57-B9CB-49A5-A184-A465A8CEF67E}">
      <dgm:prSet custT="1"/>
      <dgm:spPr>
        <a:solidFill>
          <a:schemeClr val="accent5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en-US" sz="1400" b="1" dirty="0">
              <a:latin typeface="+mn-lt"/>
            </a:rPr>
            <a:t>TTTs, TAPs,</a:t>
          </a:r>
        </a:p>
        <a:p>
          <a:r>
            <a:rPr lang="en-US" sz="1400" b="1" dirty="0">
              <a:latin typeface="+mn-lt"/>
            </a:rPr>
            <a:t>FDPs</a:t>
          </a:r>
        </a:p>
      </dgm:t>
    </dgm:pt>
    <dgm:pt modelId="{9E4A89DE-CA25-4390-9E93-0E551433A1D8}" type="parTrans" cxnId="{954CB3D5-4E19-4E61-850E-34D42FAF62D2}">
      <dgm:prSet/>
      <dgm:spPr/>
      <dgm:t>
        <a:bodyPr/>
        <a:lstStyle/>
        <a:p>
          <a:endParaRPr lang="en-US" sz="1400" b="1"/>
        </a:p>
      </dgm:t>
    </dgm:pt>
    <dgm:pt modelId="{DE646047-5573-40F3-92F9-D9F22264517F}" type="sibTrans" cxnId="{954CB3D5-4E19-4E61-850E-34D42FAF62D2}">
      <dgm:prSet/>
      <dgm:spPr/>
      <dgm:t>
        <a:bodyPr/>
        <a:lstStyle/>
        <a:p>
          <a:endParaRPr lang="en-US" sz="1400" b="1"/>
        </a:p>
      </dgm:t>
    </dgm:pt>
    <dgm:pt modelId="{1F78C307-0023-4AA5-9346-AEDE09768E77}">
      <dgm:prSet custT="1"/>
      <dgm:spPr>
        <a:solidFill>
          <a:schemeClr val="tx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en-US" sz="1400" b="1" dirty="0">
              <a:latin typeface="+mn-lt"/>
            </a:rPr>
            <a:t>Teaching Plan, Course file </a:t>
          </a:r>
        </a:p>
      </dgm:t>
    </dgm:pt>
    <dgm:pt modelId="{AB919EB3-D2D2-453C-B95D-8B395A5356D0}" type="parTrans" cxnId="{CFF8318E-2047-41C5-A058-E4C1F71A5997}">
      <dgm:prSet/>
      <dgm:spPr/>
      <dgm:t>
        <a:bodyPr/>
        <a:lstStyle/>
        <a:p>
          <a:endParaRPr lang="en-US" sz="1400" b="1"/>
        </a:p>
      </dgm:t>
    </dgm:pt>
    <dgm:pt modelId="{ADD028F7-733B-4DB7-8D72-E3A44A492725}" type="sibTrans" cxnId="{CFF8318E-2047-41C5-A058-E4C1F71A5997}">
      <dgm:prSet/>
      <dgm:spPr/>
      <dgm:t>
        <a:bodyPr/>
        <a:lstStyle/>
        <a:p>
          <a:endParaRPr lang="en-US" sz="1400" b="1"/>
        </a:p>
      </dgm:t>
    </dgm:pt>
    <dgm:pt modelId="{526EAFA0-AD3F-4987-96AF-E032686ECBA9}">
      <dgm:prSet custT="1"/>
      <dgm:spPr>
        <a:solidFill>
          <a:schemeClr val="accent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en-US" sz="1400" b="1" dirty="0">
              <a:latin typeface="+mn-lt"/>
            </a:rPr>
            <a:t>Course Material on ERP, K-Point</a:t>
          </a:r>
        </a:p>
      </dgm:t>
    </dgm:pt>
    <dgm:pt modelId="{3B7FBC25-1580-4A33-956D-ED75EE362846}" type="parTrans" cxnId="{E5C92344-446F-4C95-B0DC-C92253122B2A}">
      <dgm:prSet/>
      <dgm:spPr/>
      <dgm:t>
        <a:bodyPr/>
        <a:lstStyle/>
        <a:p>
          <a:endParaRPr lang="en-US" sz="1400" b="1"/>
        </a:p>
      </dgm:t>
    </dgm:pt>
    <dgm:pt modelId="{4E1C70E6-671B-4998-96C9-491D0A3C209D}" type="sibTrans" cxnId="{E5C92344-446F-4C95-B0DC-C92253122B2A}">
      <dgm:prSet/>
      <dgm:spPr/>
      <dgm:t>
        <a:bodyPr/>
        <a:lstStyle/>
        <a:p>
          <a:endParaRPr lang="en-US" sz="1400" b="1"/>
        </a:p>
      </dgm:t>
    </dgm:pt>
    <dgm:pt modelId="{041440C8-F892-460D-8A25-5B7F485F6C09}">
      <dgm:prSet custT="1"/>
      <dgm:spPr>
        <a:solidFill>
          <a:schemeClr val="accent5">
            <a:lumMod val="60000"/>
            <a:lumOff val="40000"/>
            <a:alpha val="50000"/>
          </a:schemeClr>
        </a:solidFill>
      </dgm:spPr>
      <dgm:t>
        <a:bodyPr/>
        <a:lstStyle/>
        <a:p>
          <a:pPr algn="ctr"/>
          <a:r>
            <a:rPr lang="en-US" sz="1400" b="1" dirty="0">
              <a:latin typeface="+mn-lt"/>
              <a:cs typeface="Times New Roman" pitchFamily="18" charset="0"/>
            </a:rPr>
            <a:t>Course End Survey, </a:t>
          </a:r>
        </a:p>
        <a:p>
          <a:pPr algn="ctr"/>
          <a:r>
            <a:rPr lang="en-US" sz="1400" b="1" dirty="0">
              <a:latin typeface="+mn-lt"/>
              <a:cs typeface="Times New Roman" pitchFamily="18" charset="0"/>
            </a:rPr>
            <a:t>Out come mapping</a:t>
          </a:r>
          <a:endParaRPr lang="en-US" sz="1400" b="1" dirty="0">
            <a:latin typeface="+mn-lt"/>
          </a:endParaRPr>
        </a:p>
      </dgm:t>
    </dgm:pt>
    <dgm:pt modelId="{8A7453D3-909E-475E-A21C-C317F12A791E}" type="sibTrans" cxnId="{BBBD7E48-E4DF-430A-8E74-A4BF9332B4A6}">
      <dgm:prSet/>
      <dgm:spPr/>
      <dgm:t>
        <a:bodyPr/>
        <a:lstStyle/>
        <a:p>
          <a:pPr algn="ctr"/>
          <a:endParaRPr lang="en-US" sz="1400" b="1"/>
        </a:p>
      </dgm:t>
    </dgm:pt>
    <dgm:pt modelId="{2D5F4559-3A48-4DBF-A112-5F805CDCC3D1}" type="parTrans" cxnId="{BBBD7E48-E4DF-430A-8E74-A4BF9332B4A6}">
      <dgm:prSet/>
      <dgm:spPr/>
      <dgm:t>
        <a:bodyPr/>
        <a:lstStyle/>
        <a:p>
          <a:pPr algn="ctr"/>
          <a:endParaRPr lang="en-US" sz="1400" b="1"/>
        </a:p>
      </dgm:t>
    </dgm:pt>
    <dgm:pt modelId="{172388ED-C7B4-4A58-A368-3DFBA3FD97DA}" type="pres">
      <dgm:prSet presAssocID="{BF73C9C5-9C14-4E73-BB94-A87E21061A06}" presName="composite" presStyleCnt="0">
        <dgm:presLayoutVars>
          <dgm:chMax val="1"/>
          <dgm:dir/>
          <dgm:resizeHandles val="exact"/>
        </dgm:presLayoutVars>
      </dgm:prSet>
      <dgm:spPr/>
    </dgm:pt>
    <dgm:pt modelId="{7C63ECB7-EF27-4893-AD66-AD4A59F69A4E}" type="pres">
      <dgm:prSet presAssocID="{BF73C9C5-9C14-4E73-BB94-A87E21061A06}" presName="radial" presStyleCnt="0">
        <dgm:presLayoutVars>
          <dgm:animLvl val="ctr"/>
        </dgm:presLayoutVars>
      </dgm:prSet>
      <dgm:spPr/>
    </dgm:pt>
    <dgm:pt modelId="{A42A84FB-57B5-4199-96FB-F02A77BB105D}" type="pres">
      <dgm:prSet presAssocID="{AB7B3CEE-ECEE-44DD-9BBF-048E6ABFD1F4}" presName="centerShape" presStyleLbl="vennNode1" presStyleIdx="0" presStyleCnt="11"/>
      <dgm:spPr/>
    </dgm:pt>
    <dgm:pt modelId="{97B0AB09-42A5-437D-AD59-34586449BA5A}" type="pres">
      <dgm:prSet presAssocID="{A015ABB0-DFDA-40CD-BBC4-6AD3FA0B3B62}" presName="node" presStyleLbl="vennNode1" presStyleIdx="1" presStyleCnt="11" custRadScaleRad="100032" custRadScaleInc="-1455">
        <dgm:presLayoutVars>
          <dgm:bulletEnabled val="1"/>
        </dgm:presLayoutVars>
      </dgm:prSet>
      <dgm:spPr/>
    </dgm:pt>
    <dgm:pt modelId="{303BCDA5-1BD2-4A84-8675-0233F56F8F85}" type="pres">
      <dgm:prSet presAssocID="{BD5D0123-E8A9-498A-9ED1-F62FD0AC283F}" presName="node" presStyleLbl="vennNode1" presStyleIdx="2" presStyleCnt="11">
        <dgm:presLayoutVars>
          <dgm:bulletEnabled val="1"/>
        </dgm:presLayoutVars>
      </dgm:prSet>
      <dgm:spPr/>
    </dgm:pt>
    <dgm:pt modelId="{9B9541F0-B11A-442A-968C-25207610FA6A}" type="pres">
      <dgm:prSet presAssocID="{1F78C307-0023-4AA5-9346-AEDE09768E77}" presName="node" presStyleLbl="vennNode1" presStyleIdx="3" presStyleCnt="11" custRadScaleRad="99775" custRadScaleInc="115822">
        <dgm:presLayoutVars>
          <dgm:bulletEnabled val="1"/>
        </dgm:presLayoutVars>
      </dgm:prSet>
      <dgm:spPr/>
    </dgm:pt>
    <dgm:pt modelId="{11FA4DB6-8C00-4AF1-A901-893FF2D01C1A}" type="pres">
      <dgm:prSet presAssocID="{526EAFA0-AD3F-4987-96AF-E032686ECBA9}" presName="node" presStyleLbl="vennNode1" presStyleIdx="4" presStyleCnt="11" custRadScaleRad="102055" custRadScaleInc="105334">
        <dgm:presLayoutVars>
          <dgm:bulletEnabled val="1"/>
        </dgm:presLayoutVars>
      </dgm:prSet>
      <dgm:spPr/>
    </dgm:pt>
    <dgm:pt modelId="{FFAD8EB1-CC79-454B-9F4D-FD2215A4CAC8}" type="pres">
      <dgm:prSet presAssocID="{DAD29F57-B9CB-49A5-A184-A465A8CEF67E}" presName="node" presStyleLbl="vennNode1" presStyleIdx="5" presStyleCnt="11" custScaleX="104763" custScaleY="108902" custRadScaleRad="93841" custRadScaleInc="-186653">
        <dgm:presLayoutVars>
          <dgm:bulletEnabled val="1"/>
        </dgm:presLayoutVars>
      </dgm:prSet>
      <dgm:spPr/>
    </dgm:pt>
    <dgm:pt modelId="{E524A0E8-C9E6-4D7D-93EB-47F421E05E49}" type="pres">
      <dgm:prSet presAssocID="{2CD2D926-FB94-41E4-B9D4-DF9DEC36D6E7}" presName="node" presStyleLbl="vennNode1" presStyleIdx="6" presStyleCnt="11" custRadScaleRad="100091" custRadScaleInc="5700">
        <dgm:presLayoutVars>
          <dgm:bulletEnabled val="1"/>
        </dgm:presLayoutVars>
      </dgm:prSet>
      <dgm:spPr/>
    </dgm:pt>
    <dgm:pt modelId="{CA28643F-3019-4784-8438-61B2E3010505}" type="pres">
      <dgm:prSet presAssocID="{5100D049-A192-48D3-88DA-43F1C364AE1C}" presName="node" presStyleLbl="vennNode1" presStyleIdx="7" presStyleCnt="11">
        <dgm:presLayoutVars>
          <dgm:bulletEnabled val="1"/>
        </dgm:presLayoutVars>
      </dgm:prSet>
      <dgm:spPr/>
    </dgm:pt>
    <dgm:pt modelId="{7E846E26-2574-4862-8D92-8ADB371DABE1}" type="pres">
      <dgm:prSet presAssocID="{AEA9BE8C-23C7-4B1D-951B-9C2BF12ABD7A}" presName="node" presStyleLbl="vennNode1" presStyleIdx="8" presStyleCnt="11">
        <dgm:presLayoutVars>
          <dgm:bulletEnabled val="1"/>
        </dgm:presLayoutVars>
      </dgm:prSet>
      <dgm:spPr/>
    </dgm:pt>
    <dgm:pt modelId="{4DCD2514-638A-4CD9-AC38-F2A33DF283E1}" type="pres">
      <dgm:prSet presAssocID="{74D0232C-3DD5-45A3-894C-BCCE0BAEB957}" presName="node" presStyleLbl="vennNode1" presStyleIdx="9" presStyleCnt="11">
        <dgm:presLayoutVars>
          <dgm:bulletEnabled val="1"/>
        </dgm:presLayoutVars>
      </dgm:prSet>
      <dgm:spPr/>
    </dgm:pt>
    <dgm:pt modelId="{E33BE07B-DFC6-4F75-A2D7-61E434B1A45B}" type="pres">
      <dgm:prSet presAssocID="{041440C8-F892-460D-8A25-5B7F485F6C09}" presName="node" presStyleLbl="vennNode1" presStyleIdx="10" presStyleCnt="11">
        <dgm:presLayoutVars>
          <dgm:bulletEnabled val="1"/>
        </dgm:presLayoutVars>
      </dgm:prSet>
      <dgm:spPr/>
    </dgm:pt>
  </dgm:ptLst>
  <dgm:cxnLst>
    <dgm:cxn modelId="{C1209715-E2B5-4F4A-A99F-7E396C704DFB}" srcId="{AB7B3CEE-ECEE-44DD-9BBF-048E6ABFD1F4}" destId="{5100D049-A192-48D3-88DA-43F1C364AE1C}" srcOrd="6" destOrd="0" parTransId="{7251C843-E4A1-471F-AF71-2364B5406C7F}" sibTransId="{98447995-8A02-4FA3-B28E-3DDBAF87B23B}"/>
    <dgm:cxn modelId="{36E2F828-33A1-47A5-B700-48CD9E7D9F0E}" type="presOf" srcId="{AB7B3CEE-ECEE-44DD-9BBF-048E6ABFD1F4}" destId="{A42A84FB-57B5-4199-96FB-F02A77BB105D}" srcOrd="0" destOrd="0" presId="urn:microsoft.com/office/officeart/2005/8/layout/radial3"/>
    <dgm:cxn modelId="{EA1DDC2A-3D1F-46D9-93D6-A8270ACE8047}" type="presOf" srcId="{BF73C9C5-9C14-4E73-BB94-A87E21061A06}" destId="{172388ED-C7B4-4A58-A368-3DFBA3FD97DA}" srcOrd="0" destOrd="0" presId="urn:microsoft.com/office/officeart/2005/8/layout/radial3"/>
    <dgm:cxn modelId="{E5C92344-446F-4C95-B0DC-C92253122B2A}" srcId="{AB7B3CEE-ECEE-44DD-9BBF-048E6ABFD1F4}" destId="{526EAFA0-AD3F-4987-96AF-E032686ECBA9}" srcOrd="3" destOrd="0" parTransId="{3B7FBC25-1580-4A33-956D-ED75EE362846}" sibTransId="{4E1C70E6-671B-4998-96C9-491D0A3C209D}"/>
    <dgm:cxn modelId="{BBBD7E48-E4DF-430A-8E74-A4BF9332B4A6}" srcId="{AB7B3CEE-ECEE-44DD-9BBF-048E6ABFD1F4}" destId="{041440C8-F892-460D-8A25-5B7F485F6C09}" srcOrd="9" destOrd="0" parTransId="{2D5F4559-3A48-4DBF-A112-5F805CDCC3D1}" sibTransId="{8A7453D3-909E-475E-A21C-C317F12A791E}"/>
    <dgm:cxn modelId="{2A8C0A6A-1F6F-4A6C-A2E6-2D59C0420D91}" type="presOf" srcId="{AEA9BE8C-23C7-4B1D-951B-9C2BF12ABD7A}" destId="{7E846E26-2574-4862-8D92-8ADB371DABE1}" srcOrd="0" destOrd="0" presId="urn:microsoft.com/office/officeart/2005/8/layout/radial3"/>
    <dgm:cxn modelId="{01D0F26B-E3C0-4D4D-A9D1-921B1F14C2D5}" type="presOf" srcId="{1F78C307-0023-4AA5-9346-AEDE09768E77}" destId="{9B9541F0-B11A-442A-968C-25207610FA6A}" srcOrd="0" destOrd="0" presId="urn:microsoft.com/office/officeart/2005/8/layout/radial3"/>
    <dgm:cxn modelId="{1B4D6F50-E048-4615-8ADA-410675C6DA0D}" type="presOf" srcId="{74D0232C-3DD5-45A3-894C-BCCE0BAEB957}" destId="{4DCD2514-638A-4CD9-AC38-F2A33DF283E1}" srcOrd="0" destOrd="0" presId="urn:microsoft.com/office/officeart/2005/8/layout/radial3"/>
    <dgm:cxn modelId="{8A6A1A84-B98E-4DB7-B42A-A7D811F12034}" srcId="{BF73C9C5-9C14-4E73-BB94-A87E21061A06}" destId="{AB7B3CEE-ECEE-44DD-9BBF-048E6ABFD1F4}" srcOrd="0" destOrd="0" parTransId="{04D67A2E-DAF4-4739-9BC0-0B1D35FBD46B}" sibTransId="{AFF8A340-0E04-4FCC-8B01-0CFE1DEE3486}"/>
    <dgm:cxn modelId="{27847688-8CB6-4F2E-AC9C-ABCFCB2084D0}" srcId="{AB7B3CEE-ECEE-44DD-9BBF-048E6ABFD1F4}" destId="{AEA9BE8C-23C7-4B1D-951B-9C2BF12ABD7A}" srcOrd="7" destOrd="0" parTransId="{128CEA42-9BFB-4199-8036-3524628ED546}" sibTransId="{435FF145-5D79-4DF5-92D4-F54C15988EE3}"/>
    <dgm:cxn modelId="{CFF8318E-2047-41C5-A058-E4C1F71A5997}" srcId="{AB7B3CEE-ECEE-44DD-9BBF-048E6ABFD1F4}" destId="{1F78C307-0023-4AA5-9346-AEDE09768E77}" srcOrd="2" destOrd="0" parTransId="{AB919EB3-D2D2-453C-B95D-8B395A5356D0}" sibTransId="{ADD028F7-733B-4DB7-8D72-E3A44A492725}"/>
    <dgm:cxn modelId="{04272C95-E450-404F-A619-B509B657C229}" type="presOf" srcId="{BD5D0123-E8A9-498A-9ED1-F62FD0AC283F}" destId="{303BCDA5-1BD2-4A84-8675-0233F56F8F85}" srcOrd="0" destOrd="0" presId="urn:microsoft.com/office/officeart/2005/8/layout/radial3"/>
    <dgm:cxn modelId="{85ED8CA0-212D-4121-A59C-E9143056F5C4}" srcId="{AB7B3CEE-ECEE-44DD-9BBF-048E6ABFD1F4}" destId="{BD5D0123-E8A9-498A-9ED1-F62FD0AC283F}" srcOrd="1" destOrd="0" parTransId="{A6C0069A-F734-4917-AE63-ABCA1B977AD5}" sibTransId="{D475D115-3F92-4A12-9058-F3EAAFAA0B33}"/>
    <dgm:cxn modelId="{0A151CAC-5B41-4568-8C10-D56017454058}" srcId="{AB7B3CEE-ECEE-44DD-9BBF-048E6ABFD1F4}" destId="{74D0232C-3DD5-45A3-894C-BCCE0BAEB957}" srcOrd="8" destOrd="0" parTransId="{E39644DC-89B1-41D7-AA86-24669A18814C}" sibTransId="{4AE2FC62-D087-4524-839C-F6F5DC71A7D5}"/>
    <dgm:cxn modelId="{77357EB5-1118-42E7-A379-0BF11ECFFFD7}" srcId="{AB7B3CEE-ECEE-44DD-9BBF-048E6ABFD1F4}" destId="{2CD2D926-FB94-41E4-B9D4-DF9DEC36D6E7}" srcOrd="5" destOrd="0" parTransId="{BA60F382-E1A8-4C56-91E1-904C5C34D27C}" sibTransId="{3B71BEE1-7C64-4DFF-BF59-73C0F8D1C295}"/>
    <dgm:cxn modelId="{97C93FBF-B9CA-4066-AE6B-C397584F6FB5}" type="presOf" srcId="{A015ABB0-DFDA-40CD-BBC4-6AD3FA0B3B62}" destId="{97B0AB09-42A5-437D-AD59-34586449BA5A}" srcOrd="0" destOrd="0" presId="urn:microsoft.com/office/officeart/2005/8/layout/radial3"/>
    <dgm:cxn modelId="{D77E44CE-0BD5-4095-960E-8BAD33F80193}" type="presOf" srcId="{041440C8-F892-460D-8A25-5B7F485F6C09}" destId="{E33BE07B-DFC6-4F75-A2D7-61E434B1A45B}" srcOrd="0" destOrd="0" presId="urn:microsoft.com/office/officeart/2005/8/layout/radial3"/>
    <dgm:cxn modelId="{1E62FDCF-D109-4188-8064-DBCA5F074370}" srcId="{BF73C9C5-9C14-4E73-BB94-A87E21061A06}" destId="{83A2EA7D-27E1-40B8-B906-F2ED7007EF95}" srcOrd="1" destOrd="0" parTransId="{37310B78-8F7B-4112-831E-359B98709CF9}" sibTransId="{92ECD16D-F402-4F21-ACE1-1816D0189B51}"/>
    <dgm:cxn modelId="{954CB3D5-4E19-4E61-850E-34D42FAF62D2}" srcId="{AB7B3CEE-ECEE-44DD-9BBF-048E6ABFD1F4}" destId="{DAD29F57-B9CB-49A5-A184-A465A8CEF67E}" srcOrd="4" destOrd="0" parTransId="{9E4A89DE-CA25-4390-9E93-0E551433A1D8}" sibTransId="{DE646047-5573-40F3-92F9-D9F22264517F}"/>
    <dgm:cxn modelId="{345F38D9-AB32-4BFB-96CB-A0DBFC573362}" type="presOf" srcId="{526EAFA0-AD3F-4987-96AF-E032686ECBA9}" destId="{11FA4DB6-8C00-4AF1-A901-893FF2D01C1A}" srcOrd="0" destOrd="0" presId="urn:microsoft.com/office/officeart/2005/8/layout/radial3"/>
    <dgm:cxn modelId="{6D5C50E0-6205-4A8C-A8C4-5A22527C2395}" type="presOf" srcId="{2CD2D926-FB94-41E4-B9D4-DF9DEC36D6E7}" destId="{E524A0E8-C9E6-4D7D-93EB-47F421E05E49}" srcOrd="0" destOrd="0" presId="urn:microsoft.com/office/officeart/2005/8/layout/radial3"/>
    <dgm:cxn modelId="{44911AE6-FB24-400B-84D9-C0E90A856276}" srcId="{AB7B3CEE-ECEE-44DD-9BBF-048E6ABFD1F4}" destId="{A015ABB0-DFDA-40CD-BBC4-6AD3FA0B3B62}" srcOrd="0" destOrd="0" parTransId="{73CEAC66-CC86-43D9-BC83-4F0B54776252}" sibTransId="{6E21EDD1-5740-45C0-8BA6-FA1C40BA0BC7}"/>
    <dgm:cxn modelId="{C13101EB-FEBF-40CF-88F6-A636706D5678}" type="presOf" srcId="{DAD29F57-B9CB-49A5-A184-A465A8CEF67E}" destId="{FFAD8EB1-CC79-454B-9F4D-FD2215A4CAC8}" srcOrd="0" destOrd="0" presId="urn:microsoft.com/office/officeart/2005/8/layout/radial3"/>
    <dgm:cxn modelId="{279EBFF4-6485-43E1-82A2-F21B6476AECD}" type="presOf" srcId="{5100D049-A192-48D3-88DA-43F1C364AE1C}" destId="{CA28643F-3019-4784-8438-61B2E3010505}" srcOrd="0" destOrd="0" presId="urn:microsoft.com/office/officeart/2005/8/layout/radial3"/>
    <dgm:cxn modelId="{4A73B120-998D-465F-ACD6-0F568388583E}" type="presParOf" srcId="{172388ED-C7B4-4A58-A368-3DFBA3FD97DA}" destId="{7C63ECB7-EF27-4893-AD66-AD4A59F69A4E}" srcOrd="0" destOrd="0" presId="urn:microsoft.com/office/officeart/2005/8/layout/radial3"/>
    <dgm:cxn modelId="{A4F7F0FE-33F2-490A-9155-B2512BB98118}" type="presParOf" srcId="{7C63ECB7-EF27-4893-AD66-AD4A59F69A4E}" destId="{A42A84FB-57B5-4199-96FB-F02A77BB105D}" srcOrd="0" destOrd="0" presId="urn:microsoft.com/office/officeart/2005/8/layout/radial3"/>
    <dgm:cxn modelId="{257E4AED-DCB4-4181-8C61-BD8BF9F0792D}" type="presParOf" srcId="{7C63ECB7-EF27-4893-AD66-AD4A59F69A4E}" destId="{97B0AB09-42A5-437D-AD59-34586449BA5A}" srcOrd="1" destOrd="0" presId="urn:microsoft.com/office/officeart/2005/8/layout/radial3"/>
    <dgm:cxn modelId="{9F53D392-8CDC-44F8-B8B9-CE7796BB2EB7}" type="presParOf" srcId="{7C63ECB7-EF27-4893-AD66-AD4A59F69A4E}" destId="{303BCDA5-1BD2-4A84-8675-0233F56F8F85}" srcOrd="2" destOrd="0" presId="urn:microsoft.com/office/officeart/2005/8/layout/radial3"/>
    <dgm:cxn modelId="{652264BB-C71B-4E81-868F-046BDF01B7DA}" type="presParOf" srcId="{7C63ECB7-EF27-4893-AD66-AD4A59F69A4E}" destId="{9B9541F0-B11A-442A-968C-25207610FA6A}" srcOrd="3" destOrd="0" presId="urn:microsoft.com/office/officeart/2005/8/layout/radial3"/>
    <dgm:cxn modelId="{7BDC91F3-736B-4C09-A7D2-E1162074A191}" type="presParOf" srcId="{7C63ECB7-EF27-4893-AD66-AD4A59F69A4E}" destId="{11FA4DB6-8C00-4AF1-A901-893FF2D01C1A}" srcOrd="4" destOrd="0" presId="urn:microsoft.com/office/officeart/2005/8/layout/radial3"/>
    <dgm:cxn modelId="{72BE7C44-F70B-4DBC-9240-95658F217A08}" type="presParOf" srcId="{7C63ECB7-EF27-4893-AD66-AD4A59F69A4E}" destId="{FFAD8EB1-CC79-454B-9F4D-FD2215A4CAC8}" srcOrd="5" destOrd="0" presId="urn:microsoft.com/office/officeart/2005/8/layout/radial3"/>
    <dgm:cxn modelId="{8E1F5EF7-CD17-4FFF-9518-7F4E1461ECF5}" type="presParOf" srcId="{7C63ECB7-EF27-4893-AD66-AD4A59F69A4E}" destId="{E524A0E8-C9E6-4D7D-93EB-47F421E05E49}" srcOrd="6" destOrd="0" presId="urn:microsoft.com/office/officeart/2005/8/layout/radial3"/>
    <dgm:cxn modelId="{E45AB263-53AC-4980-BE2E-6FEF7525E4F1}" type="presParOf" srcId="{7C63ECB7-EF27-4893-AD66-AD4A59F69A4E}" destId="{CA28643F-3019-4784-8438-61B2E3010505}" srcOrd="7" destOrd="0" presId="urn:microsoft.com/office/officeart/2005/8/layout/radial3"/>
    <dgm:cxn modelId="{6C89625B-478E-4F6F-B1A0-F55780F0AB87}" type="presParOf" srcId="{7C63ECB7-EF27-4893-AD66-AD4A59F69A4E}" destId="{7E846E26-2574-4862-8D92-8ADB371DABE1}" srcOrd="8" destOrd="0" presId="urn:microsoft.com/office/officeart/2005/8/layout/radial3"/>
    <dgm:cxn modelId="{ED1DA72E-F19F-4B93-8BE9-AB288247C0D3}" type="presParOf" srcId="{7C63ECB7-EF27-4893-AD66-AD4A59F69A4E}" destId="{4DCD2514-638A-4CD9-AC38-F2A33DF283E1}" srcOrd="9" destOrd="0" presId="urn:microsoft.com/office/officeart/2005/8/layout/radial3"/>
    <dgm:cxn modelId="{E9781AE2-BAC6-431A-8219-B223AEE6338D}" type="presParOf" srcId="{7C63ECB7-EF27-4893-AD66-AD4A59F69A4E}" destId="{E33BE07B-DFC6-4F75-A2D7-61E434B1A45B}" srcOrd="1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0F2807-415D-4594-9F7C-57AB30E10C41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8A72F8-8BC7-48C4-A1A9-001D8B5BB310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IN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 LCD Presentations 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gm:t>
    </dgm:pt>
    <dgm:pt modelId="{DD436A17-E380-404A-BA06-70627DF31545}" type="parTrans" cxnId="{EDD97830-1F9E-46E7-AD74-528EF0985393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4B41457-43F3-4324-83B7-B3D083BA4964}" type="sibTrans" cxnId="{EDD97830-1F9E-46E7-AD74-528EF0985393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360723-BEAF-491B-B436-57FB3DFA7450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Student Training Program(STPs) </a:t>
          </a:r>
        </a:p>
      </dgm:t>
    </dgm:pt>
    <dgm:pt modelId="{F23ACDB6-CE5C-4780-B9B8-A4D8A92071CF}" type="parTrans" cxnId="{CD026F46-E08D-43ED-8314-6A910E1427B8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6AD1AE-55E5-4587-B45E-87D8947AB572}" type="sibTrans" cxnId="{CD026F46-E08D-43ED-8314-6A910E1427B8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E68D73A-3140-4B00-BF58-DE559AA03680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en-US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Skill Based Courses, NPTEL</a:t>
          </a:r>
        </a:p>
      </dgm:t>
    </dgm:pt>
    <dgm:pt modelId="{FE9186F6-EABA-48E3-B841-1213828589D4}" type="parTrans" cxnId="{27DB1054-D5D9-41D4-A60D-61EC68364A68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FF15F9-B904-47E5-B132-A40D29BB95A9}" type="sibTrans" cxnId="{27DB1054-D5D9-41D4-A60D-61EC68364A68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071259-40C2-4BD3-A616-358815F477E8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algn="ctr" rtl="0"/>
          <a:r>
            <a:rPr lang="en-IN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Industry Visits/ Internships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gm:t>
    </dgm:pt>
    <dgm:pt modelId="{742963EC-ED30-41FE-8FA6-AE5C90ACC019}" type="parTrans" cxnId="{17322717-53EB-4DAC-825D-DA9207E5E959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C29052-CD67-461B-A825-BB380577B885}" type="sibTrans" cxnId="{17322717-53EB-4DAC-825D-DA9207E5E959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8DFB66-1FFB-4CB0-B134-A817F6211D13}">
      <dgm:prSet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pPr algn="l" rtl="0"/>
          <a:r>
            <a:rPr lang="en-IN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        Guest Lectures/ Webinars 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gm:t>
    </dgm:pt>
    <dgm:pt modelId="{F60D8D38-10CA-45B0-AB81-DC03BC0A7D1A}" type="parTrans" cxnId="{79CD6DDB-CE5A-4C5B-AEB8-60518C52F59D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44D535-6C35-4308-B831-8496DC061016}" type="sibTrans" cxnId="{79CD6DDB-CE5A-4C5B-AEB8-60518C52F59D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64A5E3-7616-47A2-802A-A8DE25CD0F2B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IN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Assignments/ Case Studies/ Lab Innovations 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gm:t>
    </dgm:pt>
    <dgm:pt modelId="{674C153E-AA54-4166-BF31-F73CED6A5062}" type="parTrans" cxnId="{E061DBCB-891A-495E-8387-F229FA0E63CA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95D7E43-DC24-43F3-8034-E60B91ABFD6E}" type="sibTrans" cxnId="{E061DBCB-891A-495E-8387-F229FA0E63CA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5E8E5A4-FB6D-4DD4-A2CA-9CE8DCC679C8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Projects Exhibitions /Competitions</a:t>
          </a:r>
        </a:p>
      </dgm:t>
    </dgm:pt>
    <dgm:pt modelId="{D684F4BB-8EEC-4D07-9277-3C80FA243338}" type="parTrans" cxnId="{10815C24-9D31-40BB-B1DD-3413E84DEBEB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BC96B3-9966-4344-BC82-2C91809E4E17}" type="sibTrans" cxnId="{10815C24-9D31-40BB-B1DD-3413E84DEBEB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187BF41-E093-4C74-942D-2A7260BDD703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  Foreign Languages</a:t>
          </a:r>
        </a:p>
      </dgm:t>
    </dgm:pt>
    <dgm:pt modelId="{727189FC-2F0D-44B7-88DF-07E7FDDD6DEC}" type="parTrans" cxnId="{7BA401DF-FB04-497E-BCF9-A689CC7E346B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2E0019-55C4-4CCA-B6B5-A637D139E947}" type="sibTrans" cxnId="{7BA401DF-FB04-497E-BCF9-A689CC7E346B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9E61FF-BC14-4F98-9DDE-87B3022A6661}">
      <dgm:prSet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1600" b="1" kern="1200" dirty="0"/>
            <a:t>Workshops/ Conferences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gm:t>
    </dgm:pt>
    <dgm:pt modelId="{E77DC076-5A02-4B5B-9FC5-D404CA8BE6E2}" type="sibTrans" cxnId="{16A629B3-0F9E-4E5C-BCCA-FF29C6C2776F}">
      <dgm:prSet/>
      <dgm:spPr/>
      <dgm:t>
        <a:bodyPr/>
        <a:lstStyle/>
        <a:p>
          <a:endParaRPr lang="en-IN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22F7554-C806-4E54-A675-5657F0A2C2DF}" type="parTrans" cxnId="{16A629B3-0F9E-4E5C-BCCA-FF29C6C2776F}">
      <dgm:prSet/>
      <dgm:spPr/>
      <dgm:t>
        <a:bodyPr/>
        <a:lstStyle/>
        <a:p>
          <a:endParaRPr lang="en-IN" sz="16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7DE8377-2683-4DA5-9950-E1B124A6319E}" type="pres">
      <dgm:prSet presAssocID="{6B0F2807-415D-4594-9F7C-57AB30E10C41}" presName="compositeShape" presStyleCnt="0">
        <dgm:presLayoutVars>
          <dgm:dir/>
          <dgm:resizeHandles/>
        </dgm:presLayoutVars>
      </dgm:prSet>
      <dgm:spPr/>
    </dgm:pt>
    <dgm:pt modelId="{BEA34EFE-955B-47FD-A3C2-E718B9534F5E}" type="pres">
      <dgm:prSet presAssocID="{6B0F2807-415D-4594-9F7C-57AB30E10C41}" presName="pyramid" presStyleLbl="node1" presStyleIdx="0" presStyleCnt="1" custScaleX="106994" custLinFactNeighborX="-13438" custLinFactNeighborY="1315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</dgm:pt>
    <dgm:pt modelId="{D5ED28B0-26BA-4FC0-A65E-E7CE6E67D7CC}" type="pres">
      <dgm:prSet presAssocID="{6B0F2807-415D-4594-9F7C-57AB30E10C41}" presName="theList" presStyleCnt="0"/>
      <dgm:spPr/>
    </dgm:pt>
    <dgm:pt modelId="{FDE5661B-B738-4811-9A97-5490364E9469}" type="pres">
      <dgm:prSet presAssocID="{758A72F8-8BC7-48C4-A1A9-001D8B5BB310}" presName="aNode" presStyleLbl="fgAcc1" presStyleIdx="0" presStyleCnt="9" custScaleX="153285" custLinFactY="-83842" custLinFactNeighborX="1086" custLinFactNeighborY="-100000">
        <dgm:presLayoutVars>
          <dgm:bulletEnabled val="1"/>
        </dgm:presLayoutVars>
      </dgm:prSet>
      <dgm:spPr/>
    </dgm:pt>
    <dgm:pt modelId="{B86BE088-C910-4D94-B048-4413E135F10E}" type="pres">
      <dgm:prSet presAssocID="{758A72F8-8BC7-48C4-A1A9-001D8B5BB310}" presName="aSpace" presStyleCnt="0"/>
      <dgm:spPr/>
    </dgm:pt>
    <dgm:pt modelId="{006B3854-55E3-4844-9344-CBE314363A4E}" type="pres">
      <dgm:prSet presAssocID="{FF360723-BEAF-491B-B436-57FB3DFA7450}" presName="aNode" presStyleLbl="fgAcc1" presStyleIdx="1" presStyleCnt="9" custScaleX="156844" custLinFactY="-77174" custLinFactNeighborX="1086" custLinFactNeighborY="-100000">
        <dgm:presLayoutVars>
          <dgm:bulletEnabled val="1"/>
        </dgm:presLayoutVars>
      </dgm:prSet>
      <dgm:spPr/>
    </dgm:pt>
    <dgm:pt modelId="{ADC5F84D-227D-49A9-8897-C6F5A95AAC01}" type="pres">
      <dgm:prSet presAssocID="{FF360723-BEAF-491B-B436-57FB3DFA7450}" presName="aSpace" presStyleCnt="0"/>
      <dgm:spPr/>
    </dgm:pt>
    <dgm:pt modelId="{2F73B986-BF40-450F-B6DC-FF2E9F08FE13}" type="pres">
      <dgm:prSet presAssocID="{BE68D73A-3140-4B00-BF58-DE559AA03680}" presName="aNode" presStyleLbl="fgAcc1" presStyleIdx="2" presStyleCnt="9" custScaleX="158624" custLinFactY="-67074" custLinFactNeighborX="1086" custLinFactNeighborY="-100000">
        <dgm:presLayoutVars>
          <dgm:bulletEnabled val="1"/>
        </dgm:presLayoutVars>
      </dgm:prSet>
      <dgm:spPr/>
    </dgm:pt>
    <dgm:pt modelId="{BE12A116-2919-4907-BE15-183CF2EC6F49}" type="pres">
      <dgm:prSet presAssocID="{BE68D73A-3140-4B00-BF58-DE559AA03680}" presName="aSpace" presStyleCnt="0"/>
      <dgm:spPr/>
    </dgm:pt>
    <dgm:pt modelId="{E34FA7BA-30F7-4938-8041-27F5E36F6655}" type="pres">
      <dgm:prSet presAssocID="{11071259-40C2-4BD3-A616-358815F477E8}" presName="aNode" presStyleLbl="fgAcc1" presStyleIdx="3" presStyleCnt="9" custScaleX="157798" custScaleY="112431" custLinFactY="-60409" custLinFactNeighborX="530" custLinFactNeighborY="-100000">
        <dgm:presLayoutVars>
          <dgm:bulletEnabled val="1"/>
        </dgm:presLayoutVars>
      </dgm:prSet>
      <dgm:spPr/>
    </dgm:pt>
    <dgm:pt modelId="{6FDA1976-992E-4038-B25F-ED056CD6E308}" type="pres">
      <dgm:prSet presAssocID="{11071259-40C2-4BD3-A616-358815F477E8}" presName="aSpace" presStyleCnt="0"/>
      <dgm:spPr/>
    </dgm:pt>
    <dgm:pt modelId="{CA993E71-C3DE-46B3-9389-5A803A3A550F}" type="pres">
      <dgm:prSet presAssocID="{CB8DFB66-1FFB-4CB0-B134-A817F6211D13}" presName="aNode" presStyleLbl="fgAcc1" presStyleIdx="4" presStyleCnt="9" custScaleX="160487" custScaleY="115455" custLinFactY="-49588" custLinFactNeighborX="1086" custLinFactNeighborY="-100000">
        <dgm:presLayoutVars>
          <dgm:bulletEnabled val="1"/>
        </dgm:presLayoutVars>
      </dgm:prSet>
      <dgm:spPr/>
    </dgm:pt>
    <dgm:pt modelId="{0EC4B39C-366E-451C-936A-832FE15FAF81}" type="pres">
      <dgm:prSet presAssocID="{CB8DFB66-1FFB-4CB0-B134-A817F6211D13}" presName="aSpace" presStyleCnt="0"/>
      <dgm:spPr/>
    </dgm:pt>
    <dgm:pt modelId="{F4D09F2F-58BF-42C6-A210-2822C4CDE1A6}" type="pres">
      <dgm:prSet presAssocID="{F164A5E3-7616-47A2-802A-A8DE25CD0F2B}" presName="aNode" presStyleLbl="fgAcc1" presStyleIdx="5" presStyleCnt="9" custScaleX="160171" custScaleY="132184" custLinFactY="68651" custLinFactNeighborX="639" custLinFactNeighborY="100000">
        <dgm:presLayoutVars>
          <dgm:bulletEnabled val="1"/>
        </dgm:presLayoutVars>
      </dgm:prSet>
      <dgm:spPr/>
    </dgm:pt>
    <dgm:pt modelId="{6E351841-ACA5-4991-A572-196FD8073252}" type="pres">
      <dgm:prSet presAssocID="{F164A5E3-7616-47A2-802A-A8DE25CD0F2B}" presName="aSpace" presStyleCnt="0"/>
      <dgm:spPr/>
    </dgm:pt>
    <dgm:pt modelId="{F25ECDDF-6BFC-484D-9D80-B1D6FD93628A}" type="pres">
      <dgm:prSet presAssocID="{B5E8E5A4-FB6D-4DD4-A2CA-9CE8DCC679C8}" presName="aNode" presStyleLbl="fgAcc1" presStyleIdx="6" presStyleCnt="9" custScaleX="159555" custLinFactY="74670" custLinFactNeighborX="1086" custLinFactNeighborY="100000">
        <dgm:presLayoutVars>
          <dgm:bulletEnabled val="1"/>
        </dgm:presLayoutVars>
      </dgm:prSet>
      <dgm:spPr/>
    </dgm:pt>
    <dgm:pt modelId="{F54A516D-4808-4C7D-99BF-20F3B9940570}" type="pres">
      <dgm:prSet presAssocID="{B5E8E5A4-FB6D-4DD4-A2CA-9CE8DCC679C8}" presName="aSpace" presStyleCnt="0"/>
      <dgm:spPr/>
    </dgm:pt>
    <dgm:pt modelId="{C5A5831E-3479-4D05-827F-7DFF9F2D69EE}" type="pres">
      <dgm:prSet presAssocID="{E187BF41-E093-4C74-942D-2A7260BDD703}" presName="aNode" presStyleLbl="fgAcc1" presStyleIdx="7" presStyleCnt="9" custScaleX="163139" custLinFactY="84499" custLinFactNeighborX="1086" custLinFactNeighborY="100000">
        <dgm:presLayoutVars>
          <dgm:bulletEnabled val="1"/>
        </dgm:presLayoutVars>
      </dgm:prSet>
      <dgm:spPr/>
    </dgm:pt>
    <dgm:pt modelId="{A16DF0C0-1F5D-42E9-8AB7-C1E5B21504CC}" type="pres">
      <dgm:prSet presAssocID="{E187BF41-E093-4C74-942D-2A7260BDD703}" presName="aSpace" presStyleCnt="0"/>
      <dgm:spPr/>
    </dgm:pt>
    <dgm:pt modelId="{55942971-0E99-4696-BB95-30A3072261DA}" type="pres">
      <dgm:prSet presAssocID="{D59E61FF-BC14-4F98-9DDE-87B3022A6661}" presName="aNode" presStyleLbl="fgAcc1" presStyleIdx="8" presStyleCnt="9" custScaleX="157346" custScaleY="117129" custLinFactY="-375345" custLinFactNeighborX="736" custLinFactNeighborY="-400000">
        <dgm:presLayoutVars>
          <dgm:bulletEnabled val="1"/>
        </dgm:presLayoutVars>
      </dgm:prSet>
      <dgm:spPr/>
    </dgm:pt>
    <dgm:pt modelId="{E8D806CF-BD7E-45B3-8A77-C60648CE0747}" type="pres">
      <dgm:prSet presAssocID="{D59E61FF-BC14-4F98-9DDE-87B3022A6661}" presName="aSpace" presStyleCnt="0"/>
      <dgm:spPr/>
    </dgm:pt>
  </dgm:ptLst>
  <dgm:cxnLst>
    <dgm:cxn modelId="{E410E504-7A7C-4658-A3B1-6EDF807A4A00}" type="presOf" srcId="{758A72F8-8BC7-48C4-A1A9-001D8B5BB310}" destId="{FDE5661B-B738-4811-9A97-5490364E9469}" srcOrd="0" destOrd="0" presId="urn:microsoft.com/office/officeart/2005/8/layout/pyramid2"/>
    <dgm:cxn modelId="{8E801C0C-27AA-4E7B-B777-5881E1E9F2B9}" type="presOf" srcId="{11071259-40C2-4BD3-A616-358815F477E8}" destId="{E34FA7BA-30F7-4938-8041-27F5E36F6655}" srcOrd="0" destOrd="0" presId="urn:microsoft.com/office/officeart/2005/8/layout/pyramid2"/>
    <dgm:cxn modelId="{556E7811-1BD3-4D3D-8453-B024EB664DE7}" type="presOf" srcId="{D59E61FF-BC14-4F98-9DDE-87B3022A6661}" destId="{55942971-0E99-4696-BB95-30A3072261DA}" srcOrd="0" destOrd="0" presId="urn:microsoft.com/office/officeart/2005/8/layout/pyramid2"/>
    <dgm:cxn modelId="{17322717-53EB-4DAC-825D-DA9207E5E959}" srcId="{6B0F2807-415D-4594-9F7C-57AB30E10C41}" destId="{11071259-40C2-4BD3-A616-358815F477E8}" srcOrd="3" destOrd="0" parTransId="{742963EC-ED30-41FE-8FA6-AE5C90ACC019}" sibTransId="{62C29052-CD67-461B-A825-BB380577B885}"/>
    <dgm:cxn modelId="{10815C24-9D31-40BB-B1DD-3413E84DEBEB}" srcId="{6B0F2807-415D-4594-9F7C-57AB30E10C41}" destId="{B5E8E5A4-FB6D-4DD4-A2CA-9CE8DCC679C8}" srcOrd="6" destOrd="0" parTransId="{D684F4BB-8EEC-4D07-9277-3C80FA243338}" sibTransId="{DEBC96B3-9966-4344-BC82-2C91809E4E17}"/>
    <dgm:cxn modelId="{EDD97830-1F9E-46E7-AD74-528EF0985393}" srcId="{6B0F2807-415D-4594-9F7C-57AB30E10C41}" destId="{758A72F8-8BC7-48C4-A1A9-001D8B5BB310}" srcOrd="0" destOrd="0" parTransId="{DD436A17-E380-404A-BA06-70627DF31545}" sibTransId="{24B41457-43F3-4324-83B7-B3D083BA4964}"/>
    <dgm:cxn modelId="{BA7E8D41-F37C-49F7-9B0F-EBA981086856}" type="presOf" srcId="{E187BF41-E093-4C74-942D-2A7260BDD703}" destId="{C5A5831E-3479-4D05-827F-7DFF9F2D69EE}" srcOrd="0" destOrd="0" presId="urn:microsoft.com/office/officeart/2005/8/layout/pyramid2"/>
    <dgm:cxn modelId="{CD026F46-E08D-43ED-8314-6A910E1427B8}" srcId="{6B0F2807-415D-4594-9F7C-57AB30E10C41}" destId="{FF360723-BEAF-491B-B436-57FB3DFA7450}" srcOrd="1" destOrd="0" parTransId="{F23ACDB6-CE5C-4780-B9B8-A4D8A92071CF}" sibTransId="{FF6AD1AE-55E5-4587-B45E-87D8947AB572}"/>
    <dgm:cxn modelId="{27DB1054-D5D9-41D4-A60D-61EC68364A68}" srcId="{6B0F2807-415D-4594-9F7C-57AB30E10C41}" destId="{BE68D73A-3140-4B00-BF58-DE559AA03680}" srcOrd="2" destOrd="0" parTransId="{FE9186F6-EABA-48E3-B841-1213828589D4}" sibTransId="{E5FF15F9-B904-47E5-B132-A40D29BB95A9}"/>
    <dgm:cxn modelId="{402EBC57-A05F-485D-AE28-2A6F928A8579}" type="presOf" srcId="{F164A5E3-7616-47A2-802A-A8DE25CD0F2B}" destId="{F4D09F2F-58BF-42C6-A210-2822C4CDE1A6}" srcOrd="0" destOrd="0" presId="urn:microsoft.com/office/officeart/2005/8/layout/pyramid2"/>
    <dgm:cxn modelId="{65904BA9-000D-4058-8473-3B4B73330461}" type="presOf" srcId="{CB8DFB66-1FFB-4CB0-B134-A817F6211D13}" destId="{CA993E71-C3DE-46B3-9389-5A803A3A550F}" srcOrd="0" destOrd="0" presId="urn:microsoft.com/office/officeart/2005/8/layout/pyramid2"/>
    <dgm:cxn modelId="{16A629B3-0F9E-4E5C-BCCA-FF29C6C2776F}" srcId="{6B0F2807-415D-4594-9F7C-57AB30E10C41}" destId="{D59E61FF-BC14-4F98-9DDE-87B3022A6661}" srcOrd="8" destOrd="0" parTransId="{122F7554-C806-4E54-A675-5657F0A2C2DF}" sibTransId="{E77DC076-5A02-4B5B-9FC5-D404CA8BE6E2}"/>
    <dgm:cxn modelId="{8E48D3B9-6F46-4DE7-B65F-D494AE783891}" type="presOf" srcId="{BE68D73A-3140-4B00-BF58-DE559AA03680}" destId="{2F73B986-BF40-450F-B6DC-FF2E9F08FE13}" srcOrd="0" destOrd="0" presId="urn:microsoft.com/office/officeart/2005/8/layout/pyramid2"/>
    <dgm:cxn modelId="{7A7920BD-16F2-42A4-8510-E775C32194A0}" type="presOf" srcId="{B5E8E5A4-FB6D-4DD4-A2CA-9CE8DCC679C8}" destId="{F25ECDDF-6BFC-484D-9D80-B1D6FD93628A}" srcOrd="0" destOrd="0" presId="urn:microsoft.com/office/officeart/2005/8/layout/pyramid2"/>
    <dgm:cxn modelId="{91A68BC0-1E22-46A1-BF93-6114C199B328}" type="presOf" srcId="{FF360723-BEAF-491B-B436-57FB3DFA7450}" destId="{006B3854-55E3-4844-9344-CBE314363A4E}" srcOrd="0" destOrd="0" presId="urn:microsoft.com/office/officeart/2005/8/layout/pyramid2"/>
    <dgm:cxn modelId="{E061DBCB-891A-495E-8387-F229FA0E63CA}" srcId="{6B0F2807-415D-4594-9F7C-57AB30E10C41}" destId="{F164A5E3-7616-47A2-802A-A8DE25CD0F2B}" srcOrd="5" destOrd="0" parTransId="{674C153E-AA54-4166-BF31-F73CED6A5062}" sibTransId="{895D7E43-DC24-43F3-8034-E60B91ABFD6E}"/>
    <dgm:cxn modelId="{79CD6DDB-CE5A-4C5B-AEB8-60518C52F59D}" srcId="{6B0F2807-415D-4594-9F7C-57AB30E10C41}" destId="{CB8DFB66-1FFB-4CB0-B134-A817F6211D13}" srcOrd="4" destOrd="0" parTransId="{F60D8D38-10CA-45B0-AB81-DC03BC0A7D1A}" sibTransId="{EE44D535-6C35-4308-B831-8496DC061016}"/>
    <dgm:cxn modelId="{7BA401DF-FB04-497E-BCF9-A689CC7E346B}" srcId="{6B0F2807-415D-4594-9F7C-57AB30E10C41}" destId="{E187BF41-E093-4C74-942D-2A7260BDD703}" srcOrd="7" destOrd="0" parTransId="{727189FC-2F0D-44B7-88DF-07E7FDDD6DEC}" sibTransId="{CB2E0019-55C4-4CCA-B6B5-A637D139E947}"/>
    <dgm:cxn modelId="{76A0E3E2-5B13-440D-BD5B-0F8B20005915}" type="presOf" srcId="{6B0F2807-415D-4594-9F7C-57AB30E10C41}" destId="{77DE8377-2683-4DA5-9950-E1B124A6319E}" srcOrd="0" destOrd="0" presId="urn:microsoft.com/office/officeart/2005/8/layout/pyramid2"/>
    <dgm:cxn modelId="{F3F36746-0C57-422E-B633-76BFBE441692}" type="presParOf" srcId="{77DE8377-2683-4DA5-9950-E1B124A6319E}" destId="{BEA34EFE-955B-47FD-A3C2-E718B9534F5E}" srcOrd="0" destOrd="0" presId="urn:microsoft.com/office/officeart/2005/8/layout/pyramid2"/>
    <dgm:cxn modelId="{3319A7CE-87BF-453A-BFEF-9EA90801B4C3}" type="presParOf" srcId="{77DE8377-2683-4DA5-9950-E1B124A6319E}" destId="{D5ED28B0-26BA-4FC0-A65E-E7CE6E67D7CC}" srcOrd="1" destOrd="0" presId="urn:microsoft.com/office/officeart/2005/8/layout/pyramid2"/>
    <dgm:cxn modelId="{FC5AFAA0-521C-4006-A751-5D3192D0D9D9}" type="presParOf" srcId="{D5ED28B0-26BA-4FC0-A65E-E7CE6E67D7CC}" destId="{FDE5661B-B738-4811-9A97-5490364E9469}" srcOrd="0" destOrd="0" presId="urn:microsoft.com/office/officeart/2005/8/layout/pyramid2"/>
    <dgm:cxn modelId="{19F7C630-7248-40B6-B841-EC3FAD8FE665}" type="presParOf" srcId="{D5ED28B0-26BA-4FC0-A65E-E7CE6E67D7CC}" destId="{B86BE088-C910-4D94-B048-4413E135F10E}" srcOrd="1" destOrd="0" presId="urn:microsoft.com/office/officeart/2005/8/layout/pyramid2"/>
    <dgm:cxn modelId="{F48C0873-EB97-46C7-BDC5-D0CC77BB83D3}" type="presParOf" srcId="{D5ED28B0-26BA-4FC0-A65E-E7CE6E67D7CC}" destId="{006B3854-55E3-4844-9344-CBE314363A4E}" srcOrd="2" destOrd="0" presId="urn:microsoft.com/office/officeart/2005/8/layout/pyramid2"/>
    <dgm:cxn modelId="{6B892D85-F0A9-45D6-800E-699C0D9670E0}" type="presParOf" srcId="{D5ED28B0-26BA-4FC0-A65E-E7CE6E67D7CC}" destId="{ADC5F84D-227D-49A9-8897-C6F5A95AAC01}" srcOrd="3" destOrd="0" presId="urn:microsoft.com/office/officeart/2005/8/layout/pyramid2"/>
    <dgm:cxn modelId="{EA9482D9-5146-4D60-B24C-703C7152A7DE}" type="presParOf" srcId="{D5ED28B0-26BA-4FC0-A65E-E7CE6E67D7CC}" destId="{2F73B986-BF40-450F-B6DC-FF2E9F08FE13}" srcOrd="4" destOrd="0" presId="urn:microsoft.com/office/officeart/2005/8/layout/pyramid2"/>
    <dgm:cxn modelId="{36CA1307-0615-47A1-BE7C-CD265EE1CD26}" type="presParOf" srcId="{D5ED28B0-26BA-4FC0-A65E-E7CE6E67D7CC}" destId="{BE12A116-2919-4907-BE15-183CF2EC6F49}" srcOrd="5" destOrd="0" presId="urn:microsoft.com/office/officeart/2005/8/layout/pyramid2"/>
    <dgm:cxn modelId="{CF12B6EE-4A79-4C07-92E7-C9AA522D27F7}" type="presParOf" srcId="{D5ED28B0-26BA-4FC0-A65E-E7CE6E67D7CC}" destId="{E34FA7BA-30F7-4938-8041-27F5E36F6655}" srcOrd="6" destOrd="0" presId="urn:microsoft.com/office/officeart/2005/8/layout/pyramid2"/>
    <dgm:cxn modelId="{56CDB223-FBA8-4080-AB6E-ABC11BF30E4E}" type="presParOf" srcId="{D5ED28B0-26BA-4FC0-A65E-E7CE6E67D7CC}" destId="{6FDA1976-992E-4038-B25F-ED056CD6E308}" srcOrd="7" destOrd="0" presId="urn:microsoft.com/office/officeart/2005/8/layout/pyramid2"/>
    <dgm:cxn modelId="{FC7991AE-EE25-4B02-A3FC-ED62FEABCF9C}" type="presParOf" srcId="{D5ED28B0-26BA-4FC0-A65E-E7CE6E67D7CC}" destId="{CA993E71-C3DE-46B3-9389-5A803A3A550F}" srcOrd="8" destOrd="0" presId="urn:microsoft.com/office/officeart/2005/8/layout/pyramid2"/>
    <dgm:cxn modelId="{A497FAC4-1F88-4D11-A180-9F1970C5EB3E}" type="presParOf" srcId="{D5ED28B0-26BA-4FC0-A65E-E7CE6E67D7CC}" destId="{0EC4B39C-366E-451C-936A-832FE15FAF81}" srcOrd="9" destOrd="0" presId="urn:microsoft.com/office/officeart/2005/8/layout/pyramid2"/>
    <dgm:cxn modelId="{931B89E8-A20D-479F-8AD7-C5C8B7CD0539}" type="presParOf" srcId="{D5ED28B0-26BA-4FC0-A65E-E7CE6E67D7CC}" destId="{F4D09F2F-58BF-42C6-A210-2822C4CDE1A6}" srcOrd="10" destOrd="0" presId="urn:microsoft.com/office/officeart/2005/8/layout/pyramid2"/>
    <dgm:cxn modelId="{F4FB0222-B2CD-4911-8839-9954E5E5584C}" type="presParOf" srcId="{D5ED28B0-26BA-4FC0-A65E-E7CE6E67D7CC}" destId="{6E351841-ACA5-4991-A572-196FD8073252}" srcOrd="11" destOrd="0" presId="urn:microsoft.com/office/officeart/2005/8/layout/pyramid2"/>
    <dgm:cxn modelId="{D44D1D4A-EE4D-48E4-83AF-E9B675B533E6}" type="presParOf" srcId="{D5ED28B0-26BA-4FC0-A65E-E7CE6E67D7CC}" destId="{F25ECDDF-6BFC-484D-9D80-B1D6FD93628A}" srcOrd="12" destOrd="0" presId="urn:microsoft.com/office/officeart/2005/8/layout/pyramid2"/>
    <dgm:cxn modelId="{5B8B1EDA-2CBC-41AA-A330-A88ADF9F4169}" type="presParOf" srcId="{D5ED28B0-26BA-4FC0-A65E-E7CE6E67D7CC}" destId="{F54A516D-4808-4C7D-99BF-20F3B9940570}" srcOrd="13" destOrd="0" presId="urn:microsoft.com/office/officeart/2005/8/layout/pyramid2"/>
    <dgm:cxn modelId="{2C2EF9DF-BCF9-44E9-A75D-F188400165EB}" type="presParOf" srcId="{D5ED28B0-26BA-4FC0-A65E-E7CE6E67D7CC}" destId="{C5A5831E-3479-4D05-827F-7DFF9F2D69EE}" srcOrd="14" destOrd="0" presId="urn:microsoft.com/office/officeart/2005/8/layout/pyramid2"/>
    <dgm:cxn modelId="{5B36601A-5341-4F6D-BD70-D70516E400E7}" type="presParOf" srcId="{D5ED28B0-26BA-4FC0-A65E-E7CE6E67D7CC}" destId="{A16DF0C0-1F5D-42E9-8AB7-C1E5B21504CC}" srcOrd="15" destOrd="0" presId="urn:microsoft.com/office/officeart/2005/8/layout/pyramid2"/>
    <dgm:cxn modelId="{259361FE-B749-4B18-BE8B-336694663E04}" type="presParOf" srcId="{D5ED28B0-26BA-4FC0-A65E-E7CE6E67D7CC}" destId="{55942971-0E99-4696-BB95-30A3072261DA}" srcOrd="16" destOrd="0" presId="urn:microsoft.com/office/officeart/2005/8/layout/pyramid2"/>
    <dgm:cxn modelId="{35413ED3-50A6-4791-8A97-9624DC7F4244}" type="presParOf" srcId="{D5ED28B0-26BA-4FC0-A65E-E7CE6E67D7CC}" destId="{E8D806CF-BD7E-45B3-8A77-C60648CE0747}" srcOrd="1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11C260-098C-4EEC-BA52-F68CFC854F34}" type="doc">
      <dgm:prSet loTypeId="urn:microsoft.com/office/officeart/2005/8/layout/chart3" loCatId="cycle" qsTypeId="urn:microsoft.com/office/officeart/2005/8/quickstyle/simple1" qsCatId="simple" csTypeId="urn:microsoft.com/office/officeart/2005/8/colors/colorful1#8" csCatId="colorful" phldr="1"/>
      <dgm:spPr/>
    </dgm:pt>
    <dgm:pt modelId="{951E5D18-19D5-4EC5-85D9-15E16BB9336F}">
      <dgm:prSet phldrT="[Text]" custT="1"/>
      <dgm:spPr>
        <a:solidFill>
          <a:srgbClr val="6B42DE"/>
        </a:solidFill>
      </dgm:spPr>
      <dgm:t>
        <a:bodyPr/>
        <a:lstStyle/>
        <a:p>
          <a:r>
            <a:rPr lang="en-US" sz="1600" dirty="0"/>
            <a:t>Value-Added: Endowing the graduates with Life Skills</a:t>
          </a:r>
        </a:p>
      </dgm:t>
    </dgm:pt>
    <dgm:pt modelId="{E4D6DA40-EF3F-42FE-8970-FCDC975FDC8C}" type="parTrans" cxnId="{8CDA3B70-1C11-4676-9401-92090EFE17B2}">
      <dgm:prSet/>
      <dgm:spPr/>
      <dgm:t>
        <a:bodyPr/>
        <a:lstStyle/>
        <a:p>
          <a:endParaRPr lang="en-US"/>
        </a:p>
      </dgm:t>
    </dgm:pt>
    <dgm:pt modelId="{70E6D65F-508B-4F0C-A1FF-A56D0D08965C}" type="sibTrans" cxnId="{8CDA3B70-1C11-4676-9401-92090EFE17B2}">
      <dgm:prSet/>
      <dgm:spPr/>
      <dgm:t>
        <a:bodyPr/>
        <a:lstStyle/>
        <a:p>
          <a:endParaRPr lang="en-US"/>
        </a:p>
      </dgm:t>
    </dgm:pt>
    <dgm:pt modelId="{334D3153-238B-4815-9D20-8E3C4B717A56}">
      <dgm:prSet phldrT="[Text]" custT="1"/>
      <dgm:spPr/>
      <dgm:t>
        <a:bodyPr/>
        <a:lstStyle/>
        <a:p>
          <a:pPr algn="l"/>
          <a:r>
            <a:rPr lang="en-US" sz="16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Bridging Industry-Institute Interaction Gap</a:t>
          </a:r>
        </a:p>
      </dgm:t>
    </dgm:pt>
    <dgm:pt modelId="{AF1B7EA2-EBB5-4079-A5EC-48A851CD485A}" type="parTrans" cxnId="{F0E81672-B19A-412A-8D35-39F3D2996937}">
      <dgm:prSet/>
      <dgm:spPr/>
      <dgm:t>
        <a:bodyPr/>
        <a:lstStyle/>
        <a:p>
          <a:endParaRPr lang="en-US"/>
        </a:p>
      </dgm:t>
    </dgm:pt>
    <dgm:pt modelId="{388836B9-7976-4177-A410-557E6ED7AD2E}" type="sibTrans" cxnId="{F0E81672-B19A-412A-8D35-39F3D2996937}">
      <dgm:prSet/>
      <dgm:spPr/>
      <dgm:t>
        <a:bodyPr/>
        <a:lstStyle/>
        <a:p>
          <a:endParaRPr lang="en-US"/>
        </a:p>
      </dgm:t>
    </dgm:pt>
    <dgm:pt modelId="{26CCFF72-B7F0-49AC-8950-7F7F6099EF55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Nurturing Industry Ready Graduates</a:t>
          </a:r>
        </a:p>
      </dgm:t>
    </dgm:pt>
    <dgm:pt modelId="{F030A80F-D0AC-487A-83A5-5DC86D842513}" type="parTrans" cxnId="{63F10A81-5BF8-4B31-9C7A-CC9ECBC1B531}">
      <dgm:prSet/>
      <dgm:spPr/>
      <dgm:t>
        <a:bodyPr/>
        <a:lstStyle/>
        <a:p>
          <a:endParaRPr lang="en-US"/>
        </a:p>
      </dgm:t>
    </dgm:pt>
    <dgm:pt modelId="{F1612582-8FD6-4050-95A6-580848180790}" type="sibTrans" cxnId="{63F10A81-5BF8-4B31-9C7A-CC9ECBC1B531}">
      <dgm:prSet/>
      <dgm:spPr/>
      <dgm:t>
        <a:bodyPr/>
        <a:lstStyle/>
        <a:p>
          <a:endParaRPr lang="en-US"/>
        </a:p>
      </dgm:t>
    </dgm:pt>
    <dgm:pt modelId="{3FB0AB96-FEC1-4123-986C-2284A7A1EF80}">
      <dgm:prSet phldrT="[Text]"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Infusing Learn to Learn (L2L) amongst students</a:t>
          </a:r>
        </a:p>
      </dgm:t>
    </dgm:pt>
    <dgm:pt modelId="{7D5D7D9C-C482-47B2-89AA-3BC3BA2F464D}" type="parTrans" cxnId="{E4566A93-9301-4996-9CAC-3DFE9C788A69}">
      <dgm:prSet/>
      <dgm:spPr/>
      <dgm:t>
        <a:bodyPr/>
        <a:lstStyle/>
        <a:p>
          <a:endParaRPr lang="en-US"/>
        </a:p>
      </dgm:t>
    </dgm:pt>
    <dgm:pt modelId="{E1AD4928-476C-46A5-8634-C31EFCC403C7}" type="sibTrans" cxnId="{E4566A93-9301-4996-9CAC-3DFE9C788A69}">
      <dgm:prSet/>
      <dgm:spPr/>
      <dgm:t>
        <a:bodyPr/>
        <a:lstStyle/>
        <a:p>
          <a:endParaRPr lang="en-US"/>
        </a:p>
      </dgm:t>
    </dgm:pt>
    <dgm:pt modelId="{EFEA8519-443E-45CA-8839-20E9545D1901}">
      <dgm:prSet phldrT="[Text]" custT="1"/>
      <dgm:spPr/>
      <dgm:t>
        <a:bodyPr/>
        <a:lstStyle/>
        <a:p>
          <a:r>
            <a:rPr lang="en-US" sz="1600" dirty="0"/>
            <a:t>Improving Soft Skills of the students</a:t>
          </a:r>
        </a:p>
      </dgm:t>
    </dgm:pt>
    <dgm:pt modelId="{E44F0B4E-52D1-4D92-9931-7D1015A7833B}" type="parTrans" cxnId="{A8B9DCFB-C7B7-4779-9B88-0502009FD704}">
      <dgm:prSet/>
      <dgm:spPr/>
      <dgm:t>
        <a:bodyPr/>
        <a:lstStyle/>
        <a:p>
          <a:endParaRPr lang="en-US"/>
        </a:p>
      </dgm:t>
    </dgm:pt>
    <dgm:pt modelId="{C9833ECC-063E-466C-AF8D-7EF037ABB89D}" type="sibTrans" cxnId="{A8B9DCFB-C7B7-4779-9B88-0502009FD704}">
      <dgm:prSet/>
      <dgm:spPr/>
      <dgm:t>
        <a:bodyPr/>
        <a:lstStyle/>
        <a:p>
          <a:endParaRPr lang="en-US"/>
        </a:p>
      </dgm:t>
    </dgm:pt>
    <dgm:pt modelId="{31DE9F48-0393-4E0B-B9B8-815E5B4134B2}">
      <dgm:prSet phldrT="[Text]" custT="1"/>
      <dgm:spPr/>
      <dgm:t>
        <a:bodyPr/>
        <a:lstStyle/>
        <a:p>
          <a:r>
            <a:rPr lang="en-US" sz="1600" dirty="0"/>
            <a:t>Dealing with rapid rate of obsolescence of knowledge in </a:t>
          </a:r>
          <a:r>
            <a:rPr lang="en-US" sz="1600" dirty="0" err="1"/>
            <a:t>Engg</a:t>
          </a:r>
          <a:r>
            <a:rPr lang="en-US" sz="1800" dirty="0"/>
            <a:t>.</a:t>
          </a:r>
        </a:p>
      </dgm:t>
    </dgm:pt>
    <dgm:pt modelId="{4DD8D244-7E54-4341-AC92-56384BC3CC30}" type="sibTrans" cxnId="{1B3EDB31-48BC-45D9-9D7D-16347BB443D5}">
      <dgm:prSet/>
      <dgm:spPr/>
      <dgm:t>
        <a:bodyPr/>
        <a:lstStyle/>
        <a:p>
          <a:endParaRPr lang="en-US"/>
        </a:p>
      </dgm:t>
    </dgm:pt>
    <dgm:pt modelId="{A83C7AB5-A20A-4C1A-8C11-82307DF57A6E}" type="parTrans" cxnId="{1B3EDB31-48BC-45D9-9D7D-16347BB443D5}">
      <dgm:prSet/>
      <dgm:spPr/>
      <dgm:t>
        <a:bodyPr/>
        <a:lstStyle/>
        <a:p>
          <a:endParaRPr lang="en-US"/>
        </a:p>
      </dgm:t>
    </dgm:pt>
    <dgm:pt modelId="{C57E20C3-89B7-43CF-8AF7-A89E705176F1}" type="pres">
      <dgm:prSet presAssocID="{BE11C260-098C-4EEC-BA52-F68CFC854F34}" presName="compositeShape" presStyleCnt="0">
        <dgm:presLayoutVars>
          <dgm:chMax val="7"/>
          <dgm:dir/>
          <dgm:resizeHandles val="exact"/>
        </dgm:presLayoutVars>
      </dgm:prSet>
      <dgm:spPr/>
    </dgm:pt>
    <dgm:pt modelId="{F408594A-B302-4927-AF2C-B5E6DA648E23}" type="pres">
      <dgm:prSet presAssocID="{BE11C260-098C-4EEC-BA52-F68CFC854F34}" presName="wedge1" presStyleLbl="node1" presStyleIdx="0" presStyleCnt="6" custScaleX="110468" custScaleY="111231" custLinFactNeighborX="-1674" custLinFactNeighborY="4505"/>
      <dgm:spPr/>
    </dgm:pt>
    <dgm:pt modelId="{1D690370-77D3-47FB-BB21-AC08D2E3E0AD}" type="pres">
      <dgm:prSet presAssocID="{BE11C260-098C-4EEC-BA52-F68CFC854F34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DECAEBB4-CA19-451A-AE71-58279FD52CBB}" type="pres">
      <dgm:prSet presAssocID="{BE11C260-098C-4EEC-BA52-F68CFC854F34}" presName="wedge2" presStyleLbl="node1" presStyleIdx="1" presStyleCnt="6" custScaleX="111216" custScaleY="111407" custLinFactNeighborX="928" custLinFactNeighborY="-384"/>
      <dgm:spPr/>
    </dgm:pt>
    <dgm:pt modelId="{3EE58CF4-FBB3-41E1-BC6B-7BF9E338F792}" type="pres">
      <dgm:prSet presAssocID="{BE11C260-098C-4EEC-BA52-F68CFC854F34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7A02D25A-18D5-47A1-9B68-919DD9A549EA}" type="pres">
      <dgm:prSet presAssocID="{BE11C260-098C-4EEC-BA52-F68CFC854F34}" presName="wedge3" presStyleLbl="node1" presStyleIdx="2" presStyleCnt="6" custScaleX="115029" custScaleY="110621" custLinFactNeighborX="-216" custLinFactNeighborY="-966"/>
      <dgm:spPr/>
    </dgm:pt>
    <dgm:pt modelId="{31D9D04D-5F3E-4064-8ECB-7AC36D64D266}" type="pres">
      <dgm:prSet presAssocID="{BE11C260-098C-4EEC-BA52-F68CFC854F34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67F7571-055D-4B96-949A-2E2B6BA289F9}" type="pres">
      <dgm:prSet presAssocID="{BE11C260-098C-4EEC-BA52-F68CFC854F34}" presName="wedge4" presStyleLbl="node1" presStyleIdx="3" presStyleCnt="6" custScaleX="105742" custScaleY="110924" custLinFactNeighborX="1596" custLinFactNeighborY="-966"/>
      <dgm:spPr/>
    </dgm:pt>
    <dgm:pt modelId="{E8A11CE5-BE15-4838-B794-FCD6164558CA}" type="pres">
      <dgm:prSet presAssocID="{BE11C260-098C-4EEC-BA52-F68CFC854F34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38E4327D-D90D-43E4-9176-BB6630CDD3FD}" type="pres">
      <dgm:prSet presAssocID="{BE11C260-098C-4EEC-BA52-F68CFC854F34}" presName="wedge5" presStyleLbl="node1" presStyleIdx="4" presStyleCnt="6" custScaleX="108634" custScaleY="100355" custLinFactNeighborX="1820"/>
      <dgm:spPr/>
    </dgm:pt>
    <dgm:pt modelId="{4BE77C00-A09D-4723-B63A-5FB15B056BAC}" type="pres">
      <dgm:prSet presAssocID="{BE11C260-098C-4EEC-BA52-F68CFC854F34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0E880402-52DB-492F-9344-2B47004B5E13}" type="pres">
      <dgm:prSet presAssocID="{BE11C260-098C-4EEC-BA52-F68CFC854F34}" presName="wedge6" presStyleLbl="node1" presStyleIdx="5" presStyleCnt="6" custScaleX="105502" custScaleY="113900" custLinFactNeighborX="1476" custLinFactNeighborY="642"/>
      <dgm:spPr/>
    </dgm:pt>
    <dgm:pt modelId="{0E4C028E-4FCE-4A63-81AA-3DB638EE45E4}" type="pres">
      <dgm:prSet presAssocID="{BE11C260-098C-4EEC-BA52-F68CFC854F34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E33A506-B42F-47EC-8CC3-9BE8AC43CE4A}" type="presOf" srcId="{31DE9F48-0393-4E0B-B9B8-815E5B4134B2}" destId="{31D9D04D-5F3E-4064-8ECB-7AC36D64D266}" srcOrd="1" destOrd="0" presId="urn:microsoft.com/office/officeart/2005/8/layout/chart3"/>
    <dgm:cxn modelId="{462A0E11-D9A1-48CD-97E0-AA5CC515805E}" type="presOf" srcId="{EFEA8519-443E-45CA-8839-20E9545D1901}" destId="{0E4C028E-4FCE-4A63-81AA-3DB638EE45E4}" srcOrd="1" destOrd="0" presId="urn:microsoft.com/office/officeart/2005/8/layout/chart3"/>
    <dgm:cxn modelId="{232B641E-B3B3-481E-9C72-824C29D245A5}" type="presOf" srcId="{951E5D18-19D5-4EC5-85D9-15E16BB9336F}" destId="{1D690370-77D3-47FB-BB21-AC08D2E3E0AD}" srcOrd="1" destOrd="0" presId="urn:microsoft.com/office/officeart/2005/8/layout/chart3"/>
    <dgm:cxn modelId="{53A2A525-07E9-44B7-A587-BC15AFC0DFAC}" type="presOf" srcId="{31DE9F48-0393-4E0B-B9B8-815E5B4134B2}" destId="{7A02D25A-18D5-47A1-9B68-919DD9A549EA}" srcOrd="0" destOrd="0" presId="urn:microsoft.com/office/officeart/2005/8/layout/chart3"/>
    <dgm:cxn modelId="{1B3EDB31-48BC-45D9-9D7D-16347BB443D5}" srcId="{BE11C260-098C-4EEC-BA52-F68CFC854F34}" destId="{31DE9F48-0393-4E0B-B9B8-815E5B4134B2}" srcOrd="2" destOrd="0" parTransId="{A83C7AB5-A20A-4C1A-8C11-82307DF57A6E}" sibTransId="{4DD8D244-7E54-4341-AC92-56384BC3CC30}"/>
    <dgm:cxn modelId="{8CDA3B70-1C11-4676-9401-92090EFE17B2}" srcId="{BE11C260-098C-4EEC-BA52-F68CFC854F34}" destId="{951E5D18-19D5-4EC5-85D9-15E16BB9336F}" srcOrd="0" destOrd="0" parTransId="{E4D6DA40-EF3F-42FE-8970-FCDC975FDC8C}" sibTransId="{70E6D65F-508B-4F0C-A1FF-A56D0D08965C}"/>
    <dgm:cxn modelId="{F0E81672-B19A-412A-8D35-39F3D2996937}" srcId="{BE11C260-098C-4EEC-BA52-F68CFC854F34}" destId="{334D3153-238B-4815-9D20-8E3C4B717A56}" srcOrd="1" destOrd="0" parTransId="{AF1B7EA2-EBB5-4079-A5EC-48A851CD485A}" sibTransId="{388836B9-7976-4177-A410-557E6ED7AD2E}"/>
    <dgm:cxn modelId="{214DEF72-2F57-477D-A3D6-B164A33F3424}" type="presOf" srcId="{3FB0AB96-FEC1-4123-986C-2284A7A1EF80}" destId="{4BE77C00-A09D-4723-B63A-5FB15B056BAC}" srcOrd="1" destOrd="0" presId="urn:microsoft.com/office/officeart/2005/8/layout/chart3"/>
    <dgm:cxn modelId="{9833D176-ABA9-4825-9994-1BF0C01035D2}" type="presOf" srcId="{BE11C260-098C-4EEC-BA52-F68CFC854F34}" destId="{C57E20C3-89B7-43CF-8AF7-A89E705176F1}" srcOrd="0" destOrd="0" presId="urn:microsoft.com/office/officeart/2005/8/layout/chart3"/>
    <dgm:cxn modelId="{40268A7D-5CBF-4ACF-81ED-2E5060C97BF5}" type="presOf" srcId="{26CCFF72-B7F0-49AC-8950-7F7F6099EF55}" destId="{867F7571-055D-4B96-949A-2E2B6BA289F9}" srcOrd="0" destOrd="0" presId="urn:microsoft.com/office/officeart/2005/8/layout/chart3"/>
    <dgm:cxn modelId="{63F10A81-5BF8-4B31-9C7A-CC9ECBC1B531}" srcId="{BE11C260-098C-4EEC-BA52-F68CFC854F34}" destId="{26CCFF72-B7F0-49AC-8950-7F7F6099EF55}" srcOrd="3" destOrd="0" parTransId="{F030A80F-D0AC-487A-83A5-5DC86D842513}" sibTransId="{F1612582-8FD6-4050-95A6-580848180790}"/>
    <dgm:cxn modelId="{E4566A93-9301-4996-9CAC-3DFE9C788A69}" srcId="{BE11C260-098C-4EEC-BA52-F68CFC854F34}" destId="{3FB0AB96-FEC1-4123-986C-2284A7A1EF80}" srcOrd="4" destOrd="0" parTransId="{7D5D7D9C-C482-47B2-89AA-3BC3BA2F464D}" sibTransId="{E1AD4928-476C-46A5-8634-C31EFCC403C7}"/>
    <dgm:cxn modelId="{0D0E50A1-8B5D-4618-9B09-0C7861E0268F}" type="presOf" srcId="{334D3153-238B-4815-9D20-8E3C4B717A56}" destId="{DECAEBB4-CA19-451A-AE71-58279FD52CBB}" srcOrd="0" destOrd="0" presId="urn:microsoft.com/office/officeart/2005/8/layout/chart3"/>
    <dgm:cxn modelId="{E2C696A1-66D6-4C49-BE4E-1399A850A542}" type="presOf" srcId="{3FB0AB96-FEC1-4123-986C-2284A7A1EF80}" destId="{38E4327D-D90D-43E4-9176-BB6630CDD3FD}" srcOrd="0" destOrd="0" presId="urn:microsoft.com/office/officeart/2005/8/layout/chart3"/>
    <dgm:cxn modelId="{E39EF3B1-DB6E-4BE5-8064-01722FABE4F7}" type="presOf" srcId="{951E5D18-19D5-4EC5-85D9-15E16BB9336F}" destId="{F408594A-B302-4927-AF2C-B5E6DA648E23}" srcOrd="0" destOrd="0" presId="urn:microsoft.com/office/officeart/2005/8/layout/chart3"/>
    <dgm:cxn modelId="{2FBB07BA-C63B-440E-816E-76F91ED53BEF}" type="presOf" srcId="{334D3153-238B-4815-9D20-8E3C4B717A56}" destId="{3EE58CF4-FBB3-41E1-BC6B-7BF9E338F792}" srcOrd="1" destOrd="0" presId="urn:microsoft.com/office/officeart/2005/8/layout/chart3"/>
    <dgm:cxn modelId="{64E652D0-2638-4478-9D0B-3FD71F7F7DB2}" type="presOf" srcId="{EFEA8519-443E-45CA-8839-20E9545D1901}" destId="{0E880402-52DB-492F-9344-2B47004B5E13}" srcOrd="0" destOrd="0" presId="urn:microsoft.com/office/officeart/2005/8/layout/chart3"/>
    <dgm:cxn modelId="{9B158DDF-1E8E-4729-B236-4E9E2FCA0343}" type="presOf" srcId="{26CCFF72-B7F0-49AC-8950-7F7F6099EF55}" destId="{E8A11CE5-BE15-4838-B794-FCD6164558CA}" srcOrd="1" destOrd="0" presId="urn:microsoft.com/office/officeart/2005/8/layout/chart3"/>
    <dgm:cxn modelId="{A8B9DCFB-C7B7-4779-9B88-0502009FD704}" srcId="{BE11C260-098C-4EEC-BA52-F68CFC854F34}" destId="{EFEA8519-443E-45CA-8839-20E9545D1901}" srcOrd="5" destOrd="0" parTransId="{E44F0B4E-52D1-4D92-9931-7D1015A7833B}" sibTransId="{C9833ECC-063E-466C-AF8D-7EF037ABB89D}"/>
    <dgm:cxn modelId="{E10E5879-85E7-4E72-BC7D-2FDDDA0D3478}" type="presParOf" srcId="{C57E20C3-89B7-43CF-8AF7-A89E705176F1}" destId="{F408594A-B302-4927-AF2C-B5E6DA648E23}" srcOrd="0" destOrd="0" presId="urn:microsoft.com/office/officeart/2005/8/layout/chart3"/>
    <dgm:cxn modelId="{1646B1D2-6C32-45AB-9A54-61DF7D59A1ED}" type="presParOf" srcId="{C57E20C3-89B7-43CF-8AF7-A89E705176F1}" destId="{1D690370-77D3-47FB-BB21-AC08D2E3E0AD}" srcOrd="1" destOrd="0" presId="urn:microsoft.com/office/officeart/2005/8/layout/chart3"/>
    <dgm:cxn modelId="{599AD7D2-6AC2-47F6-826F-651096F2B59F}" type="presParOf" srcId="{C57E20C3-89B7-43CF-8AF7-A89E705176F1}" destId="{DECAEBB4-CA19-451A-AE71-58279FD52CBB}" srcOrd="2" destOrd="0" presId="urn:microsoft.com/office/officeart/2005/8/layout/chart3"/>
    <dgm:cxn modelId="{589BC32C-DD08-4F7A-B37D-DDE180BECB17}" type="presParOf" srcId="{C57E20C3-89B7-43CF-8AF7-A89E705176F1}" destId="{3EE58CF4-FBB3-41E1-BC6B-7BF9E338F792}" srcOrd="3" destOrd="0" presId="urn:microsoft.com/office/officeart/2005/8/layout/chart3"/>
    <dgm:cxn modelId="{26D105B0-EE24-4EFE-94C1-9C4D151E6048}" type="presParOf" srcId="{C57E20C3-89B7-43CF-8AF7-A89E705176F1}" destId="{7A02D25A-18D5-47A1-9B68-919DD9A549EA}" srcOrd="4" destOrd="0" presId="urn:microsoft.com/office/officeart/2005/8/layout/chart3"/>
    <dgm:cxn modelId="{FCE4F839-CCA8-4511-87BE-DB7017691345}" type="presParOf" srcId="{C57E20C3-89B7-43CF-8AF7-A89E705176F1}" destId="{31D9D04D-5F3E-4064-8ECB-7AC36D64D266}" srcOrd="5" destOrd="0" presId="urn:microsoft.com/office/officeart/2005/8/layout/chart3"/>
    <dgm:cxn modelId="{1F938E89-9947-4DCE-BC4C-51DFF25BD444}" type="presParOf" srcId="{C57E20C3-89B7-43CF-8AF7-A89E705176F1}" destId="{867F7571-055D-4B96-949A-2E2B6BA289F9}" srcOrd="6" destOrd="0" presId="urn:microsoft.com/office/officeart/2005/8/layout/chart3"/>
    <dgm:cxn modelId="{C67AD764-8DA7-4E26-9E2A-F3790E1E2E5F}" type="presParOf" srcId="{C57E20C3-89B7-43CF-8AF7-A89E705176F1}" destId="{E8A11CE5-BE15-4838-B794-FCD6164558CA}" srcOrd="7" destOrd="0" presId="urn:microsoft.com/office/officeart/2005/8/layout/chart3"/>
    <dgm:cxn modelId="{A89B1F40-84D4-4446-ACA3-0DE545F0BACE}" type="presParOf" srcId="{C57E20C3-89B7-43CF-8AF7-A89E705176F1}" destId="{38E4327D-D90D-43E4-9176-BB6630CDD3FD}" srcOrd="8" destOrd="0" presId="urn:microsoft.com/office/officeart/2005/8/layout/chart3"/>
    <dgm:cxn modelId="{1E40FDB3-94D0-4FDC-956A-92CD0B170E66}" type="presParOf" srcId="{C57E20C3-89B7-43CF-8AF7-A89E705176F1}" destId="{4BE77C00-A09D-4723-B63A-5FB15B056BAC}" srcOrd="9" destOrd="0" presId="urn:microsoft.com/office/officeart/2005/8/layout/chart3"/>
    <dgm:cxn modelId="{DFB20A5F-C0B6-4304-8B53-56C9AF05359B}" type="presParOf" srcId="{C57E20C3-89B7-43CF-8AF7-A89E705176F1}" destId="{0E880402-52DB-492F-9344-2B47004B5E13}" srcOrd="10" destOrd="0" presId="urn:microsoft.com/office/officeart/2005/8/layout/chart3"/>
    <dgm:cxn modelId="{2755C539-2BF7-4A2E-A195-6A8AF4233AF3}" type="presParOf" srcId="{C57E20C3-89B7-43CF-8AF7-A89E705176F1}" destId="{0E4C028E-4FCE-4A63-81AA-3DB638EE45E4}" srcOrd="11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710E4E-C57D-4801-979C-8BAAD5B129A8}" type="doc">
      <dgm:prSet loTypeId="urn:microsoft.com/office/officeart/2011/layout/HexagonRadial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56968E35-5473-4758-BE72-AD71809E93F4}">
      <dgm:prSet phldrT="[Text]" custT="1"/>
      <dgm:spPr/>
      <dgm:t>
        <a:bodyPr/>
        <a:lstStyle/>
        <a:p>
          <a:r>
            <a:rPr lang="en-US" sz="1200" b="1" dirty="0">
              <a:latin typeface="Cambria" panose="02040503050406030204" pitchFamily="18" charset="0"/>
            </a:rPr>
            <a:t>Value Addition Program</a:t>
          </a:r>
          <a:endParaRPr lang="en-IN" sz="1200" b="1" dirty="0">
            <a:latin typeface="Cambria" panose="02040503050406030204" pitchFamily="18" charset="0"/>
          </a:endParaRPr>
        </a:p>
      </dgm:t>
    </dgm:pt>
    <dgm:pt modelId="{950527A9-22F6-47B5-BCC0-F39A53AF26B3}" type="parTrans" cxnId="{279484D1-AE2D-4991-B684-71E40AF92BBB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50A91F42-5B91-4E29-8C39-D24C7B9790C6}" type="sibTrans" cxnId="{279484D1-AE2D-4991-B684-71E40AF92BBB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EB6B169C-60EA-4E75-8E25-C35A6C5CB0B4}">
      <dgm:prSet phldrT="[Text]" custT="1"/>
      <dgm:spPr/>
      <dgm:t>
        <a:bodyPr/>
        <a:lstStyle/>
        <a:p>
          <a:r>
            <a:rPr lang="en-US" sz="1200" b="1" dirty="0">
              <a:solidFill>
                <a:schemeClr val="bg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Arial" panose="020B0604020202020204" pitchFamily="34" charset="0"/>
            </a:rPr>
            <a:t>Spoken Tutorial</a:t>
          </a:r>
          <a:endParaRPr lang="en-IN" sz="1200" b="1" dirty="0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D370873E-FD82-4ED2-9452-E1B15B17333C}" type="parTrans" cxnId="{AFEAD9A6-9162-4D6F-BE45-5B41E8DF6794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80E00C18-2B2A-43CD-AACD-8F64DEF36B9B}" type="sibTrans" cxnId="{AFEAD9A6-9162-4D6F-BE45-5B41E8DF6794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A77F2049-7628-40BD-8B77-C194E6A3EBEB}">
      <dgm:prSet phldrT="[Text]" custT="1"/>
      <dgm:spPr/>
      <dgm:t>
        <a:bodyPr/>
        <a:lstStyle/>
        <a:p>
          <a:r>
            <a:rPr lang="en-US" sz="1200" b="1" dirty="0">
              <a:latin typeface="Cambria" panose="02040503050406030204" pitchFamily="18" charset="0"/>
            </a:rPr>
            <a:t>C </a:t>
          </a:r>
          <a:r>
            <a:rPr lang="en-US" sz="1200" b="1" dirty="0" err="1">
              <a:latin typeface="Cambria" panose="02040503050406030204" pitchFamily="18" charset="0"/>
            </a:rPr>
            <a:t>Programm</a:t>
          </a:r>
          <a:endParaRPr lang="en-IN" sz="1200" b="1" dirty="0">
            <a:latin typeface="Cambria" panose="02040503050406030204" pitchFamily="18" charset="0"/>
          </a:endParaRPr>
        </a:p>
      </dgm:t>
    </dgm:pt>
    <dgm:pt modelId="{2D990792-4C28-4542-B98C-6A92223E6F51}" type="parTrans" cxnId="{87A25A38-E481-402C-A1AC-8B0F13370EBD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7FAE0D58-E966-4BE5-B5C3-DDE87783D130}" type="sibTrans" cxnId="{87A25A38-E481-402C-A1AC-8B0F13370EBD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B82A330E-C6B3-4E93-9CA7-57F11655CDE0}">
      <dgm:prSet phldrT="[Text]" custT="1"/>
      <dgm:spPr/>
      <dgm:t>
        <a:bodyPr/>
        <a:lstStyle/>
        <a:p>
          <a:r>
            <a:rPr lang="en-US" sz="1200" b="1" dirty="0">
              <a:latin typeface="Cambria" panose="02040503050406030204" pitchFamily="18" charset="0"/>
            </a:rPr>
            <a:t>Core Java</a:t>
          </a:r>
          <a:endParaRPr lang="en-IN" sz="1200" b="1" dirty="0">
            <a:latin typeface="Cambria" panose="02040503050406030204" pitchFamily="18" charset="0"/>
          </a:endParaRPr>
        </a:p>
      </dgm:t>
    </dgm:pt>
    <dgm:pt modelId="{0EA1F180-00EB-422B-843C-33181AECFC24}" type="parTrans" cxnId="{7757CCD3-8153-4484-9D6E-B9DCDBFBB5DC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4CE84454-C83F-45E2-BEC5-B2879D17D01A}" type="sibTrans" cxnId="{7757CCD3-8153-4484-9D6E-B9DCDBFBB5DC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10E4E24D-3F20-4651-8627-C42AD64FB415}">
      <dgm:prSet phldrT="[Text]" custT="1"/>
      <dgm:spPr/>
      <dgm:t>
        <a:bodyPr/>
        <a:lstStyle/>
        <a:p>
          <a:r>
            <a:rPr lang="en-US" sz="1200" b="1" dirty="0">
              <a:latin typeface="Cambria" panose="02040503050406030204" pitchFamily="18" charset="0"/>
            </a:rPr>
            <a:t>C++ </a:t>
          </a:r>
          <a:r>
            <a:rPr lang="en-US" sz="1200" b="1" dirty="0" err="1">
              <a:latin typeface="Cambria" panose="02040503050406030204" pitchFamily="18" charset="0"/>
            </a:rPr>
            <a:t>Programm</a:t>
          </a:r>
          <a:endParaRPr lang="en-IN" sz="1200" b="1" dirty="0">
            <a:latin typeface="Cambria" panose="02040503050406030204" pitchFamily="18" charset="0"/>
          </a:endParaRPr>
        </a:p>
      </dgm:t>
    </dgm:pt>
    <dgm:pt modelId="{BD9044BF-E061-49F8-9EBB-A289C38DF236}" type="parTrans" cxnId="{4C6BD141-5412-4A34-B7B7-AEFD39542920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F41CE851-DBE5-440B-8F57-B629EF3856FF}" type="sibTrans" cxnId="{4C6BD141-5412-4A34-B7B7-AEFD39542920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38B85850-2694-4C39-B874-961DB66C69EC}">
      <dgm:prSet phldrT="[Text]" custT="1"/>
      <dgm:spPr/>
      <dgm:t>
        <a:bodyPr/>
        <a:lstStyle/>
        <a:p>
          <a:r>
            <a:rPr lang="en-US" sz="1200" b="1" dirty="0">
              <a:solidFill>
                <a:schemeClr val="accent2"/>
              </a:solidFill>
              <a:latin typeface="Cambria" panose="02040503050406030204" pitchFamily="18" charset="0"/>
            </a:rPr>
            <a:t>Lab Innovation </a:t>
          </a:r>
          <a:endParaRPr lang="en-IN" sz="1200" b="1" dirty="0">
            <a:solidFill>
              <a:schemeClr val="accent2"/>
            </a:solidFill>
            <a:latin typeface="Cambria" panose="02040503050406030204" pitchFamily="18" charset="0"/>
          </a:endParaRPr>
        </a:p>
      </dgm:t>
    </dgm:pt>
    <dgm:pt modelId="{79289992-D149-4439-9A85-A36550296AA8}" type="parTrans" cxnId="{9E4A72C6-C933-4DEF-9D05-AFBF8C563AD7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5BE57DCA-857C-4907-A811-BF41F822A475}" type="sibTrans" cxnId="{9E4A72C6-C933-4DEF-9D05-AFBF8C563AD7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E0BC4309-1783-422E-ACCA-DFD67FA5B957}">
      <dgm:prSet phldrT="[Text]" custT="1"/>
      <dgm:spPr/>
      <dgm:t>
        <a:bodyPr/>
        <a:lstStyle/>
        <a:p>
          <a:r>
            <a:rPr lang="en-US" sz="1200" b="1" dirty="0">
              <a:latin typeface="Cambria" panose="02040503050406030204" pitchFamily="18" charset="0"/>
            </a:rPr>
            <a:t>FOREIGN LANGUAGE </a:t>
          </a:r>
          <a:endParaRPr lang="en-IN" sz="1200" b="1" dirty="0">
            <a:latin typeface="Cambria" panose="02040503050406030204" pitchFamily="18" charset="0"/>
          </a:endParaRPr>
        </a:p>
      </dgm:t>
    </dgm:pt>
    <dgm:pt modelId="{690F4FD0-F9C6-42ED-B2CE-D8B0EC740B6E}" type="parTrans" cxnId="{DC9220FF-3A11-498F-AF48-72F18AADE87A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35A5F215-CB72-4701-A1F2-693B572CDE14}" type="sibTrans" cxnId="{DC9220FF-3A11-498F-AF48-72F18AADE87A}">
      <dgm:prSet/>
      <dgm:spPr/>
      <dgm:t>
        <a:bodyPr/>
        <a:lstStyle/>
        <a:p>
          <a:endParaRPr lang="en-IN" sz="1200" b="1">
            <a:latin typeface="Cambria" panose="02040503050406030204" pitchFamily="18" charset="0"/>
          </a:endParaRPr>
        </a:p>
      </dgm:t>
    </dgm:pt>
    <dgm:pt modelId="{8BD64422-81F7-40D7-AAAA-79C8C42AD6CB}" type="pres">
      <dgm:prSet presAssocID="{2F710E4E-C57D-4801-979C-8BAAD5B129A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DD71553-1EE2-4096-B89E-9D9A7FC622BB}" type="pres">
      <dgm:prSet presAssocID="{56968E35-5473-4758-BE72-AD71809E93F4}" presName="Parent" presStyleLbl="node0" presStyleIdx="0" presStyleCnt="1">
        <dgm:presLayoutVars>
          <dgm:chMax val="6"/>
          <dgm:chPref val="6"/>
        </dgm:presLayoutVars>
      </dgm:prSet>
      <dgm:spPr/>
    </dgm:pt>
    <dgm:pt modelId="{2F7752B3-AE5E-478B-BB46-BD85EC037790}" type="pres">
      <dgm:prSet presAssocID="{EB6B169C-60EA-4E75-8E25-C35A6C5CB0B4}" presName="Accent1" presStyleCnt="0"/>
      <dgm:spPr/>
    </dgm:pt>
    <dgm:pt modelId="{05509E9B-20BB-4549-BEF3-217FA149E08E}" type="pres">
      <dgm:prSet presAssocID="{EB6B169C-60EA-4E75-8E25-C35A6C5CB0B4}" presName="Accent" presStyleLbl="bgShp" presStyleIdx="0" presStyleCnt="6"/>
      <dgm:spPr/>
    </dgm:pt>
    <dgm:pt modelId="{8EA84968-8451-4378-A986-6652344060BB}" type="pres">
      <dgm:prSet presAssocID="{EB6B169C-60EA-4E75-8E25-C35A6C5CB0B4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453B39DC-D722-4950-AAEB-BC54A80E95EF}" type="pres">
      <dgm:prSet presAssocID="{A77F2049-7628-40BD-8B77-C194E6A3EBEB}" presName="Accent2" presStyleCnt="0"/>
      <dgm:spPr/>
    </dgm:pt>
    <dgm:pt modelId="{6EBBF766-393D-443C-BF46-FB784294FBDD}" type="pres">
      <dgm:prSet presAssocID="{A77F2049-7628-40BD-8B77-C194E6A3EBEB}" presName="Accent" presStyleLbl="bgShp" presStyleIdx="1" presStyleCnt="6"/>
      <dgm:spPr/>
    </dgm:pt>
    <dgm:pt modelId="{B6AAE235-FED5-4D1D-9BAE-4FE3F76AEF4D}" type="pres">
      <dgm:prSet presAssocID="{A77F2049-7628-40BD-8B77-C194E6A3EBEB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57BC7C3A-E913-4BD3-A571-6B80CC7323BD}" type="pres">
      <dgm:prSet presAssocID="{B82A330E-C6B3-4E93-9CA7-57F11655CDE0}" presName="Accent3" presStyleCnt="0"/>
      <dgm:spPr/>
    </dgm:pt>
    <dgm:pt modelId="{631C1198-CA07-4594-9256-584CF2525E00}" type="pres">
      <dgm:prSet presAssocID="{B82A330E-C6B3-4E93-9CA7-57F11655CDE0}" presName="Accent" presStyleLbl="bgShp" presStyleIdx="2" presStyleCnt="6"/>
      <dgm:spPr/>
    </dgm:pt>
    <dgm:pt modelId="{84F03B47-196F-4580-9AD1-A3EEA5E74221}" type="pres">
      <dgm:prSet presAssocID="{B82A330E-C6B3-4E93-9CA7-57F11655CDE0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1C51836D-3BD4-45FB-8B9F-7416C3EA88FA}" type="pres">
      <dgm:prSet presAssocID="{10E4E24D-3F20-4651-8627-C42AD64FB415}" presName="Accent4" presStyleCnt="0"/>
      <dgm:spPr/>
    </dgm:pt>
    <dgm:pt modelId="{E166F279-38B8-43C5-BCA8-EEBADC78961D}" type="pres">
      <dgm:prSet presAssocID="{10E4E24D-3F20-4651-8627-C42AD64FB415}" presName="Accent" presStyleLbl="bgShp" presStyleIdx="3" presStyleCnt="6"/>
      <dgm:spPr/>
    </dgm:pt>
    <dgm:pt modelId="{96BED497-C7EA-4B39-80DD-4A6CC4076A16}" type="pres">
      <dgm:prSet presAssocID="{10E4E24D-3F20-4651-8627-C42AD64FB415}" presName="Child4" presStyleLbl="node1" presStyleIdx="3" presStyleCnt="6" custLinFactNeighborX="-3500" custLinFactNeighborY="2697">
        <dgm:presLayoutVars>
          <dgm:chMax val="0"/>
          <dgm:chPref val="0"/>
          <dgm:bulletEnabled val="1"/>
        </dgm:presLayoutVars>
      </dgm:prSet>
      <dgm:spPr/>
    </dgm:pt>
    <dgm:pt modelId="{AF4CB085-CE56-4D58-BDF6-9A799B6A75DA}" type="pres">
      <dgm:prSet presAssocID="{38B85850-2694-4C39-B874-961DB66C69EC}" presName="Accent5" presStyleCnt="0"/>
      <dgm:spPr/>
    </dgm:pt>
    <dgm:pt modelId="{C631AC47-A3A0-4703-9B5B-A25E6A40D0E8}" type="pres">
      <dgm:prSet presAssocID="{38B85850-2694-4C39-B874-961DB66C69EC}" presName="Accent" presStyleLbl="bgShp" presStyleIdx="4" presStyleCnt="6"/>
      <dgm:spPr/>
    </dgm:pt>
    <dgm:pt modelId="{162F5154-CEC5-43AF-A2F6-BA9C34C30819}" type="pres">
      <dgm:prSet presAssocID="{38B85850-2694-4C39-B874-961DB66C69EC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B85589B9-D302-49DC-85A6-9EAFD2534993}" type="pres">
      <dgm:prSet presAssocID="{E0BC4309-1783-422E-ACCA-DFD67FA5B957}" presName="Accent6" presStyleCnt="0"/>
      <dgm:spPr/>
    </dgm:pt>
    <dgm:pt modelId="{612F4FF6-6A0D-4273-9D59-39AC07BCC763}" type="pres">
      <dgm:prSet presAssocID="{E0BC4309-1783-422E-ACCA-DFD67FA5B957}" presName="Accent" presStyleLbl="bgShp" presStyleIdx="5" presStyleCnt="6"/>
      <dgm:spPr/>
    </dgm:pt>
    <dgm:pt modelId="{F916A35D-FD71-4876-B3FB-C1289E018E77}" type="pres">
      <dgm:prSet presAssocID="{E0BC4309-1783-422E-ACCA-DFD67FA5B957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91B4B1F-21F5-4EA3-9909-1DDC51CBBD2E}" type="presOf" srcId="{56968E35-5473-4758-BE72-AD71809E93F4}" destId="{DDD71553-1EE2-4096-B89E-9D9A7FC622BB}" srcOrd="0" destOrd="0" presId="urn:microsoft.com/office/officeart/2011/layout/HexagonRadial"/>
    <dgm:cxn modelId="{87A25A38-E481-402C-A1AC-8B0F13370EBD}" srcId="{56968E35-5473-4758-BE72-AD71809E93F4}" destId="{A77F2049-7628-40BD-8B77-C194E6A3EBEB}" srcOrd="1" destOrd="0" parTransId="{2D990792-4C28-4542-B98C-6A92223E6F51}" sibTransId="{7FAE0D58-E966-4BE5-B5C3-DDE87783D130}"/>
    <dgm:cxn modelId="{A39FBD61-9435-4545-9122-C35FC16397DB}" type="presOf" srcId="{A77F2049-7628-40BD-8B77-C194E6A3EBEB}" destId="{B6AAE235-FED5-4D1D-9BAE-4FE3F76AEF4D}" srcOrd="0" destOrd="0" presId="urn:microsoft.com/office/officeart/2011/layout/HexagonRadial"/>
    <dgm:cxn modelId="{4C6BD141-5412-4A34-B7B7-AEFD39542920}" srcId="{56968E35-5473-4758-BE72-AD71809E93F4}" destId="{10E4E24D-3F20-4651-8627-C42AD64FB415}" srcOrd="3" destOrd="0" parTransId="{BD9044BF-E061-49F8-9EBB-A289C38DF236}" sibTransId="{F41CE851-DBE5-440B-8F57-B629EF3856FF}"/>
    <dgm:cxn modelId="{C637C649-5734-41ED-8806-13EB6BA84442}" type="presOf" srcId="{B82A330E-C6B3-4E93-9CA7-57F11655CDE0}" destId="{84F03B47-196F-4580-9AD1-A3EEA5E74221}" srcOrd="0" destOrd="0" presId="urn:microsoft.com/office/officeart/2011/layout/HexagonRadial"/>
    <dgm:cxn modelId="{AFEAD9A6-9162-4D6F-BE45-5B41E8DF6794}" srcId="{56968E35-5473-4758-BE72-AD71809E93F4}" destId="{EB6B169C-60EA-4E75-8E25-C35A6C5CB0B4}" srcOrd="0" destOrd="0" parTransId="{D370873E-FD82-4ED2-9452-E1B15B17333C}" sibTransId="{80E00C18-2B2A-43CD-AACD-8F64DEF36B9B}"/>
    <dgm:cxn modelId="{7199FBB2-6ADC-41CC-A719-2474E13115D0}" type="presOf" srcId="{38B85850-2694-4C39-B874-961DB66C69EC}" destId="{162F5154-CEC5-43AF-A2F6-BA9C34C30819}" srcOrd="0" destOrd="0" presId="urn:microsoft.com/office/officeart/2011/layout/HexagonRadial"/>
    <dgm:cxn modelId="{D37BCABF-5933-4513-867D-D478C2C78184}" type="presOf" srcId="{E0BC4309-1783-422E-ACCA-DFD67FA5B957}" destId="{F916A35D-FD71-4876-B3FB-C1289E018E77}" srcOrd="0" destOrd="0" presId="urn:microsoft.com/office/officeart/2011/layout/HexagonRadial"/>
    <dgm:cxn modelId="{9E4A72C6-C933-4DEF-9D05-AFBF8C563AD7}" srcId="{56968E35-5473-4758-BE72-AD71809E93F4}" destId="{38B85850-2694-4C39-B874-961DB66C69EC}" srcOrd="4" destOrd="0" parTransId="{79289992-D149-4439-9A85-A36550296AA8}" sibTransId="{5BE57DCA-857C-4907-A811-BF41F822A475}"/>
    <dgm:cxn modelId="{279484D1-AE2D-4991-B684-71E40AF92BBB}" srcId="{2F710E4E-C57D-4801-979C-8BAAD5B129A8}" destId="{56968E35-5473-4758-BE72-AD71809E93F4}" srcOrd="0" destOrd="0" parTransId="{950527A9-22F6-47B5-BCC0-F39A53AF26B3}" sibTransId="{50A91F42-5B91-4E29-8C39-D24C7B9790C6}"/>
    <dgm:cxn modelId="{7757CCD3-8153-4484-9D6E-B9DCDBFBB5DC}" srcId="{56968E35-5473-4758-BE72-AD71809E93F4}" destId="{B82A330E-C6B3-4E93-9CA7-57F11655CDE0}" srcOrd="2" destOrd="0" parTransId="{0EA1F180-00EB-422B-843C-33181AECFC24}" sibTransId="{4CE84454-C83F-45E2-BEC5-B2879D17D01A}"/>
    <dgm:cxn modelId="{BEEEEBDB-7094-4F9B-BA0D-C20B5459D9CE}" type="presOf" srcId="{10E4E24D-3F20-4651-8627-C42AD64FB415}" destId="{96BED497-C7EA-4B39-80DD-4A6CC4076A16}" srcOrd="0" destOrd="0" presId="urn:microsoft.com/office/officeart/2011/layout/HexagonRadial"/>
    <dgm:cxn modelId="{567578F3-2AB8-453C-AB89-275016543A69}" type="presOf" srcId="{2F710E4E-C57D-4801-979C-8BAAD5B129A8}" destId="{8BD64422-81F7-40D7-AAAA-79C8C42AD6CB}" srcOrd="0" destOrd="0" presId="urn:microsoft.com/office/officeart/2011/layout/HexagonRadial"/>
    <dgm:cxn modelId="{7EC08FF9-B3E4-4BB2-9454-3E05D26CAB0A}" type="presOf" srcId="{EB6B169C-60EA-4E75-8E25-C35A6C5CB0B4}" destId="{8EA84968-8451-4378-A986-6652344060BB}" srcOrd="0" destOrd="0" presId="urn:microsoft.com/office/officeart/2011/layout/HexagonRadial"/>
    <dgm:cxn modelId="{DC9220FF-3A11-498F-AF48-72F18AADE87A}" srcId="{56968E35-5473-4758-BE72-AD71809E93F4}" destId="{E0BC4309-1783-422E-ACCA-DFD67FA5B957}" srcOrd="5" destOrd="0" parTransId="{690F4FD0-F9C6-42ED-B2CE-D8B0EC740B6E}" sibTransId="{35A5F215-CB72-4701-A1F2-693B572CDE14}"/>
    <dgm:cxn modelId="{B6F1150C-087A-49E4-8D9D-969AB8AB7C3B}" type="presParOf" srcId="{8BD64422-81F7-40D7-AAAA-79C8C42AD6CB}" destId="{DDD71553-1EE2-4096-B89E-9D9A7FC622BB}" srcOrd="0" destOrd="0" presId="urn:microsoft.com/office/officeart/2011/layout/HexagonRadial"/>
    <dgm:cxn modelId="{6D14F845-F923-40E1-A9A1-5AC86C885FCD}" type="presParOf" srcId="{8BD64422-81F7-40D7-AAAA-79C8C42AD6CB}" destId="{2F7752B3-AE5E-478B-BB46-BD85EC037790}" srcOrd="1" destOrd="0" presId="urn:microsoft.com/office/officeart/2011/layout/HexagonRadial"/>
    <dgm:cxn modelId="{2A283BE7-7426-42A0-B48D-FCE108AF8423}" type="presParOf" srcId="{2F7752B3-AE5E-478B-BB46-BD85EC037790}" destId="{05509E9B-20BB-4549-BEF3-217FA149E08E}" srcOrd="0" destOrd="0" presId="urn:microsoft.com/office/officeart/2011/layout/HexagonRadial"/>
    <dgm:cxn modelId="{E8900CC7-6D00-420F-876D-422D35D70EA5}" type="presParOf" srcId="{8BD64422-81F7-40D7-AAAA-79C8C42AD6CB}" destId="{8EA84968-8451-4378-A986-6652344060BB}" srcOrd="2" destOrd="0" presId="urn:microsoft.com/office/officeart/2011/layout/HexagonRadial"/>
    <dgm:cxn modelId="{5E670814-877E-411A-86C7-6F8FE500FBE2}" type="presParOf" srcId="{8BD64422-81F7-40D7-AAAA-79C8C42AD6CB}" destId="{453B39DC-D722-4950-AAEB-BC54A80E95EF}" srcOrd="3" destOrd="0" presId="urn:microsoft.com/office/officeart/2011/layout/HexagonRadial"/>
    <dgm:cxn modelId="{8C1E6B64-FA92-4C4B-A3B7-CB847D503126}" type="presParOf" srcId="{453B39DC-D722-4950-AAEB-BC54A80E95EF}" destId="{6EBBF766-393D-443C-BF46-FB784294FBDD}" srcOrd="0" destOrd="0" presId="urn:microsoft.com/office/officeart/2011/layout/HexagonRadial"/>
    <dgm:cxn modelId="{42DC63DD-0F91-4253-80FD-325C9E12DBAA}" type="presParOf" srcId="{8BD64422-81F7-40D7-AAAA-79C8C42AD6CB}" destId="{B6AAE235-FED5-4D1D-9BAE-4FE3F76AEF4D}" srcOrd="4" destOrd="0" presId="urn:microsoft.com/office/officeart/2011/layout/HexagonRadial"/>
    <dgm:cxn modelId="{C5BF4355-9BD5-4637-B798-626D125E368B}" type="presParOf" srcId="{8BD64422-81F7-40D7-AAAA-79C8C42AD6CB}" destId="{57BC7C3A-E913-4BD3-A571-6B80CC7323BD}" srcOrd="5" destOrd="0" presId="urn:microsoft.com/office/officeart/2011/layout/HexagonRadial"/>
    <dgm:cxn modelId="{FA0B2EF5-4D0E-4D38-8657-4C0764C2CFAF}" type="presParOf" srcId="{57BC7C3A-E913-4BD3-A571-6B80CC7323BD}" destId="{631C1198-CA07-4594-9256-584CF2525E00}" srcOrd="0" destOrd="0" presId="urn:microsoft.com/office/officeart/2011/layout/HexagonRadial"/>
    <dgm:cxn modelId="{973DF683-2D9D-4919-85C0-B9883FF5E07A}" type="presParOf" srcId="{8BD64422-81F7-40D7-AAAA-79C8C42AD6CB}" destId="{84F03B47-196F-4580-9AD1-A3EEA5E74221}" srcOrd="6" destOrd="0" presId="urn:microsoft.com/office/officeart/2011/layout/HexagonRadial"/>
    <dgm:cxn modelId="{D2B7944F-A0B9-4630-B4FC-EC4A741FE74D}" type="presParOf" srcId="{8BD64422-81F7-40D7-AAAA-79C8C42AD6CB}" destId="{1C51836D-3BD4-45FB-8B9F-7416C3EA88FA}" srcOrd="7" destOrd="0" presId="urn:microsoft.com/office/officeart/2011/layout/HexagonRadial"/>
    <dgm:cxn modelId="{A54633F8-40CB-46D5-A70D-17EE27F7C3AE}" type="presParOf" srcId="{1C51836D-3BD4-45FB-8B9F-7416C3EA88FA}" destId="{E166F279-38B8-43C5-BCA8-EEBADC78961D}" srcOrd="0" destOrd="0" presId="urn:microsoft.com/office/officeart/2011/layout/HexagonRadial"/>
    <dgm:cxn modelId="{55F69398-4650-469E-803C-69377D6B44BE}" type="presParOf" srcId="{8BD64422-81F7-40D7-AAAA-79C8C42AD6CB}" destId="{96BED497-C7EA-4B39-80DD-4A6CC4076A16}" srcOrd="8" destOrd="0" presId="urn:microsoft.com/office/officeart/2011/layout/HexagonRadial"/>
    <dgm:cxn modelId="{3AE5D9DF-93DA-4B8D-B1F5-9869C1B14D1E}" type="presParOf" srcId="{8BD64422-81F7-40D7-AAAA-79C8C42AD6CB}" destId="{AF4CB085-CE56-4D58-BDF6-9A799B6A75DA}" srcOrd="9" destOrd="0" presId="urn:microsoft.com/office/officeart/2011/layout/HexagonRadial"/>
    <dgm:cxn modelId="{9C5ED3E4-7506-4A22-A9DE-F89BEA023358}" type="presParOf" srcId="{AF4CB085-CE56-4D58-BDF6-9A799B6A75DA}" destId="{C631AC47-A3A0-4703-9B5B-A25E6A40D0E8}" srcOrd="0" destOrd="0" presId="urn:microsoft.com/office/officeart/2011/layout/HexagonRadial"/>
    <dgm:cxn modelId="{81A0F9C7-E895-4A47-91F9-00140E2EA4ED}" type="presParOf" srcId="{8BD64422-81F7-40D7-AAAA-79C8C42AD6CB}" destId="{162F5154-CEC5-43AF-A2F6-BA9C34C30819}" srcOrd="10" destOrd="0" presId="urn:microsoft.com/office/officeart/2011/layout/HexagonRadial"/>
    <dgm:cxn modelId="{D805415A-4A79-4006-8242-63813E5ADF8F}" type="presParOf" srcId="{8BD64422-81F7-40D7-AAAA-79C8C42AD6CB}" destId="{B85589B9-D302-49DC-85A6-9EAFD2534993}" srcOrd="11" destOrd="0" presId="urn:microsoft.com/office/officeart/2011/layout/HexagonRadial"/>
    <dgm:cxn modelId="{B2BFAABD-2723-456D-BDA8-C4C818F9612C}" type="presParOf" srcId="{B85589B9-D302-49DC-85A6-9EAFD2534993}" destId="{612F4FF6-6A0D-4273-9D59-39AC07BCC763}" srcOrd="0" destOrd="0" presId="urn:microsoft.com/office/officeart/2011/layout/HexagonRadial"/>
    <dgm:cxn modelId="{D7DDFD06-6EF0-474C-9ED9-A33D0A5C5CC0}" type="presParOf" srcId="{8BD64422-81F7-40D7-AAAA-79C8C42AD6CB}" destId="{F916A35D-FD71-4876-B3FB-C1289E018E77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75930-B8AA-4570-BEF5-EAE801C6D68D}">
      <dsp:nvSpPr>
        <dsp:cNvPr id="0" name=""/>
        <dsp:cNvSpPr/>
      </dsp:nvSpPr>
      <dsp:spPr>
        <a:xfrm>
          <a:off x="1101731" y="0"/>
          <a:ext cx="4044937" cy="3733800"/>
        </a:xfrm>
        <a:prstGeom prst="ellipse">
          <a:avLst/>
        </a:prstGeom>
        <a:solidFill>
          <a:srgbClr val="DE96D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Students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 75000</a:t>
          </a:r>
        </a:p>
      </dsp:txBody>
      <dsp:txXfrm>
        <a:off x="2558717" y="186690"/>
        <a:ext cx="1130964" cy="560070"/>
      </dsp:txXfrm>
    </dsp:sp>
    <dsp:sp modelId="{23A65744-E4E2-4380-B8FC-580002D5DB81}">
      <dsp:nvSpPr>
        <dsp:cNvPr id="0" name=""/>
        <dsp:cNvSpPr/>
      </dsp:nvSpPr>
      <dsp:spPr>
        <a:xfrm>
          <a:off x="1412879" y="746759"/>
          <a:ext cx="3422640" cy="2987040"/>
        </a:xfrm>
        <a:prstGeom prst="ellipse">
          <a:avLst/>
        </a:prstGeom>
        <a:solidFill>
          <a:srgbClr val="7575F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Employees: 8268 </a:t>
          </a:r>
          <a:r>
            <a:rPr lang="en-US" sz="1600" b="1" kern="1200" dirty="0">
              <a:solidFill>
                <a:srgbClr val="7575F3"/>
              </a:solidFill>
              <a:latin typeface="Times New Roman" pitchFamily="18" charset="0"/>
              <a:cs typeface="Times New Roman" pitchFamily="18" charset="0"/>
            </a:rPr>
            <a:t>6528</a:t>
          </a:r>
        </a:p>
      </dsp:txBody>
      <dsp:txXfrm>
        <a:off x="2526093" y="925982"/>
        <a:ext cx="1196212" cy="537667"/>
      </dsp:txXfrm>
    </dsp:sp>
    <dsp:sp modelId="{1B843AB8-4876-4EE5-AADB-774D035EC5D0}">
      <dsp:nvSpPr>
        <dsp:cNvPr id="0" name=""/>
        <dsp:cNvSpPr/>
      </dsp:nvSpPr>
      <dsp:spPr>
        <a:xfrm>
          <a:off x="1931463" y="1802521"/>
          <a:ext cx="2385472" cy="1622276"/>
        </a:xfrm>
        <a:prstGeom prst="ellipse">
          <a:avLst/>
        </a:prstGeom>
        <a:solidFill>
          <a:srgbClr val="F7EF8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Institutes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  117</a:t>
          </a:r>
        </a:p>
      </dsp:txBody>
      <dsp:txXfrm>
        <a:off x="2568384" y="1924192"/>
        <a:ext cx="1111630" cy="365012"/>
      </dsp:txXfrm>
    </dsp:sp>
    <dsp:sp modelId="{138A6B17-4837-44E0-B54F-7622C19C8C36}">
      <dsp:nvSpPr>
        <dsp:cNvPr id="0" name=""/>
        <dsp:cNvSpPr/>
      </dsp:nvSpPr>
      <dsp:spPr>
        <a:xfrm>
          <a:off x="2294467" y="2446281"/>
          <a:ext cx="1659465" cy="1081517"/>
        </a:xfrm>
        <a:prstGeom prst="ellipse">
          <a:avLst/>
        </a:prstGeom>
        <a:solidFill>
          <a:srgbClr val="75EF7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Campuses: 12</a:t>
          </a:r>
        </a:p>
      </dsp:txBody>
      <dsp:txXfrm>
        <a:off x="2537490" y="2716660"/>
        <a:ext cx="1173418" cy="540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E9A736-D0B2-4721-8FAD-3279DCD48542}">
      <dsp:nvSpPr>
        <dsp:cNvPr id="0" name=""/>
        <dsp:cNvSpPr/>
      </dsp:nvSpPr>
      <dsp:spPr>
        <a:xfrm>
          <a:off x="38398" y="576926"/>
          <a:ext cx="2224046" cy="202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kern="1200" dirty="0"/>
        </a:p>
      </dsp:txBody>
      <dsp:txXfrm>
        <a:off x="38398" y="576926"/>
        <a:ext cx="2224046" cy="202186"/>
      </dsp:txXfrm>
    </dsp:sp>
    <dsp:sp modelId="{889ED141-E4F7-401A-A7B4-203DC8C95076}">
      <dsp:nvSpPr>
        <dsp:cNvPr id="0" name=""/>
        <dsp:cNvSpPr/>
      </dsp:nvSpPr>
      <dsp:spPr>
        <a:xfrm>
          <a:off x="38398" y="77911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8E98A65-39F5-497E-8526-0A568922C5AA}">
      <dsp:nvSpPr>
        <dsp:cNvPr id="0" name=""/>
        <dsp:cNvSpPr/>
      </dsp:nvSpPr>
      <dsp:spPr>
        <a:xfrm>
          <a:off x="351000" y="77911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206956"/>
                <a:satOff val="829"/>
                <a:lumOff val="180"/>
                <a:alphaOff val="0"/>
                <a:shade val="51000"/>
                <a:satMod val="130000"/>
              </a:schemeClr>
            </a:gs>
            <a:gs pos="80000">
              <a:schemeClr val="accent5">
                <a:hueOff val="-206956"/>
                <a:satOff val="829"/>
                <a:lumOff val="180"/>
                <a:alphaOff val="0"/>
                <a:shade val="93000"/>
                <a:satMod val="130000"/>
              </a:schemeClr>
            </a:gs>
            <a:gs pos="100000">
              <a:schemeClr val="accent5">
                <a:hueOff val="-206956"/>
                <a:satOff val="829"/>
                <a:lumOff val="18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06956"/>
              <a:satOff val="829"/>
              <a:lumOff val="1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6E72F85-1C50-4878-AB00-31C3694B999E}">
      <dsp:nvSpPr>
        <dsp:cNvPr id="0" name=""/>
        <dsp:cNvSpPr/>
      </dsp:nvSpPr>
      <dsp:spPr>
        <a:xfrm>
          <a:off x="663849" y="77911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413912"/>
                <a:satOff val="1659"/>
                <a:lumOff val="359"/>
                <a:alphaOff val="0"/>
                <a:shade val="51000"/>
                <a:satMod val="130000"/>
              </a:schemeClr>
            </a:gs>
            <a:gs pos="80000">
              <a:schemeClr val="accent5">
                <a:hueOff val="-413912"/>
                <a:satOff val="1659"/>
                <a:lumOff val="359"/>
                <a:alphaOff val="0"/>
                <a:shade val="93000"/>
                <a:satMod val="130000"/>
              </a:schemeClr>
            </a:gs>
            <a:gs pos="100000">
              <a:schemeClr val="accent5">
                <a:hueOff val="-413912"/>
                <a:satOff val="1659"/>
                <a:lumOff val="35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13912"/>
              <a:satOff val="1659"/>
              <a:lumOff val="3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0F12B3-CA32-4626-8955-E480DC1216B3}">
      <dsp:nvSpPr>
        <dsp:cNvPr id="0" name=""/>
        <dsp:cNvSpPr/>
      </dsp:nvSpPr>
      <dsp:spPr>
        <a:xfrm>
          <a:off x="976452" y="77911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620867"/>
                <a:satOff val="2488"/>
                <a:lumOff val="539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"/>
                <a:satOff val="2488"/>
                <a:lumOff val="539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"/>
                <a:satOff val="2488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620867"/>
              <a:satOff val="2488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82606F7-8066-40CF-B0E2-8E9E4F0769AA}">
      <dsp:nvSpPr>
        <dsp:cNvPr id="0" name=""/>
        <dsp:cNvSpPr/>
      </dsp:nvSpPr>
      <dsp:spPr>
        <a:xfrm>
          <a:off x="1289301" y="77911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827823"/>
                <a:satOff val="3318"/>
                <a:lumOff val="719"/>
                <a:alphaOff val="0"/>
                <a:shade val="51000"/>
                <a:satMod val="130000"/>
              </a:schemeClr>
            </a:gs>
            <a:gs pos="80000">
              <a:schemeClr val="accent5">
                <a:hueOff val="-827823"/>
                <a:satOff val="3318"/>
                <a:lumOff val="719"/>
                <a:alphaOff val="0"/>
                <a:shade val="93000"/>
                <a:satMod val="130000"/>
              </a:schemeClr>
            </a:gs>
            <a:gs pos="100000">
              <a:schemeClr val="accent5">
                <a:hueOff val="-827823"/>
                <a:satOff val="3318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827823"/>
              <a:satOff val="3318"/>
              <a:lumOff val="71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04CE51E-33DC-4EFE-8663-1758388021C0}">
      <dsp:nvSpPr>
        <dsp:cNvPr id="0" name=""/>
        <dsp:cNvSpPr/>
      </dsp:nvSpPr>
      <dsp:spPr>
        <a:xfrm>
          <a:off x="1601903" y="77911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1034779"/>
                <a:satOff val="4147"/>
                <a:lumOff val="899"/>
                <a:alphaOff val="0"/>
                <a:shade val="51000"/>
                <a:satMod val="130000"/>
              </a:schemeClr>
            </a:gs>
            <a:gs pos="80000">
              <a:schemeClr val="accent5">
                <a:hueOff val="-1034779"/>
                <a:satOff val="4147"/>
                <a:lumOff val="899"/>
                <a:alphaOff val="0"/>
                <a:shade val="93000"/>
                <a:satMod val="130000"/>
              </a:schemeClr>
            </a:gs>
            <a:gs pos="100000">
              <a:schemeClr val="accent5">
                <a:hueOff val="-1034779"/>
                <a:satOff val="4147"/>
                <a:lumOff val="89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1034779"/>
              <a:satOff val="4147"/>
              <a:lumOff val="89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E8A0D4D-63B6-4110-873B-FD42CC50838B}">
      <dsp:nvSpPr>
        <dsp:cNvPr id="0" name=""/>
        <dsp:cNvSpPr/>
      </dsp:nvSpPr>
      <dsp:spPr>
        <a:xfrm>
          <a:off x="1914752" y="77911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1241735"/>
                <a:satOff val="4976"/>
                <a:lumOff val="1078"/>
                <a:alphaOff val="0"/>
                <a:shade val="51000"/>
                <a:satMod val="130000"/>
              </a:schemeClr>
            </a:gs>
            <a:gs pos="80000">
              <a:schemeClr val="accent5">
                <a:hueOff val="-1241735"/>
                <a:satOff val="4976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5">
                <a:hueOff val="-1241735"/>
                <a:satOff val="4976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1241735"/>
              <a:satOff val="4976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6264AEC-38C7-4F2A-A1EC-7017C191E450}">
      <dsp:nvSpPr>
        <dsp:cNvPr id="0" name=""/>
        <dsp:cNvSpPr/>
      </dsp:nvSpPr>
      <dsp:spPr>
        <a:xfrm>
          <a:off x="38398" y="820298"/>
          <a:ext cx="2252958" cy="3294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Sports Ground</a:t>
          </a:r>
          <a:endParaRPr lang="en-IN" sz="2000" kern="1200" dirty="0"/>
        </a:p>
      </dsp:txBody>
      <dsp:txXfrm>
        <a:off x="38398" y="820298"/>
        <a:ext cx="2252958" cy="329488"/>
      </dsp:txXfrm>
    </dsp:sp>
    <dsp:sp modelId="{B58B4FC2-B08C-4831-BD41-9975B53D193B}">
      <dsp:nvSpPr>
        <dsp:cNvPr id="0" name=""/>
        <dsp:cNvSpPr/>
      </dsp:nvSpPr>
      <dsp:spPr>
        <a:xfrm>
          <a:off x="38398" y="1314748"/>
          <a:ext cx="2224046" cy="202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kern="1200" dirty="0"/>
        </a:p>
      </dsp:txBody>
      <dsp:txXfrm>
        <a:off x="38398" y="1314748"/>
        <a:ext cx="2224046" cy="202186"/>
      </dsp:txXfrm>
    </dsp:sp>
    <dsp:sp modelId="{300C2645-171C-4EFA-BEAE-F7FD91ACD638}">
      <dsp:nvSpPr>
        <dsp:cNvPr id="0" name=""/>
        <dsp:cNvSpPr/>
      </dsp:nvSpPr>
      <dsp:spPr>
        <a:xfrm>
          <a:off x="38398" y="151693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1448690"/>
                <a:satOff val="5806"/>
                <a:lumOff val="1258"/>
                <a:alphaOff val="0"/>
                <a:shade val="51000"/>
                <a:satMod val="130000"/>
              </a:schemeClr>
            </a:gs>
            <a:gs pos="80000">
              <a:schemeClr val="accent5">
                <a:hueOff val="-1448690"/>
                <a:satOff val="5806"/>
                <a:lumOff val="1258"/>
                <a:alphaOff val="0"/>
                <a:shade val="93000"/>
                <a:satMod val="130000"/>
              </a:schemeClr>
            </a:gs>
            <a:gs pos="100000">
              <a:schemeClr val="accent5">
                <a:hueOff val="-1448690"/>
                <a:satOff val="5806"/>
                <a:lumOff val="125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1448690"/>
              <a:satOff val="5806"/>
              <a:lumOff val="12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A95E3AC-7D3A-4236-955A-F8E87177FBF6}">
      <dsp:nvSpPr>
        <dsp:cNvPr id="0" name=""/>
        <dsp:cNvSpPr/>
      </dsp:nvSpPr>
      <dsp:spPr>
        <a:xfrm>
          <a:off x="351000" y="151693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shade val="51000"/>
                <a:satMod val="130000"/>
              </a:schemeClr>
            </a:gs>
            <a:gs pos="80000">
              <a:schemeClr val="accent5">
                <a:hueOff val="-1655646"/>
                <a:satOff val="6635"/>
                <a:lumOff val="1438"/>
                <a:alphaOff val="0"/>
                <a:shade val="93000"/>
                <a:satMod val="13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EA6ABBB-7A1C-47B6-B90C-346635406910}">
      <dsp:nvSpPr>
        <dsp:cNvPr id="0" name=""/>
        <dsp:cNvSpPr/>
      </dsp:nvSpPr>
      <dsp:spPr>
        <a:xfrm>
          <a:off x="663849" y="151693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1862602"/>
                <a:satOff val="7465"/>
                <a:lumOff val="1618"/>
                <a:alphaOff val="0"/>
                <a:shade val="51000"/>
                <a:satMod val="130000"/>
              </a:schemeClr>
            </a:gs>
            <a:gs pos="80000">
              <a:schemeClr val="accent5">
                <a:hueOff val="-1862602"/>
                <a:satOff val="7465"/>
                <a:lumOff val="1618"/>
                <a:alphaOff val="0"/>
                <a:shade val="93000"/>
                <a:satMod val="130000"/>
              </a:schemeClr>
            </a:gs>
            <a:gs pos="100000">
              <a:schemeClr val="accent5">
                <a:hueOff val="-1862602"/>
                <a:satOff val="7465"/>
                <a:lumOff val="161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1862602"/>
              <a:satOff val="7465"/>
              <a:lumOff val="161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3195BBE-A5A4-46A7-8B9D-C99CB46235E5}">
      <dsp:nvSpPr>
        <dsp:cNvPr id="0" name=""/>
        <dsp:cNvSpPr/>
      </dsp:nvSpPr>
      <dsp:spPr>
        <a:xfrm>
          <a:off x="976452" y="151693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2069558"/>
                <a:satOff val="8294"/>
                <a:lumOff val="1797"/>
                <a:alphaOff val="0"/>
                <a:shade val="51000"/>
                <a:satMod val="130000"/>
              </a:schemeClr>
            </a:gs>
            <a:gs pos="80000">
              <a:schemeClr val="accent5">
                <a:hueOff val="-2069558"/>
                <a:satOff val="8294"/>
                <a:lumOff val="1797"/>
                <a:alphaOff val="0"/>
                <a:shade val="93000"/>
                <a:satMod val="130000"/>
              </a:schemeClr>
            </a:gs>
            <a:gs pos="100000">
              <a:schemeClr val="accent5">
                <a:hueOff val="-2069558"/>
                <a:satOff val="8294"/>
                <a:lumOff val="179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069558"/>
              <a:satOff val="8294"/>
              <a:lumOff val="179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1A8BFA8-11E0-4EC2-8651-1B1B3AEAE194}">
      <dsp:nvSpPr>
        <dsp:cNvPr id="0" name=""/>
        <dsp:cNvSpPr/>
      </dsp:nvSpPr>
      <dsp:spPr>
        <a:xfrm>
          <a:off x="1289301" y="151693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2276513"/>
                <a:satOff val="9123"/>
                <a:lumOff val="1977"/>
                <a:alphaOff val="0"/>
                <a:shade val="51000"/>
                <a:satMod val="130000"/>
              </a:schemeClr>
            </a:gs>
            <a:gs pos="80000">
              <a:schemeClr val="accent5">
                <a:hueOff val="-2276513"/>
                <a:satOff val="9123"/>
                <a:lumOff val="1977"/>
                <a:alphaOff val="0"/>
                <a:shade val="93000"/>
                <a:satMod val="130000"/>
              </a:schemeClr>
            </a:gs>
            <a:gs pos="100000">
              <a:schemeClr val="accent5">
                <a:hueOff val="-2276513"/>
                <a:satOff val="9123"/>
                <a:lumOff val="197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276513"/>
              <a:satOff val="9123"/>
              <a:lumOff val="197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D08E8D3-2228-4EBE-A964-7F12E058BEE1}">
      <dsp:nvSpPr>
        <dsp:cNvPr id="0" name=""/>
        <dsp:cNvSpPr/>
      </dsp:nvSpPr>
      <dsp:spPr>
        <a:xfrm>
          <a:off x="1601903" y="151693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302A9B3-3613-4449-87D0-CBA621663E13}">
      <dsp:nvSpPr>
        <dsp:cNvPr id="0" name=""/>
        <dsp:cNvSpPr/>
      </dsp:nvSpPr>
      <dsp:spPr>
        <a:xfrm>
          <a:off x="1914752" y="151693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2690425"/>
                <a:satOff val="10782"/>
                <a:lumOff val="2337"/>
                <a:alphaOff val="0"/>
                <a:shade val="51000"/>
                <a:satMod val="130000"/>
              </a:schemeClr>
            </a:gs>
            <a:gs pos="80000">
              <a:schemeClr val="accent5">
                <a:hueOff val="-2690425"/>
                <a:satOff val="10782"/>
                <a:lumOff val="2337"/>
                <a:alphaOff val="0"/>
                <a:shade val="93000"/>
                <a:satMod val="130000"/>
              </a:schemeClr>
            </a:gs>
            <a:gs pos="100000">
              <a:schemeClr val="accent5">
                <a:hueOff val="-2690425"/>
                <a:satOff val="10782"/>
                <a:lumOff val="233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690425"/>
              <a:satOff val="10782"/>
              <a:lumOff val="23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9B4B753-7075-46FF-9490-1BC7B329EF72}">
      <dsp:nvSpPr>
        <dsp:cNvPr id="0" name=""/>
        <dsp:cNvSpPr/>
      </dsp:nvSpPr>
      <dsp:spPr>
        <a:xfrm>
          <a:off x="38398" y="1558120"/>
          <a:ext cx="2252958" cy="3294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Amphy</a:t>
          </a:r>
          <a:r>
            <a:rPr lang="en-US" sz="2000" kern="1200" dirty="0"/>
            <a:t> Theater</a:t>
          </a:r>
          <a:endParaRPr lang="en-IN" sz="2000" kern="1200" dirty="0"/>
        </a:p>
      </dsp:txBody>
      <dsp:txXfrm>
        <a:off x="38398" y="1558120"/>
        <a:ext cx="2252958" cy="329488"/>
      </dsp:txXfrm>
    </dsp:sp>
    <dsp:sp modelId="{775F2C2D-1C21-4974-A527-B2AE3DD9D372}">
      <dsp:nvSpPr>
        <dsp:cNvPr id="0" name=""/>
        <dsp:cNvSpPr/>
      </dsp:nvSpPr>
      <dsp:spPr>
        <a:xfrm>
          <a:off x="38398" y="2052570"/>
          <a:ext cx="2224046" cy="202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kern="1200" dirty="0"/>
        </a:p>
      </dsp:txBody>
      <dsp:txXfrm>
        <a:off x="38398" y="2052570"/>
        <a:ext cx="2224046" cy="202186"/>
      </dsp:txXfrm>
    </dsp:sp>
    <dsp:sp modelId="{98C268DF-5B7D-40F4-8E4E-8A13E342B79D}">
      <dsp:nvSpPr>
        <dsp:cNvPr id="0" name=""/>
        <dsp:cNvSpPr/>
      </dsp:nvSpPr>
      <dsp:spPr>
        <a:xfrm>
          <a:off x="38398" y="2254756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2897381"/>
                <a:satOff val="11612"/>
                <a:lumOff val="2516"/>
                <a:alphaOff val="0"/>
                <a:shade val="51000"/>
                <a:satMod val="130000"/>
              </a:schemeClr>
            </a:gs>
            <a:gs pos="80000">
              <a:schemeClr val="accent5">
                <a:hueOff val="-2897381"/>
                <a:satOff val="11612"/>
                <a:lumOff val="2516"/>
                <a:alphaOff val="0"/>
                <a:shade val="93000"/>
                <a:satMod val="130000"/>
              </a:schemeClr>
            </a:gs>
            <a:gs pos="100000">
              <a:schemeClr val="accent5">
                <a:hueOff val="-2897381"/>
                <a:satOff val="11612"/>
                <a:lumOff val="251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897381"/>
              <a:satOff val="11612"/>
              <a:lumOff val="251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473245-F9BD-4E98-9254-264D63ABDB9C}">
      <dsp:nvSpPr>
        <dsp:cNvPr id="0" name=""/>
        <dsp:cNvSpPr/>
      </dsp:nvSpPr>
      <dsp:spPr>
        <a:xfrm>
          <a:off x="351000" y="2254756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3104336"/>
                <a:satOff val="12441"/>
                <a:lumOff val="2696"/>
                <a:alphaOff val="0"/>
                <a:shade val="51000"/>
                <a:satMod val="130000"/>
              </a:schemeClr>
            </a:gs>
            <a:gs pos="80000">
              <a:schemeClr val="accent5">
                <a:hueOff val="-3104336"/>
                <a:satOff val="12441"/>
                <a:lumOff val="2696"/>
                <a:alphaOff val="0"/>
                <a:shade val="93000"/>
                <a:satMod val="130000"/>
              </a:schemeClr>
            </a:gs>
            <a:gs pos="100000">
              <a:schemeClr val="accent5">
                <a:hueOff val="-3104336"/>
                <a:satOff val="12441"/>
                <a:lumOff val="269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3104336"/>
              <a:satOff val="12441"/>
              <a:lumOff val="269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B089C0-E9BF-4408-9932-805F4ADC6E90}">
      <dsp:nvSpPr>
        <dsp:cNvPr id="0" name=""/>
        <dsp:cNvSpPr/>
      </dsp:nvSpPr>
      <dsp:spPr>
        <a:xfrm>
          <a:off x="663849" y="2254756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95F1B93-9B8C-4BA1-82D8-A5B6FE36A018}">
      <dsp:nvSpPr>
        <dsp:cNvPr id="0" name=""/>
        <dsp:cNvSpPr/>
      </dsp:nvSpPr>
      <dsp:spPr>
        <a:xfrm>
          <a:off x="976452" y="2254756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3518248"/>
                <a:satOff val="14100"/>
                <a:lumOff val="3056"/>
                <a:alphaOff val="0"/>
                <a:shade val="51000"/>
                <a:satMod val="130000"/>
              </a:schemeClr>
            </a:gs>
            <a:gs pos="80000">
              <a:schemeClr val="accent5">
                <a:hueOff val="-3518248"/>
                <a:satOff val="14100"/>
                <a:lumOff val="3056"/>
                <a:alphaOff val="0"/>
                <a:shade val="93000"/>
                <a:satMod val="130000"/>
              </a:schemeClr>
            </a:gs>
            <a:gs pos="100000">
              <a:schemeClr val="accent5">
                <a:hueOff val="-3518248"/>
                <a:satOff val="14100"/>
                <a:lumOff val="305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3518248"/>
              <a:satOff val="14100"/>
              <a:lumOff val="30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0E4A780-59C1-448C-A629-F87188ECAF05}">
      <dsp:nvSpPr>
        <dsp:cNvPr id="0" name=""/>
        <dsp:cNvSpPr/>
      </dsp:nvSpPr>
      <dsp:spPr>
        <a:xfrm>
          <a:off x="1289301" y="2254756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3725204"/>
                <a:satOff val="14929"/>
                <a:lumOff val="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3725204"/>
                <a:satOff val="14929"/>
                <a:lumOff val="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3725204"/>
                <a:satOff val="14929"/>
                <a:lumOff val="323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3725204"/>
              <a:satOff val="14929"/>
              <a:lumOff val="323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7C8F3C6-5A9E-45C9-A4B0-1B20CD808B68}">
      <dsp:nvSpPr>
        <dsp:cNvPr id="0" name=""/>
        <dsp:cNvSpPr/>
      </dsp:nvSpPr>
      <dsp:spPr>
        <a:xfrm>
          <a:off x="1601903" y="2254756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3932159"/>
                <a:satOff val="15759"/>
                <a:lumOff val="3415"/>
                <a:alphaOff val="0"/>
                <a:shade val="51000"/>
                <a:satMod val="130000"/>
              </a:schemeClr>
            </a:gs>
            <a:gs pos="80000">
              <a:schemeClr val="accent5">
                <a:hueOff val="-3932159"/>
                <a:satOff val="15759"/>
                <a:lumOff val="3415"/>
                <a:alphaOff val="0"/>
                <a:shade val="93000"/>
                <a:satMod val="130000"/>
              </a:schemeClr>
            </a:gs>
            <a:gs pos="100000">
              <a:schemeClr val="accent5">
                <a:hueOff val="-3932159"/>
                <a:satOff val="15759"/>
                <a:lumOff val="341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3932159"/>
              <a:satOff val="15759"/>
              <a:lumOff val="34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A5376EC-5C94-4D41-8D65-68B3052E73D6}">
      <dsp:nvSpPr>
        <dsp:cNvPr id="0" name=""/>
        <dsp:cNvSpPr/>
      </dsp:nvSpPr>
      <dsp:spPr>
        <a:xfrm>
          <a:off x="1914752" y="2254756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4139115"/>
                <a:satOff val="16588"/>
                <a:lumOff val="3595"/>
                <a:alphaOff val="0"/>
                <a:shade val="51000"/>
                <a:satMod val="130000"/>
              </a:schemeClr>
            </a:gs>
            <a:gs pos="80000">
              <a:schemeClr val="accent5">
                <a:hueOff val="-4139115"/>
                <a:satOff val="16588"/>
                <a:lumOff val="3595"/>
                <a:alphaOff val="0"/>
                <a:shade val="93000"/>
                <a:satMod val="130000"/>
              </a:schemeClr>
            </a:gs>
            <a:gs pos="100000">
              <a:schemeClr val="accent5">
                <a:hueOff val="-4139115"/>
                <a:satOff val="16588"/>
                <a:lumOff val="359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139115"/>
              <a:satOff val="16588"/>
              <a:lumOff val="359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5CFE38-AFDA-40FD-A3B8-2FA2AA99D9A6}">
      <dsp:nvSpPr>
        <dsp:cNvPr id="0" name=""/>
        <dsp:cNvSpPr/>
      </dsp:nvSpPr>
      <dsp:spPr>
        <a:xfrm>
          <a:off x="38398" y="2295942"/>
          <a:ext cx="2252958" cy="3294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Classrooms</a:t>
          </a:r>
          <a:endParaRPr lang="en-IN" sz="2000" kern="1200" dirty="0"/>
        </a:p>
      </dsp:txBody>
      <dsp:txXfrm>
        <a:off x="38398" y="2295942"/>
        <a:ext cx="2252958" cy="329488"/>
      </dsp:txXfrm>
    </dsp:sp>
    <dsp:sp modelId="{B3CCB2EB-5F47-4C3B-9E6A-27AE5B4FAD23}">
      <dsp:nvSpPr>
        <dsp:cNvPr id="0" name=""/>
        <dsp:cNvSpPr/>
      </dsp:nvSpPr>
      <dsp:spPr>
        <a:xfrm>
          <a:off x="38398" y="2790392"/>
          <a:ext cx="2224046" cy="202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kern="1200" dirty="0"/>
        </a:p>
      </dsp:txBody>
      <dsp:txXfrm>
        <a:off x="38398" y="2790392"/>
        <a:ext cx="2224046" cy="202186"/>
      </dsp:txXfrm>
    </dsp:sp>
    <dsp:sp modelId="{AC0AD377-2327-469C-B243-230081354DC1}">
      <dsp:nvSpPr>
        <dsp:cNvPr id="0" name=""/>
        <dsp:cNvSpPr/>
      </dsp:nvSpPr>
      <dsp:spPr>
        <a:xfrm>
          <a:off x="38398" y="2992578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4346071"/>
                <a:satOff val="17417"/>
                <a:lumOff val="3775"/>
                <a:alphaOff val="0"/>
                <a:shade val="51000"/>
                <a:satMod val="130000"/>
              </a:schemeClr>
            </a:gs>
            <a:gs pos="80000">
              <a:schemeClr val="accent5">
                <a:hueOff val="-4346071"/>
                <a:satOff val="17417"/>
                <a:lumOff val="3775"/>
                <a:alphaOff val="0"/>
                <a:shade val="93000"/>
                <a:satMod val="130000"/>
              </a:schemeClr>
            </a:gs>
            <a:gs pos="100000">
              <a:schemeClr val="accent5">
                <a:hueOff val="-4346071"/>
                <a:satOff val="17417"/>
                <a:lumOff val="377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346071"/>
              <a:satOff val="17417"/>
              <a:lumOff val="37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EF2713C-8D9F-47FB-969A-C06312E8D87B}">
      <dsp:nvSpPr>
        <dsp:cNvPr id="0" name=""/>
        <dsp:cNvSpPr/>
      </dsp:nvSpPr>
      <dsp:spPr>
        <a:xfrm>
          <a:off x="351000" y="2992578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4553027"/>
                <a:satOff val="18247"/>
                <a:lumOff val="3954"/>
                <a:alphaOff val="0"/>
                <a:shade val="51000"/>
                <a:satMod val="130000"/>
              </a:schemeClr>
            </a:gs>
            <a:gs pos="80000">
              <a:schemeClr val="accent5">
                <a:hueOff val="-4553027"/>
                <a:satOff val="18247"/>
                <a:lumOff val="3954"/>
                <a:alphaOff val="0"/>
                <a:shade val="93000"/>
                <a:satMod val="130000"/>
              </a:schemeClr>
            </a:gs>
            <a:gs pos="100000">
              <a:schemeClr val="accent5">
                <a:hueOff val="-4553027"/>
                <a:satOff val="18247"/>
                <a:lumOff val="395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553027"/>
              <a:satOff val="18247"/>
              <a:lumOff val="395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EBD39C-73C1-4EB1-88AC-087C8F08824C}">
      <dsp:nvSpPr>
        <dsp:cNvPr id="0" name=""/>
        <dsp:cNvSpPr/>
      </dsp:nvSpPr>
      <dsp:spPr>
        <a:xfrm>
          <a:off x="663849" y="2992578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4759982"/>
                <a:satOff val="19076"/>
                <a:lumOff val="4134"/>
                <a:alphaOff val="0"/>
                <a:shade val="51000"/>
                <a:satMod val="130000"/>
              </a:schemeClr>
            </a:gs>
            <a:gs pos="80000">
              <a:schemeClr val="accent5">
                <a:hueOff val="-4759982"/>
                <a:satOff val="19076"/>
                <a:lumOff val="4134"/>
                <a:alphaOff val="0"/>
                <a:shade val="93000"/>
                <a:satMod val="130000"/>
              </a:schemeClr>
            </a:gs>
            <a:gs pos="100000">
              <a:schemeClr val="accent5">
                <a:hueOff val="-4759982"/>
                <a:satOff val="19076"/>
                <a:lumOff val="413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759982"/>
              <a:satOff val="19076"/>
              <a:lumOff val="413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C7A10C0-49A1-40CC-AB0F-738CA3EDE619}">
      <dsp:nvSpPr>
        <dsp:cNvPr id="0" name=""/>
        <dsp:cNvSpPr/>
      </dsp:nvSpPr>
      <dsp:spPr>
        <a:xfrm>
          <a:off x="976452" y="2992578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B5402BC-31F7-4C0A-A121-19854D1C02DD}">
      <dsp:nvSpPr>
        <dsp:cNvPr id="0" name=""/>
        <dsp:cNvSpPr/>
      </dsp:nvSpPr>
      <dsp:spPr>
        <a:xfrm>
          <a:off x="1289301" y="2992578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5173894"/>
                <a:satOff val="20735"/>
                <a:lumOff val="4494"/>
                <a:alphaOff val="0"/>
                <a:shade val="51000"/>
                <a:satMod val="130000"/>
              </a:schemeClr>
            </a:gs>
            <a:gs pos="80000">
              <a:schemeClr val="accent5">
                <a:hueOff val="-5173894"/>
                <a:satOff val="20735"/>
                <a:lumOff val="4494"/>
                <a:alphaOff val="0"/>
                <a:shade val="93000"/>
                <a:satMod val="130000"/>
              </a:schemeClr>
            </a:gs>
            <a:gs pos="100000">
              <a:schemeClr val="accent5">
                <a:hueOff val="-5173894"/>
                <a:satOff val="20735"/>
                <a:lumOff val="449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5173894"/>
              <a:satOff val="20735"/>
              <a:lumOff val="449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59CDDA-6554-4D7F-B95D-5E8C1FD82A1F}">
      <dsp:nvSpPr>
        <dsp:cNvPr id="0" name=""/>
        <dsp:cNvSpPr/>
      </dsp:nvSpPr>
      <dsp:spPr>
        <a:xfrm>
          <a:off x="1601903" y="2992578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5380850"/>
                <a:satOff val="21564"/>
                <a:lumOff val="4673"/>
                <a:alphaOff val="0"/>
                <a:shade val="51000"/>
                <a:satMod val="130000"/>
              </a:schemeClr>
            </a:gs>
            <a:gs pos="80000">
              <a:schemeClr val="accent5">
                <a:hueOff val="-5380850"/>
                <a:satOff val="21564"/>
                <a:lumOff val="4673"/>
                <a:alphaOff val="0"/>
                <a:shade val="93000"/>
                <a:satMod val="130000"/>
              </a:schemeClr>
            </a:gs>
            <a:gs pos="100000">
              <a:schemeClr val="accent5">
                <a:hueOff val="-5380850"/>
                <a:satOff val="21564"/>
                <a:lumOff val="46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5380850"/>
              <a:satOff val="21564"/>
              <a:lumOff val="46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4C2CAA3-6EE7-4629-8C3E-ABFB531104DD}">
      <dsp:nvSpPr>
        <dsp:cNvPr id="0" name=""/>
        <dsp:cNvSpPr/>
      </dsp:nvSpPr>
      <dsp:spPr>
        <a:xfrm>
          <a:off x="1914752" y="2992578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5587805"/>
                <a:satOff val="22394"/>
                <a:lumOff val="4853"/>
                <a:alphaOff val="0"/>
                <a:shade val="51000"/>
                <a:satMod val="130000"/>
              </a:schemeClr>
            </a:gs>
            <a:gs pos="80000">
              <a:schemeClr val="accent5">
                <a:hueOff val="-5587805"/>
                <a:satOff val="22394"/>
                <a:lumOff val="4853"/>
                <a:alphaOff val="0"/>
                <a:shade val="93000"/>
                <a:satMod val="130000"/>
              </a:schemeClr>
            </a:gs>
            <a:gs pos="100000">
              <a:schemeClr val="accent5">
                <a:hueOff val="-5587805"/>
                <a:satOff val="22394"/>
                <a:lumOff val="485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5587805"/>
              <a:satOff val="22394"/>
              <a:lumOff val="485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2BD47B-9B9D-40ED-B065-80B284C51D19}">
      <dsp:nvSpPr>
        <dsp:cNvPr id="0" name=""/>
        <dsp:cNvSpPr/>
      </dsp:nvSpPr>
      <dsp:spPr>
        <a:xfrm>
          <a:off x="38398" y="3033764"/>
          <a:ext cx="2252958" cy="3294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Laboratories</a:t>
          </a:r>
          <a:endParaRPr lang="en-IN" sz="2000" kern="1200" dirty="0"/>
        </a:p>
      </dsp:txBody>
      <dsp:txXfrm>
        <a:off x="38398" y="3033764"/>
        <a:ext cx="2252958" cy="329488"/>
      </dsp:txXfrm>
    </dsp:sp>
    <dsp:sp modelId="{D4CE6752-3313-431E-BB57-AC94AC0C0828}">
      <dsp:nvSpPr>
        <dsp:cNvPr id="0" name=""/>
        <dsp:cNvSpPr/>
      </dsp:nvSpPr>
      <dsp:spPr>
        <a:xfrm>
          <a:off x="38398" y="3528214"/>
          <a:ext cx="2224046" cy="202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kern="1200" dirty="0"/>
        </a:p>
      </dsp:txBody>
      <dsp:txXfrm>
        <a:off x="38398" y="3528214"/>
        <a:ext cx="2224046" cy="202186"/>
      </dsp:txXfrm>
    </dsp:sp>
    <dsp:sp modelId="{135407F5-C787-434C-B390-FD0ECC80B149}">
      <dsp:nvSpPr>
        <dsp:cNvPr id="0" name=""/>
        <dsp:cNvSpPr/>
      </dsp:nvSpPr>
      <dsp:spPr>
        <a:xfrm>
          <a:off x="38398" y="3730400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5794761"/>
                <a:satOff val="23223"/>
                <a:lumOff val="5033"/>
                <a:alphaOff val="0"/>
                <a:shade val="51000"/>
                <a:satMod val="130000"/>
              </a:schemeClr>
            </a:gs>
            <a:gs pos="80000">
              <a:schemeClr val="accent5">
                <a:hueOff val="-5794761"/>
                <a:satOff val="23223"/>
                <a:lumOff val="5033"/>
                <a:alphaOff val="0"/>
                <a:shade val="93000"/>
                <a:satMod val="130000"/>
              </a:schemeClr>
            </a:gs>
            <a:gs pos="100000">
              <a:schemeClr val="accent5">
                <a:hueOff val="-5794761"/>
                <a:satOff val="23223"/>
                <a:lumOff val="503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5794761"/>
              <a:satOff val="23223"/>
              <a:lumOff val="503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B4AA1A3-35A1-4088-955D-74937739A894}">
      <dsp:nvSpPr>
        <dsp:cNvPr id="0" name=""/>
        <dsp:cNvSpPr/>
      </dsp:nvSpPr>
      <dsp:spPr>
        <a:xfrm>
          <a:off x="351000" y="3730400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6001717"/>
                <a:satOff val="24052"/>
                <a:lumOff val="5213"/>
                <a:alphaOff val="0"/>
                <a:shade val="51000"/>
                <a:satMod val="130000"/>
              </a:schemeClr>
            </a:gs>
            <a:gs pos="80000">
              <a:schemeClr val="accent5">
                <a:hueOff val="-6001717"/>
                <a:satOff val="24052"/>
                <a:lumOff val="5213"/>
                <a:alphaOff val="0"/>
                <a:shade val="93000"/>
                <a:satMod val="130000"/>
              </a:schemeClr>
            </a:gs>
            <a:gs pos="100000">
              <a:schemeClr val="accent5">
                <a:hueOff val="-6001717"/>
                <a:satOff val="24052"/>
                <a:lumOff val="521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6001717"/>
              <a:satOff val="24052"/>
              <a:lumOff val="521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E32068-A38D-4B48-94B9-C44989AAB3F7}">
      <dsp:nvSpPr>
        <dsp:cNvPr id="0" name=""/>
        <dsp:cNvSpPr/>
      </dsp:nvSpPr>
      <dsp:spPr>
        <a:xfrm>
          <a:off x="663849" y="3730400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6208672"/>
                <a:satOff val="24882"/>
                <a:lumOff val="5392"/>
                <a:alphaOff val="0"/>
                <a:shade val="51000"/>
                <a:satMod val="130000"/>
              </a:schemeClr>
            </a:gs>
            <a:gs pos="80000">
              <a:schemeClr val="accent5">
                <a:hueOff val="-6208672"/>
                <a:satOff val="24882"/>
                <a:lumOff val="5392"/>
                <a:alphaOff val="0"/>
                <a:shade val="93000"/>
                <a:satMod val="130000"/>
              </a:schemeClr>
            </a:gs>
            <a:gs pos="100000">
              <a:schemeClr val="accent5">
                <a:hueOff val="-6208672"/>
                <a:satOff val="24882"/>
                <a:lumOff val="539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6208672"/>
              <a:satOff val="24882"/>
              <a:lumOff val="539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D13E59-D06D-4C10-A9B3-4991FC36075A}">
      <dsp:nvSpPr>
        <dsp:cNvPr id="0" name=""/>
        <dsp:cNvSpPr/>
      </dsp:nvSpPr>
      <dsp:spPr>
        <a:xfrm>
          <a:off x="976452" y="3730400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6415628"/>
                <a:satOff val="25711"/>
                <a:lumOff val="5572"/>
                <a:alphaOff val="0"/>
                <a:shade val="51000"/>
                <a:satMod val="130000"/>
              </a:schemeClr>
            </a:gs>
            <a:gs pos="80000">
              <a:schemeClr val="accent5">
                <a:hueOff val="-6415628"/>
                <a:satOff val="25711"/>
                <a:lumOff val="5572"/>
                <a:alphaOff val="0"/>
                <a:shade val="93000"/>
                <a:satMod val="130000"/>
              </a:schemeClr>
            </a:gs>
            <a:gs pos="100000">
              <a:schemeClr val="accent5">
                <a:hueOff val="-6415628"/>
                <a:satOff val="25711"/>
                <a:lumOff val="557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6415628"/>
              <a:satOff val="25711"/>
              <a:lumOff val="557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3B37604-07B4-46A7-82D0-3537C57A47B0}">
      <dsp:nvSpPr>
        <dsp:cNvPr id="0" name=""/>
        <dsp:cNvSpPr/>
      </dsp:nvSpPr>
      <dsp:spPr>
        <a:xfrm>
          <a:off x="1289301" y="3730400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D61A93-477D-4513-96DE-916782751A2C}">
      <dsp:nvSpPr>
        <dsp:cNvPr id="0" name=""/>
        <dsp:cNvSpPr/>
      </dsp:nvSpPr>
      <dsp:spPr>
        <a:xfrm>
          <a:off x="1601903" y="3730400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6829540"/>
                <a:satOff val="27370"/>
                <a:lumOff val="5932"/>
                <a:alphaOff val="0"/>
                <a:shade val="51000"/>
                <a:satMod val="130000"/>
              </a:schemeClr>
            </a:gs>
            <a:gs pos="80000">
              <a:schemeClr val="accent5">
                <a:hueOff val="-6829540"/>
                <a:satOff val="27370"/>
                <a:lumOff val="5932"/>
                <a:alphaOff val="0"/>
                <a:shade val="93000"/>
                <a:satMod val="130000"/>
              </a:schemeClr>
            </a:gs>
            <a:gs pos="100000">
              <a:schemeClr val="accent5">
                <a:hueOff val="-6829540"/>
                <a:satOff val="27370"/>
                <a:lumOff val="593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6829540"/>
              <a:satOff val="27370"/>
              <a:lumOff val="593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2D88F7-1706-4EDA-9654-D883841FAFEB}">
      <dsp:nvSpPr>
        <dsp:cNvPr id="0" name=""/>
        <dsp:cNvSpPr/>
      </dsp:nvSpPr>
      <dsp:spPr>
        <a:xfrm>
          <a:off x="1914752" y="3730400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7036496"/>
                <a:satOff val="28199"/>
                <a:lumOff val="6111"/>
                <a:alphaOff val="0"/>
                <a:shade val="51000"/>
                <a:satMod val="130000"/>
              </a:schemeClr>
            </a:gs>
            <a:gs pos="80000">
              <a:schemeClr val="accent5">
                <a:hueOff val="-7036496"/>
                <a:satOff val="28199"/>
                <a:lumOff val="6111"/>
                <a:alphaOff val="0"/>
                <a:shade val="93000"/>
                <a:satMod val="130000"/>
              </a:schemeClr>
            </a:gs>
            <a:gs pos="100000">
              <a:schemeClr val="accent5">
                <a:hueOff val="-7036496"/>
                <a:satOff val="28199"/>
                <a:lumOff val="611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036496"/>
              <a:satOff val="28199"/>
              <a:lumOff val="611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C2A937C-A9ED-429A-93EF-8DBF9A00A5C0}">
      <dsp:nvSpPr>
        <dsp:cNvPr id="0" name=""/>
        <dsp:cNvSpPr/>
      </dsp:nvSpPr>
      <dsp:spPr>
        <a:xfrm>
          <a:off x="38398" y="3771586"/>
          <a:ext cx="2252958" cy="3294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Reading Hall</a:t>
          </a:r>
          <a:endParaRPr lang="en-IN" sz="2000" kern="1200" dirty="0"/>
        </a:p>
      </dsp:txBody>
      <dsp:txXfrm>
        <a:off x="38398" y="3771586"/>
        <a:ext cx="2252958" cy="329488"/>
      </dsp:txXfrm>
    </dsp:sp>
    <dsp:sp modelId="{9CAE1C15-0FE5-444B-BC0F-718BA878C0CA}">
      <dsp:nvSpPr>
        <dsp:cNvPr id="0" name=""/>
        <dsp:cNvSpPr/>
      </dsp:nvSpPr>
      <dsp:spPr>
        <a:xfrm>
          <a:off x="38398" y="4266036"/>
          <a:ext cx="2224046" cy="202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kern="1200" dirty="0"/>
        </a:p>
      </dsp:txBody>
      <dsp:txXfrm>
        <a:off x="38398" y="4266036"/>
        <a:ext cx="2224046" cy="202186"/>
      </dsp:txXfrm>
    </dsp:sp>
    <dsp:sp modelId="{0D13D5BA-BEAA-4C4A-B271-146E986ABC8E}">
      <dsp:nvSpPr>
        <dsp:cNvPr id="0" name=""/>
        <dsp:cNvSpPr/>
      </dsp:nvSpPr>
      <dsp:spPr>
        <a:xfrm>
          <a:off x="38398" y="446822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7243452"/>
                <a:satOff val="29029"/>
                <a:lumOff val="6291"/>
                <a:alphaOff val="0"/>
                <a:shade val="51000"/>
                <a:satMod val="130000"/>
              </a:schemeClr>
            </a:gs>
            <a:gs pos="80000">
              <a:schemeClr val="accent5">
                <a:hueOff val="-7243452"/>
                <a:satOff val="29029"/>
                <a:lumOff val="6291"/>
                <a:alphaOff val="0"/>
                <a:shade val="93000"/>
                <a:satMod val="130000"/>
              </a:schemeClr>
            </a:gs>
            <a:gs pos="100000">
              <a:schemeClr val="accent5">
                <a:hueOff val="-7243452"/>
                <a:satOff val="29029"/>
                <a:lumOff val="629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243452"/>
              <a:satOff val="29029"/>
              <a:lumOff val="629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B7B4E5-9D21-4EA4-969D-25F6230D7FA4}">
      <dsp:nvSpPr>
        <dsp:cNvPr id="0" name=""/>
        <dsp:cNvSpPr/>
      </dsp:nvSpPr>
      <dsp:spPr>
        <a:xfrm>
          <a:off x="351000" y="446822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3A8EF56-6DC2-4A2D-968B-5D2FE3127912}">
      <dsp:nvSpPr>
        <dsp:cNvPr id="0" name=""/>
        <dsp:cNvSpPr/>
      </dsp:nvSpPr>
      <dsp:spPr>
        <a:xfrm>
          <a:off x="663849" y="446822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7657363"/>
                <a:satOff val="30688"/>
                <a:lumOff val="6651"/>
                <a:alphaOff val="0"/>
                <a:shade val="51000"/>
                <a:satMod val="130000"/>
              </a:schemeClr>
            </a:gs>
            <a:gs pos="80000">
              <a:schemeClr val="accent5">
                <a:hueOff val="-7657363"/>
                <a:satOff val="30688"/>
                <a:lumOff val="6651"/>
                <a:alphaOff val="0"/>
                <a:shade val="93000"/>
                <a:satMod val="130000"/>
              </a:schemeClr>
            </a:gs>
            <a:gs pos="100000">
              <a:schemeClr val="accent5">
                <a:hueOff val="-7657363"/>
                <a:satOff val="30688"/>
                <a:lumOff val="665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657363"/>
              <a:satOff val="30688"/>
              <a:lumOff val="665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8603A18-4B97-4343-9ED6-D1A70C45370A}">
      <dsp:nvSpPr>
        <dsp:cNvPr id="0" name=""/>
        <dsp:cNvSpPr/>
      </dsp:nvSpPr>
      <dsp:spPr>
        <a:xfrm>
          <a:off x="976452" y="446822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7864319"/>
                <a:satOff val="31517"/>
                <a:lumOff val="6830"/>
                <a:alphaOff val="0"/>
                <a:shade val="51000"/>
                <a:satMod val="130000"/>
              </a:schemeClr>
            </a:gs>
            <a:gs pos="80000">
              <a:schemeClr val="accent5">
                <a:hueOff val="-7864319"/>
                <a:satOff val="31517"/>
                <a:lumOff val="6830"/>
                <a:alphaOff val="0"/>
                <a:shade val="93000"/>
                <a:satMod val="130000"/>
              </a:schemeClr>
            </a:gs>
            <a:gs pos="100000">
              <a:schemeClr val="accent5">
                <a:hueOff val="-7864319"/>
                <a:satOff val="31517"/>
                <a:lumOff val="683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864319"/>
              <a:satOff val="31517"/>
              <a:lumOff val="68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FD4B656-5FBE-4C5D-BC71-B07B7B2B5B90}">
      <dsp:nvSpPr>
        <dsp:cNvPr id="0" name=""/>
        <dsp:cNvSpPr/>
      </dsp:nvSpPr>
      <dsp:spPr>
        <a:xfrm>
          <a:off x="1289301" y="446822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8071274"/>
                <a:satOff val="32346"/>
                <a:lumOff val="7010"/>
                <a:alphaOff val="0"/>
                <a:shade val="51000"/>
                <a:satMod val="130000"/>
              </a:schemeClr>
            </a:gs>
            <a:gs pos="80000">
              <a:schemeClr val="accent5">
                <a:hueOff val="-8071274"/>
                <a:satOff val="32346"/>
                <a:lumOff val="7010"/>
                <a:alphaOff val="0"/>
                <a:shade val="93000"/>
                <a:satMod val="130000"/>
              </a:schemeClr>
            </a:gs>
            <a:gs pos="100000">
              <a:schemeClr val="accent5">
                <a:hueOff val="-8071274"/>
                <a:satOff val="32346"/>
                <a:lumOff val="701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8071274"/>
              <a:satOff val="32346"/>
              <a:lumOff val="701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AAB1904-074C-4E8D-8676-9D8ED1A86350}">
      <dsp:nvSpPr>
        <dsp:cNvPr id="0" name=""/>
        <dsp:cNvSpPr/>
      </dsp:nvSpPr>
      <dsp:spPr>
        <a:xfrm>
          <a:off x="1601903" y="446822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shade val="51000"/>
                <a:satMod val="130000"/>
              </a:schemeClr>
            </a:gs>
            <a:gs pos="80000">
              <a:schemeClr val="accent5">
                <a:hueOff val="-8278230"/>
                <a:satOff val="33176"/>
                <a:lumOff val="7190"/>
                <a:alphaOff val="0"/>
                <a:shade val="93000"/>
                <a:satMod val="13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82E17A-1F88-4D41-988C-FFA5B8F19697}">
      <dsp:nvSpPr>
        <dsp:cNvPr id="0" name=""/>
        <dsp:cNvSpPr/>
      </dsp:nvSpPr>
      <dsp:spPr>
        <a:xfrm>
          <a:off x="1914752" y="4468222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8485186"/>
                <a:satOff val="34005"/>
                <a:lumOff val="7370"/>
                <a:alphaOff val="0"/>
                <a:shade val="51000"/>
                <a:satMod val="130000"/>
              </a:schemeClr>
            </a:gs>
            <a:gs pos="80000">
              <a:schemeClr val="accent5">
                <a:hueOff val="-8485186"/>
                <a:satOff val="34005"/>
                <a:lumOff val="7370"/>
                <a:alphaOff val="0"/>
                <a:shade val="93000"/>
                <a:satMod val="130000"/>
              </a:schemeClr>
            </a:gs>
            <a:gs pos="100000">
              <a:schemeClr val="accent5">
                <a:hueOff val="-8485186"/>
                <a:satOff val="34005"/>
                <a:lumOff val="737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8485186"/>
              <a:satOff val="34005"/>
              <a:lumOff val="737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B3C043-4B92-4436-9F1E-ECCA4BE72465}">
      <dsp:nvSpPr>
        <dsp:cNvPr id="0" name=""/>
        <dsp:cNvSpPr/>
      </dsp:nvSpPr>
      <dsp:spPr>
        <a:xfrm>
          <a:off x="38398" y="4509408"/>
          <a:ext cx="2252958" cy="3294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Library</a:t>
          </a:r>
          <a:endParaRPr lang="en-IN" sz="2000" kern="1200" dirty="0"/>
        </a:p>
      </dsp:txBody>
      <dsp:txXfrm>
        <a:off x="38398" y="4509408"/>
        <a:ext cx="2252958" cy="329488"/>
      </dsp:txXfrm>
    </dsp:sp>
    <dsp:sp modelId="{98AD3B7D-D8DE-4934-9DF5-81B6FF2F2D6C}">
      <dsp:nvSpPr>
        <dsp:cNvPr id="0" name=""/>
        <dsp:cNvSpPr/>
      </dsp:nvSpPr>
      <dsp:spPr>
        <a:xfrm>
          <a:off x="38398" y="5003858"/>
          <a:ext cx="2224046" cy="202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000" kern="1200" dirty="0"/>
        </a:p>
      </dsp:txBody>
      <dsp:txXfrm>
        <a:off x="38398" y="5003858"/>
        <a:ext cx="2224046" cy="202186"/>
      </dsp:txXfrm>
    </dsp:sp>
    <dsp:sp modelId="{43065D18-CFA3-42A2-B496-328F2840DC8D}">
      <dsp:nvSpPr>
        <dsp:cNvPr id="0" name=""/>
        <dsp:cNvSpPr/>
      </dsp:nvSpPr>
      <dsp:spPr>
        <a:xfrm>
          <a:off x="38398" y="520604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8692142"/>
                <a:satOff val="34835"/>
                <a:lumOff val="7549"/>
                <a:alphaOff val="0"/>
                <a:shade val="51000"/>
                <a:satMod val="130000"/>
              </a:schemeClr>
            </a:gs>
            <a:gs pos="80000">
              <a:schemeClr val="accent5">
                <a:hueOff val="-8692142"/>
                <a:satOff val="34835"/>
                <a:lumOff val="7549"/>
                <a:alphaOff val="0"/>
                <a:shade val="93000"/>
                <a:satMod val="130000"/>
              </a:schemeClr>
            </a:gs>
            <a:gs pos="100000">
              <a:schemeClr val="accent5">
                <a:hueOff val="-8692142"/>
                <a:satOff val="34835"/>
                <a:lumOff val="754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8692142"/>
              <a:satOff val="34835"/>
              <a:lumOff val="7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C0FCF7A-9127-430A-8CC7-AF09DDD60E06}">
      <dsp:nvSpPr>
        <dsp:cNvPr id="0" name=""/>
        <dsp:cNvSpPr/>
      </dsp:nvSpPr>
      <dsp:spPr>
        <a:xfrm>
          <a:off x="351000" y="520604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8899097"/>
                <a:satOff val="35664"/>
                <a:lumOff val="7729"/>
                <a:alphaOff val="0"/>
                <a:shade val="51000"/>
                <a:satMod val="130000"/>
              </a:schemeClr>
            </a:gs>
            <a:gs pos="80000">
              <a:schemeClr val="accent5">
                <a:hueOff val="-8899097"/>
                <a:satOff val="35664"/>
                <a:lumOff val="7729"/>
                <a:alphaOff val="0"/>
                <a:shade val="93000"/>
                <a:satMod val="130000"/>
              </a:schemeClr>
            </a:gs>
            <a:gs pos="100000">
              <a:schemeClr val="accent5">
                <a:hueOff val="-8899097"/>
                <a:satOff val="35664"/>
                <a:lumOff val="772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8899097"/>
              <a:satOff val="35664"/>
              <a:lumOff val="77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C138B66-A135-433C-BF04-875A3D8C7F1F}">
      <dsp:nvSpPr>
        <dsp:cNvPr id="0" name=""/>
        <dsp:cNvSpPr/>
      </dsp:nvSpPr>
      <dsp:spPr>
        <a:xfrm>
          <a:off x="663849" y="520604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9106054"/>
                <a:satOff val="36493"/>
                <a:lumOff val="7909"/>
                <a:alphaOff val="0"/>
                <a:shade val="51000"/>
                <a:satMod val="130000"/>
              </a:schemeClr>
            </a:gs>
            <a:gs pos="80000">
              <a:schemeClr val="accent5">
                <a:hueOff val="-9106054"/>
                <a:satOff val="36493"/>
                <a:lumOff val="7909"/>
                <a:alphaOff val="0"/>
                <a:shade val="93000"/>
                <a:satMod val="130000"/>
              </a:schemeClr>
            </a:gs>
            <a:gs pos="100000">
              <a:schemeClr val="accent5">
                <a:hueOff val="-9106054"/>
                <a:satOff val="36493"/>
                <a:lumOff val="790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106054"/>
              <a:satOff val="36493"/>
              <a:lumOff val="790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F0F9BC-62D2-48A4-AE7E-FC53F5A7589A}">
      <dsp:nvSpPr>
        <dsp:cNvPr id="0" name=""/>
        <dsp:cNvSpPr/>
      </dsp:nvSpPr>
      <dsp:spPr>
        <a:xfrm>
          <a:off x="976452" y="520604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9313009"/>
                <a:satOff val="37323"/>
                <a:lumOff val="8089"/>
                <a:alphaOff val="0"/>
                <a:shade val="51000"/>
                <a:satMod val="130000"/>
              </a:schemeClr>
            </a:gs>
            <a:gs pos="80000">
              <a:schemeClr val="accent5">
                <a:hueOff val="-9313009"/>
                <a:satOff val="37323"/>
                <a:lumOff val="8089"/>
                <a:alphaOff val="0"/>
                <a:shade val="93000"/>
                <a:satMod val="130000"/>
              </a:schemeClr>
            </a:gs>
            <a:gs pos="100000">
              <a:schemeClr val="accent5">
                <a:hueOff val="-9313009"/>
                <a:satOff val="37323"/>
                <a:lumOff val="808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313009"/>
              <a:satOff val="37323"/>
              <a:lumOff val="808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D463E47-55B1-411D-AC8B-E855AA2E6569}">
      <dsp:nvSpPr>
        <dsp:cNvPr id="0" name=""/>
        <dsp:cNvSpPr/>
      </dsp:nvSpPr>
      <dsp:spPr>
        <a:xfrm>
          <a:off x="1289301" y="520604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9519965"/>
                <a:satOff val="38152"/>
                <a:lumOff val="8268"/>
                <a:alphaOff val="0"/>
                <a:shade val="51000"/>
                <a:satMod val="130000"/>
              </a:schemeClr>
            </a:gs>
            <a:gs pos="80000">
              <a:schemeClr val="accent5">
                <a:hueOff val="-9519965"/>
                <a:satOff val="38152"/>
                <a:lumOff val="8268"/>
                <a:alphaOff val="0"/>
                <a:shade val="93000"/>
                <a:satMod val="130000"/>
              </a:schemeClr>
            </a:gs>
            <a:gs pos="100000">
              <a:schemeClr val="accent5">
                <a:hueOff val="-9519965"/>
                <a:satOff val="38152"/>
                <a:lumOff val="826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519965"/>
              <a:satOff val="38152"/>
              <a:lumOff val="826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77588EB-F2D3-4D38-92DE-C2D442F2C1D5}">
      <dsp:nvSpPr>
        <dsp:cNvPr id="0" name=""/>
        <dsp:cNvSpPr/>
      </dsp:nvSpPr>
      <dsp:spPr>
        <a:xfrm>
          <a:off x="1601903" y="520604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9726920"/>
                <a:satOff val="38982"/>
                <a:lumOff val="8448"/>
                <a:alphaOff val="0"/>
                <a:shade val="51000"/>
                <a:satMod val="130000"/>
              </a:schemeClr>
            </a:gs>
            <a:gs pos="80000">
              <a:schemeClr val="accent5">
                <a:hueOff val="-9726920"/>
                <a:satOff val="38982"/>
                <a:lumOff val="8448"/>
                <a:alphaOff val="0"/>
                <a:shade val="93000"/>
                <a:satMod val="130000"/>
              </a:schemeClr>
            </a:gs>
            <a:gs pos="100000">
              <a:schemeClr val="accent5">
                <a:hueOff val="-9726920"/>
                <a:satOff val="38982"/>
                <a:lumOff val="844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726920"/>
              <a:satOff val="38982"/>
              <a:lumOff val="844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3B0025C-02AF-4A1C-B5CE-262C5219E936}">
      <dsp:nvSpPr>
        <dsp:cNvPr id="0" name=""/>
        <dsp:cNvSpPr/>
      </dsp:nvSpPr>
      <dsp:spPr>
        <a:xfrm>
          <a:off x="1914752" y="5206044"/>
          <a:ext cx="520426" cy="4118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A9F03B-BE12-4FA8-9936-A30E2689D3A6}">
      <dsp:nvSpPr>
        <dsp:cNvPr id="0" name=""/>
        <dsp:cNvSpPr/>
      </dsp:nvSpPr>
      <dsp:spPr>
        <a:xfrm>
          <a:off x="38398" y="5247231"/>
          <a:ext cx="2252958" cy="3294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Seminar Hall</a:t>
          </a:r>
          <a:endParaRPr lang="en-IN" sz="2000" kern="1200" dirty="0"/>
        </a:p>
      </dsp:txBody>
      <dsp:txXfrm>
        <a:off x="38398" y="5247231"/>
        <a:ext cx="2252958" cy="3294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A84FB-57B5-4199-96FB-F02A77BB105D}">
      <dsp:nvSpPr>
        <dsp:cNvPr id="0" name=""/>
        <dsp:cNvSpPr/>
      </dsp:nvSpPr>
      <dsp:spPr>
        <a:xfrm>
          <a:off x="2523975" y="1271429"/>
          <a:ext cx="3167419" cy="3167419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bg1">
                  <a:lumMod val="95000"/>
                </a:schemeClr>
              </a:solidFill>
              <a:latin typeface="+mn-lt"/>
              <a:cs typeface="Times New Roman" pitchFamily="18" charset="0"/>
            </a:rPr>
            <a:t>Teaching Learning Process</a:t>
          </a:r>
        </a:p>
      </dsp:txBody>
      <dsp:txXfrm>
        <a:off x="2987833" y="1735287"/>
        <a:ext cx="2239703" cy="2239703"/>
      </dsp:txXfrm>
    </dsp:sp>
    <dsp:sp modelId="{97B0AB09-42A5-437D-AD59-34586449BA5A}">
      <dsp:nvSpPr>
        <dsp:cNvPr id="0" name=""/>
        <dsp:cNvSpPr/>
      </dsp:nvSpPr>
      <dsp:spPr>
        <a:xfrm>
          <a:off x="3296966" y="0"/>
          <a:ext cx="1583709" cy="1583709"/>
        </a:xfrm>
        <a:prstGeom prst="ellipse">
          <a:avLst/>
        </a:prstGeom>
        <a:solidFill>
          <a:schemeClr val="tx1">
            <a:lumMod val="50000"/>
            <a:lumOff val="50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  <a:cs typeface="Times New Roman" pitchFamily="18" charset="0"/>
            </a:rPr>
            <a:t>Curriculum &amp; Academic Calendar</a:t>
          </a:r>
        </a:p>
      </dsp:txBody>
      <dsp:txXfrm>
        <a:off x="3528895" y="231929"/>
        <a:ext cx="1119851" cy="1119851"/>
      </dsp:txXfrm>
    </dsp:sp>
    <dsp:sp modelId="{303BCDA5-1BD2-4A84-8675-0233F56F8F85}">
      <dsp:nvSpPr>
        <dsp:cNvPr id="0" name=""/>
        <dsp:cNvSpPr/>
      </dsp:nvSpPr>
      <dsp:spPr>
        <a:xfrm>
          <a:off x="4528265" y="394509"/>
          <a:ext cx="1583709" cy="1583709"/>
        </a:xfrm>
        <a:prstGeom prst="ellipse">
          <a:avLst/>
        </a:prstGeom>
        <a:solidFill>
          <a:schemeClr val="bg2">
            <a:lumMod val="75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</a:rPr>
            <a:t>Electives , Course Distribution </a:t>
          </a:r>
        </a:p>
      </dsp:txBody>
      <dsp:txXfrm>
        <a:off x="4760194" y="626438"/>
        <a:ext cx="1119851" cy="1119851"/>
      </dsp:txXfrm>
    </dsp:sp>
    <dsp:sp modelId="{9B9541F0-B11A-442A-968C-25207610FA6A}">
      <dsp:nvSpPr>
        <dsp:cNvPr id="0" name=""/>
        <dsp:cNvSpPr/>
      </dsp:nvSpPr>
      <dsp:spPr>
        <a:xfrm>
          <a:off x="5200393" y="2890389"/>
          <a:ext cx="1583709" cy="1583709"/>
        </a:xfrm>
        <a:prstGeom prst="ellipse">
          <a:avLst/>
        </a:prstGeom>
        <a:solidFill>
          <a:schemeClr val="tx2">
            <a:lumMod val="40000"/>
            <a:lumOff val="60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</a:rPr>
            <a:t>Teaching Plan, Course file </a:t>
          </a:r>
        </a:p>
      </dsp:txBody>
      <dsp:txXfrm>
        <a:off x="5432322" y="3122318"/>
        <a:ext cx="1119851" cy="1119851"/>
      </dsp:txXfrm>
    </dsp:sp>
    <dsp:sp modelId="{11FA4DB6-8C00-4AF1-A901-893FF2D01C1A}">
      <dsp:nvSpPr>
        <dsp:cNvPr id="0" name=""/>
        <dsp:cNvSpPr/>
      </dsp:nvSpPr>
      <dsp:spPr>
        <a:xfrm>
          <a:off x="4495419" y="3806856"/>
          <a:ext cx="1583709" cy="1583709"/>
        </a:xfrm>
        <a:prstGeom prst="ellipse">
          <a:avLst/>
        </a:prstGeom>
        <a:solidFill>
          <a:schemeClr val="accent2">
            <a:lumMod val="40000"/>
            <a:lumOff val="60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</a:rPr>
            <a:t>Course Material on ERP, K-Point</a:t>
          </a:r>
        </a:p>
      </dsp:txBody>
      <dsp:txXfrm>
        <a:off x="4727348" y="4038785"/>
        <a:ext cx="1119851" cy="1119851"/>
      </dsp:txXfrm>
    </dsp:sp>
    <dsp:sp modelId="{FFAD8EB1-CC79-454B-9F4D-FD2215A4CAC8}">
      <dsp:nvSpPr>
        <dsp:cNvPr id="0" name=""/>
        <dsp:cNvSpPr/>
      </dsp:nvSpPr>
      <dsp:spPr>
        <a:xfrm>
          <a:off x="5162685" y="1550941"/>
          <a:ext cx="1659142" cy="1724691"/>
        </a:xfrm>
        <a:prstGeom prst="ellipse">
          <a:avLst/>
        </a:prstGeom>
        <a:solidFill>
          <a:schemeClr val="accent5">
            <a:lumMod val="40000"/>
            <a:lumOff val="60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</a:rPr>
            <a:t>TTTs, TAPs,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</a:rPr>
            <a:t>FDPs</a:t>
          </a:r>
        </a:p>
      </dsp:txBody>
      <dsp:txXfrm>
        <a:off x="5405661" y="1803516"/>
        <a:ext cx="1173190" cy="1219541"/>
      </dsp:txXfrm>
    </dsp:sp>
    <dsp:sp modelId="{E524A0E8-C9E6-4D7D-93EB-47F421E05E49}">
      <dsp:nvSpPr>
        <dsp:cNvPr id="0" name=""/>
        <dsp:cNvSpPr/>
      </dsp:nvSpPr>
      <dsp:spPr>
        <a:xfrm>
          <a:off x="3241904" y="4126555"/>
          <a:ext cx="1583709" cy="1583709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</a:rPr>
            <a:t>Periodic feedback</a:t>
          </a:r>
        </a:p>
      </dsp:txBody>
      <dsp:txXfrm>
        <a:off x="3473833" y="4358484"/>
        <a:ext cx="1119851" cy="1119851"/>
      </dsp:txXfrm>
    </dsp:sp>
    <dsp:sp modelId="{CA28643F-3019-4784-8438-61B2E3010505}">
      <dsp:nvSpPr>
        <dsp:cNvPr id="0" name=""/>
        <dsp:cNvSpPr/>
      </dsp:nvSpPr>
      <dsp:spPr>
        <a:xfrm>
          <a:off x="2103394" y="3732058"/>
          <a:ext cx="1583709" cy="1583709"/>
        </a:xfrm>
        <a:prstGeom prst="ellipse">
          <a:avLst/>
        </a:prstGeom>
        <a:solidFill>
          <a:schemeClr val="accent3">
            <a:lumMod val="60000"/>
            <a:lumOff val="40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  <a:cs typeface="Times New Roman" pitchFamily="18" charset="0"/>
            </a:rPr>
            <a:t>AMC  / IQAC analysis</a:t>
          </a:r>
        </a:p>
      </dsp:txBody>
      <dsp:txXfrm>
        <a:off x="2335323" y="3963987"/>
        <a:ext cx="1119851" cy="1119851"/>
      </dsp:txXfrm>
    </dsp:sp>
    <dsp:sp modelId="{7E846E26-2574-4862-8D92-8ADB371DABE1}">
      <dsp:nvSpPr>
        <dsp:cNvPr id="0" name=""/>
        <dsp:cNvSpPr/>
      </dsp:nvSpPr>
      <dsp:spPr>
        <a:xfrm>
          <a:off x="1354068" y="2700699"/>
          <a:ext cx="1583709" cy="1583709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  <a:cs typeface="Times New Roman" pitchFamily="18" charset="0"/>
            </a:rPr>
            <a:t>Evaluation &amp; continuous assessment</a:t>
          </a:r>
        </a:p>
      </dsp:txBody>
      <dsp:txXfrm>
        <a:off x="1585997" y="2932628"/>
        <a:ext cx="1119851" cy="1119851"/>
      </dsp:txXfrm>
    </dsp:sp>
    <dsp:sp modelId="{4DCD2514-638A-4CD9-AC38-F2A33DF283E1}">
      <dsp:nvSpPr>
        <dsp:cNvPr id="0" name=""/>
        <dsp:cNvSpPr/>
      </dsp:nvSpPr>
      <dsp:spPr>
        <a:xfrm>
          <a:off x="1354068" y="1425868"/>
          <a:ext cx="1583709" cy="1583709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  <a:cs typeface="Times New Roman" pitchFamily="18" charset="0"/>
            </a:rPr>
            <a:t>Co-curricular  &amp;  Extra Curricular activities</a:t>
          </a:r>
        </a:p>
      </dsp:txBody>
      <dsp:txXfrm>
        <a:off x="1585997" y="1657797"/>
        <a:ext cx="1119851" cy="1119851"/>
      </dsp:txXfrm>
    </dsp:sp>
    <dsp:sp modelId="{E33BE07B-DFC6-4F75-A2D7-61E434B1A45B}">
      <dsp:nvSpPr>
        <dsp:cNvPr id="0" name=""/>
        <dsp:cNvSpPr/>
      </dsp:nvSpPr>
      <dsp:spPr>
        <a:xfrm>
          <a:off x="2103394" y="394509"/>
          <a:ext cx="1583709" cy="1583709"/>
        </a:xfrm>
        <a:prstGeom prst="ellipse">
          <a:avLst/>
        </a:prstGeom>
        <a:solidFill>
          <a:schemeClr val="accent5">
            <a:lumMod val="60000"/>
            <a:lumOff val="40000"/>
            <a:alpha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  <a:cs typeface="Times New Roman" pitchFamily="18" charset="0"/>
            </a:rPr>
            <a:t>Course End Survey,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+mn-lt"/>
              <a:cs typeface="Times New Roman" pitchFamily="18" charset="0"/>
            </a:rPr>
            <a:t>Out come mapping</a:t>
          </a:r>
          <a:endParaRPr lang="en-US" sz="1400" b="1" kern="1200" dirty="0">
            <a:latin typeface="+mn-lt"/>
          </a:endParaRPr>
        </a:p>
      </dsp:txBody>
      <dsp:txXfrm>
        <a:off x="2335323" y="626438"/>
        <a:ext cx="1119851" cy="11198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34EFE-955B-47FD-A3C2-E718B9534F5E}">
      <dsp:nvSpPr>
        <dsp:cNvPr id="0" name=""/>
        <dsp:cNvSpPr/>
      </dsp:nvSpPr>
      <dsp:spPr>
        <a:xfrm>
          <a:off x="0" y="0"/>
          <a:ext cx="3969657" cy="5500252"/>
        </a:xfrm>
        <a:prstGeom prst="triangle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FDE5661B-B738-4811-9A97-5490364E9469}">
      <dsp:nvSpPr>
        <dsp:cNvPr id="0" name=""/>
        <dsp:cNvSpPr/>
      </dsp:nvSpPr>
      <dsp:spPr>
        <a:xfrm>
          <a:off x="1850509" y="163638"/>
          <a:ext cx="3696635" cy="403387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 LCD Presentations 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1870201" y="183330"/>
        <a:ext cx="3657251" cy="364003"/>
      </dsp:txXfrm>
    </dsp:sp>
    <dsp:sp modelId="{006B3854-55E3-4844-9344-CBE314363A4E}">
      <dsp:nvSpPr>
        <dsp:cNvPr id="0" name=""/>
        <dsp:cNvSpPr/>
      </dsp:nvSpPr>
      <dsp:spPr>
        <a:xfrm>
          <a:off x="1807594" y="644347"/>
          <a:ext cx="3782464" cy="403387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Student Training Program(STPs) </a:t>
          </a:r>
        </a:p>
      </dsp:txBody>
      <dsp:txXfrm>
        <a:off x="1827286" y="664039"/>
        <a:ext cx="3743080" cy="364003"/>
      </dsp:txXfrm>
    </dsp:sp>
    <dsp:sp modelId="{2F73B986-BF40-450F-B6DC-FF2E9F08FE13}">
      <dsp:nvSpPr>
        <dsp:cNvPr id="0" name=""/>
        <dsp:cNvSpPr/>
      </dsp:nvSpPr>
      <dsp:spPr>
        <a:xfrm>
          <a:off x="1786131" y="1138901"/>
          <a:ext cx="3825391" cy="403387"/>
        </a:xfrm>
        <a:prstGeom prst="round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Skill Based Courses, NPTEL</a:t>
          </a:r>
        </a:p>
      </dsp:txBody>
      <dsp:txXfrm>
        <a:off x="1805823" y="1158593"/>
        <a:ext cx="3786007" cy="364003"/>
      </dsp:txXfrm>
    </dsp:sp>
    <dsp:sp modelId="{E34FA7BA-30F7-4938-8041-27F5E36F6655}">
      <dsp:nvSpPr>
        <dsp:cNvPr id="0" name=""/>
        <dsp:cNvSpPr/>
      </dsp:nvSpPr>
      <dsp:spPr>
        <a:xfrm>
          <a:off x="1782682" y="1619597"/>
          <a:ext cx="3805471" cy="453532"/>
        </a:xfrm>
        <a:prstGeom prst="round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Industry Visits/ Internships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1804822" y="1641737"/>
        <a:ext cx="3761191" cy="409252"/>
      </dsp:txXfrm>
    </dsp:sp>
    <dsp:sp modelId="{CA993E71-C3DE-46B3-9389-5A803A3A550F}">
      <dsp:nvSpPr>
        <dsp:cNvPr id="0" name=""/>
        <dsp:cNvSpPr/>
      </dsp:nvSpPr>
      <dsp:spPr>
        <a:xfrm>
          <a:off x="1763667" y="2167204"/>
          <a:ext cx="3870319" cy="465731"/>
        </a:xfrm>
        <a:prstGeom prst="roundRect">
          <a:avLst/>
        </a:prstGeom>
        <a:solidFill>
          <a:schemeClr val="bg2">
            <a:lumMod val="75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        Guest Lectures/ Webinars 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1786402" y="2189939"/>
        <a:ext cx="3824849" cy="420261"/>
      </dsp:txXfrm>
    </dsp:sp>
    <dsp:sp modelId="{F4D09F2F-58BF-42C6-A210-2822C4CDE1A6}">
      <dsp:nvSpPr>
        <dsp:cNvPr id="0" name=""/>
        <dsp:cNvSpPr/>
      </dsp:nvSpPr>
      <dsp:spPr>
        <a:xfrm>
          <a:off x="1756697" y="3261167"/>
          <a:ext cx="3862699" cy="533213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Assignments/ Case Studies/ Lab Innovations 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1782726" y="3287196"/>
        <a:ext cx="3810641" cy="481155"/>
      </dsp:txXfrm>
    </dsp:sp>
    <dsp:sp modelId="{F25ECDDF-6BFC-484D-9D80-B1D6FD93628A}">
      <dsp:nvSpPr>
        <dsp:cNvPr id="0" name=""/>
        <dsp:cNvSpPr/>
      </dsp:nvSpPr>
      <dsp:spPr>
        <a:xfrm>
          <a:off x="1774905" y="3869084"/>
          <a:ext cx="3847843" cy="403387"/>
        </a:xfrm>
        <a:prstGeom prst="round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Projects Exhibitions /Competitions</a:t>
          </a:r>
        </a:p>
      </dsp:txBody>
      <dsp:txXfrm>
        <a:off x="1794597" y="3888776"/>
        <a:ext cx="3808459" cy="364003"/>
      </dsp:txXfrm>
    </dsp:sp>
    <dsp:sp modelId="{C5A5831E-3479-4D05-827F-7DFF9F2D69EE}">
      <dsp:nvSpPr>
        <dsp:cNvPr id="0" name=""/>
        <dsp:cNvSpPr/>
      </dsp:nvSpPr>
      <dsp:spPr>
        <a:xfrm>
          <a:off x="1731689" y="4362544"/>
          <a:ext cx="3934275" cy="403387"/>
        </a:xfrm>
        <a:prstGeom prst="round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+mn-lt"/>
              <a:ea typeface="+mn-ea"/>
              <a:cs typeface="Times New Roman" pitchFamily="18" charset="0"/>
            </a:rPr>
            <a:t>  Foreign Languages</a:t>
          </a:r>
        </a:p>
      </dsp:txBody>
      <dsp:txXfrm>
        <a:off x="1751381" y="4382236"/>
        <a:ext cx="3894891" cy="364003"/>
      </dsp:txXfrm>
    </dsp:sp>
    <dsp:sp modelId="{55942971-0E99-4696-BB95-30A3072261DA}">
      <dsp:nvSpPr>
        <dsp:cNvPr id="0" name=""/>
        <dsp:cNvSpPr/>
      </dsp:nvSpPr>
      <dsp:spPr>
        <a:xfrm>
          <a:off x="1793100" y="2709285"/>
          <a:ext cx="3794571" cy="472483"/>
        </a:xfrm>
        <a:prstGeom prst="roundRect">
          <a:avLst/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Workshops/ Conferences</a:t>
          </a:r>
          <a:endParaRPr lang="en-US" sz="1600" b="1" kern="1200" dirty="0">
            <a:solidFill>
              <a:schemeClr val="tx1"/>
            </a:solidFill>
            <a:latin typeface="+mn-lt"/>
            <a:ea typeface="+mn-ea"/>
            <a:cs typeface="Times New Roman" pitchFamily="18" charset="0"/>
          </a:endParaRPr>
        </a:p>
      </dsp:txBody>
      <dsp:txXfrm>
        <a:off x="1816165" y="2732350"/>
        <a:ext cx="3748441" cy="4263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8594A-B302-4927-AF2C-B5E6DA648E23}">
      <dsp:nvSpPr>
        <dsp:cNvPr id="0" name=""/>
        <dsp:cNvSpPr/>
      </dsp:nvSpPr>
      <dsp:spPr>
        <a:xfrm>
          <a:off x="724547" y="217376"/>
          <a:ext cx="4645893" cy="4677982"/>
        </a:xfrm>
        <a:prstGeom prst="pie">
          <a:avLst>
            <a:gd name="adj1" fmla="val 16200000"/>
            <a:gd name="adj2" fmla="val 19800000"/>
          </a:avLst>
        </a:prstGeom>
        <a:solidFill>
          <a:srgbClr val="6B42D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Value-Added: Endowing the graduates with Life Skills</a:t>
          </a:r>
        </a:p>
      </dsp:txBody>
      <dsp:txXfrm>
        <a:off x="3097271" y="718588"/>
        <a:ext cx="1355052" cy="1002424"/>
      </dsp:txXfrm>
    </dsp:sp>
    <dsp:sp modelId="{DECAEBB4-CA19-451A-AE71-58279FD52CBB}">
      <dsp:nvSpPr>
        <dsp:cNvPr id="0" name=""/>
        <dsp:cNvSpPr/>
      </dsp:nvSpPr>
      <dsp:spPr>
        <a:xfrm>
          <a:off x="693081" y="224852"/>
          <a:ext cx="4677351" cy="4685384"/>
        </a:xfrm>
        <a:prstGeom prst="pie">
          <a:avLst>
            <a:gd name="adj1" fmla="val 198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Bridging Industry-Institute Interaction Gap</a:t>
          </a:r>
        </a:p>
      </dsp:txBody>
      <dsp:txXfrm>
        <a:off x="3894840" y="2093428"/>
        <a:ext cx="1414342" cy="948232"/>
      </dsp:txXfrm>
    </dsp:sp>
    <dsp:sp modelId="{7A02D25A-18D5-47A1-9B68-919DD9A549EA}">
      <dsp:nvSpPr>
        <dsp:cNvPr id="0" name=""/>
        <dsp:cNvSpPr/>
      </dsp:nvSpPr>
      <dsp:spPr>
        <a:xfrm>
          <a:off x="564788" y="216903"/>
          <a:ext cx="4837713" cy="4652328"/>
        </a:xfrm>
        <a:prstGeom prst="pie">
          <a:avLst>
            <a:gd name="adj1" fmla="val 1800000"/>
            <a:gd name="adj2" fmla="val 54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Dealing with rapid rate of obsolescence of knowledge in </a:t>
          </a:r>
          <a:r>
            <a:rPr lang="en-US" sz="1600" kern="1200" dirty="0" err="1"/>
            <a:t>Engg</a:t>
          </a:r>
          <a:r>
            <a:rPr lang="en-US" sz="1800" kern="1200" dirty="0"/>
            <a:t>.</a:t>
          </a:r>
        </a:p>
      </dsp:txBody>
      <dsp:txXfrm>
        <a:off x="3035477" y="3373840"/>
        <a:ext cx="1410999" cy="996927"/>
      </dsp:txXfrm>
    </dsp:sp>
    <dsp:sp modelId="{867F7571-055D-4B96-949A-2E2B6BA289F9}">
      <dsp:nvSpPr>
        <dsp:cNvPr id="0" name=""/>
        <dsp:cNvSpPr/>
      </dsp:nvSpPr>
      <dsp:spPr>
        <a:xfrm>
          <a:off x="836283" y="210532"/>
          <a:ext cx="4447134" cy="4665071"/>
        </a:xfrm>
        <a:prstGeom prst="pie">
          <a:avLst>
            <a:gd name="adj1" fmla="val 5400000"/>
            <a:gd name="adj2" fmla="val 90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Nurturing Industry Ready Graduates</a:t>
          </a:r>
        </a:p>
      </dsp:txBody>
      <dsp:txXfrm>
        <a:off x="1715122" y="3376116"/>
        <a:ext cx="1297080" cy="999658"/>
      </dsp:txXfrm>
    </dsp:sp>
    <dsp:sp modelId="{38E4327D-D90D-43E4-9176-BB6630CDD3FD}">
      <dsp:nvSpPr>
        <dsp:cNvPr id="0" name=""/>
        <dsp:cNvSpPr/>
      </dsp:nvSpPr>
      <dsp:spPr>
        <a:xfrm>
          <a:off x="784890" y="473406"/>
          <a:ext cx="4568761" cy="4220576"/>
        </a:xfrm>
        <a:prstGeom prst="pie">
          <a:avLst>
            <a:gd name="adj1" fmla="val 9000000"/>
            <a:gd name="adj2" fmla="val 126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Infusing Learn to Learn (L2L) amongst students</a:t>
          </a:r>
        </a:p>
      </dsp:txBody>
      <dsp:txXfrm>
        <a:off x="855597" y="2156612"/>
        <a:ext cx="1381506" cy="854164"/>
      </dsp:txXfrm>
    </dsp:sp>
    <dsp:sp modelId="{0E880402-52DB-492F-9344-2B47004B5E13}">
      <dsp:nvSpPr>
        <dsp:cNvPr id="0" name=""/>
        <dsp:cNvSpPr/>
      </dsp:nvSpPr>
      <dsp:spPr>
        <a:xfrm>
          <a:off x="836283" y="215578"/>
          <a:ext cx="4437041" cy="4790231"/>
        </a:xfrm>
        <a:prstGeom prst="pie">
          <a:avLst>
            <a:gd name="adj1" fmla="val 126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Improving Soft Skills of the students</a:t>
          </a:r>
        </a:p>
      </dsp:txBody>
      <dsp:txXfrm>
        <a:off x="1713127" y="728818"/>
        <a:ext cx="1294137" cy="10264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71553-1EE2-4096-B89E-9D9A7FC622BB}">
      <dsp:nvSpPr>
        <dsp:cNvPr id="0" name=""/>
        <dsp:cNvSpPr/>
      </dsp:nvSpPr>
      <dsp:spPr>
        <a:xfrm>
          <a:off x="2493751" y="1423244"/>
          <a:ext cx="1809005" cy="156486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Cambria" panose="02040503050406030204" pitchFamily="18" charset="0"/>
            </a:rPr>
            <a:t>Value Addition Program</a:t>
          </a:r>
          <a:endParaRPr lang="en-IN" sz="1200" b="1" kern="1200" dirty="0">
            <a:latin typeface="Cambria" panose="02040503050406030204" pitchFamily="18" charset="0"/>
          </a:endParaRPr>
        </a:p>
      </dsp:txBody>
      <dsp:txXfrm>
        <a:off x="2793528" y="1682564"/>
        <a:ext cx="1209451" cy="1046222"/>
      </dsp:txXfrm>
    </dsp:sp>
    <dsp:sp modelId="{6EBBF766-393D-443C-BF46-FB784294FBDD}">
      <dsp:nvSpPr>
        <dsp:cNvPr id="0" name=""/>
        <dsp:cNvSpPr/>
      </dsp:nvSpPr>
      <dsp:spPr>
        <a:xfrm>
          <a:off x="3626536" y="674563"/>
          <a:ext cx="682532" cy="588092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A84968-8451-4378-A986-6652344060BB}">
      <dsp:nvSpPr>
        <dsp:cNvPr id="0" name=""/>
        <dsp:cNvSpPr/>
      </dsp:nvSpPr>
      <dsp:spPr>
        <a:xfrm>
          <a:off x="2660386" y="0"/>
          <a:ext cx="1482467" cy="128250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Arial" panose="020B0604020202020204" pitchFamily="34" charset="0"/>
            </a:rPr>
            <a:t>Spoken Tutorial</a:t>
          </a:r>
          <a:endParaRPr lang="en-IN" sz="1200" b="1" kern="1200" dirty="0">
            <a:solidFill>
              <a:schemeClr val="bg1"/>
            </a:solidFill>
            <a:latin typeface="Cambria" panose="02040503050406030204" pitchFamily="18" charset="0"/>
          </a:endParaRPr>
        </a:p>
      </dsp:txBody>
      <dsp:txXfrm>
        <a:off x="2906062" y="212539"/>
        <a:ext cx="991115" cy="857430"/>
      </dsp:txXfrm>
    </dsp:sp>
    <dsp:sp modelId="{631C1198-CA07-4594-9256-584CF2525E00}">
      <dsp:nvSpPr>
        <dsp:cNvPr id="0" name=""/>
        <dsp:cNvSpPr/>
      </dsp:nvSpPr>
      <dsp:spPr>
        <a:xfrm>
          <a:off x="4423104" y="1773981"/>
          <a:ext cx="682532" cy="588092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AAE235-FED5-4D1D-9BAE-4FE3F76AEF4D}">
      <dsp:nvSpPr>
        <dsp:cNvPr id="0" name=""/>
        <dsp:cNvSpPr/>
      </dsp:nvSpPr>
      <dsp:spPr>
        <a:xfrm>
          <a:off x="4019981" y="788828"/>
          <a:ext cx="1482467" cy="128250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shade val="51000"/>
                <a:satMod val="130000"/>
              </a:schemeClr>
            </a:gs>
            <a:gs pos="80000">
              <a:schemeClr val="accent5">
                <a:hueOff val="-1986775"/>
                <a:satOff val="7962"/>
                <a:lumOff val="1726"/>
                <a:alphaOff val="0"/>
                <a:shade val="93000"/>
                <a:satMod val="13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Cambria" panose="02040503050406030204" pitchFamily="18" charset="0"/>
            </a:rPr>
            <a:t>C </a:t>
          </a:r>
          <a:r>
            <a:rPr lang="en-US" sz="1200" b="1" kern="1200" dirty="0" err="1">
              <a:latin typeface="Cambria" panose="02040503050406030204" pitchFamily="18" charset="0"/>
            </a:rPr>
            <a:t>Programm</a:t>
          </a:r>
          <a:endParaRPr lang="en-IN" sz="1200" b="1" kern="1200" dirty="0">
            <a:latin typeface="Cambria" panose="02040503050406030204" pitchFamily="18" charset="0"/>
          </a:endParaRPr>
        </a:p>
      </dsp:txBody>
      <dsp:txXfrm>
        <a:off x="4265657" y="1001367"/>
        <a:ext cx="991115" cy="857430"/>
      </dsp:txXfrm>
    </dsp:sp>
    <dsp:sp modelId="{E166F279-38B8-43C5-BCA8-EEBADC78961D}">
      <dsp:nvSpPr>
        <dsp:cNvPr id="0" name=""/>
        <dsp:cNvSpPr/>
      </dsp:nvSpPr>
      <dsp:spPr>
        <a:xfrm>
          <a:off x="3869756" y="3015019"/>
          <a:ext cx="682532" cy="588092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4F03B47-196F-4580-9AD1-A3EEA5E74221}">
      <dsp:nvSpPr>
        <dsp:cNvPr id="0" name=""/>
        <dsp:cNvSpPr/>
      </dsp:nvSpPr>
      <dsp:spPr>
        <a:xfrm>
          <a:off x="4019981" y="2339573"/>
          <a:ext cx="1482467" cy="128250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shade val="51000"/>
                <a:satMod val="130000"/>
              </a:schemeClr>
            </a:gs>
            <a:gs pos="80000">
              <a:schemeClr val="accent5">
                <a:hueOff val="-3973551"/>
                <a:satOff val="15924"/>
                <a:lumOff val="3451"/>
                <a:alphaOff val="0"/>
                <a:shade val="93000"/>
                <a:satMod val="13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Cambria" panose="02040503050406030204" pitchFamily="18" charset="0"/>
            </a:rPr>
            <a:t>Core Java</a:t>
          </a:r>
          <a:endParaRPr lang="en-IN" sz="1200" b="1" kern="1200" dirty="0">
            <a:latin typeface="Cambria" panose="02040503050406030204" pitchFamily="18" charset="0"/>
          </a:endParaRPr>
        </a:p>
      </dsp:txBody>
      <dsp:txXfrm>
        <a:off x="4265657" y="2552112"/>
        <a:ext cx="991115" cy="857430"/>
      </dsp:txXfrm>
    </dsp:sp>
    <dsp:sp modelId="{C631AC47-A3A0-4703-9B5B-A25E6A40D0E8}">
      <dsp:nvSpPr>
        <dsp:cNvPr id="0" name=""/>
        <dsp:cNvSpPr/>
      </dsp:nvSpPr>
      <dsp:spPr>
        <a:xfrm>
          <a:off x="2497117" y="3143843"/>
          <a:ext cx="682532" cy="588092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BED497-C7EA-4B39-80DD-4A6CC4076A16}">
      <dsp:nvSpPr>
        <dsp:cNvPr id="0" name=""/>
        <dsp:cNvSpPr/>
      </dsp:nvSpPr>
      <dsp:spPr>
        <a:xfrm>
          <a:off x="2608500" y="3129284"/>
          <a:ext cx="1482467" cy="128250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shade val="51000"/>
                <a:satMod val="130000"/>
              </a:schemeClr>
            </a:gs>
            <a:gs pos="80000">
              <a:schemeClr val="accent5">
                <a:hueOff val="-5960326"/>
                <a:satOff val="23887"/>
                <a:lumOff val="5177"/>
                <a:alphaOff val="0"/>
                <a:shade val="93000"/>
                <a:satMod val="13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Cambria" panose="02040503050406030204" pitchFamily="18" charset="0"/>
            </a:rPr>
            <a:t>C++ </a:t>
          </a:r>
          <a:r>
            <a:rPr lang="en-US" sz="1200" b="1" kern="1200" dirty="0" err="1">
              <a:latin typeface="Cambria" panose="02040503050406030204" pitchFamily="18" charset="0"/>
            </a:rPr>
            <a:t>Programm</a:t>
          </a:r>
          <a:endParaRPr lang="en-IN" sz="1200" b="1" kern="1200" dirty="0">
            <a:latin typeface="Cambria" panose="02040503050406030204" pitchFamily="18" charset="0"/>
          </a:endParaRPr>
        </a:p>
      </dsp:txBody>
      <dsp:txXfrm>
        <a:off x="2854176" y="3341823"/>
        <a:ext cx="991115" cy="857430"/>
      </dsp:txXfrm>
    </dsp:sp>
    <dsp:sp modelId="{612F4FF6-6A0D-4273-9D59-39AC07BCC763}">
      <dsp:nvSpPr>
        <dsp:cNvPr id="0" name=""/>
        <dsp:cNvSpPr/>
      </dsp:nvSpPr>
      <dsp:spPr>
        <a:xfrm>
          <a:off x="1687504" y="2044866"/>
          <a:ext cx="682532" cy="588092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2F5154-CEC5-43AF-A2F6-BA9C34C30819}">
      <dsp:nvSpPr>
        <dsp:cNvPr id="0" name=""/>
        <dsp:cNvSpPr/>
      </dsp:nvSpPr>
      <dsp:spPr>
        <a:xfrm>
          <a:off x="1294480" y="2340456"/>
          <a:ext cx="1482467" cy="128250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shade val="51000"/>
                <a:satMod val="130000"/>
              </a:schemeClr>
            </a:gs>
            <a:gs pos="80000">
              <a:schemeClr val="accent5">
                <a:hueOff val="-7947101"/>
                <a:satOff val="31849"/>
                <a:lumOff val="6902"/>
                <a:alphaOff val="0"/>
                <a:shade val="93000"/>
                <a:satMod val="13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accent2"/>
              </a:solidFill>
              <a:latin typeface="Cambria" panose="02040503050406030204" pitchFamily="18" charset="0"/>
            </a:rPr>
            <a:t>Lab Innovation </a:t>
          </a:r>
          <a:endParaRPr lang="en-IN" sz="1200" b="1" kern="1200" dirty="0">
            <a:solidFill>
              <a:schemeClr val="accent2"/>
            </a:solidFill>
            <a:latin typeface="Cambria" panose="02040503050406030204" pitchFamily="18" charset="0"/>
          </a:endParaRPr>
        </a:p>
      </dsp:txBody>
      <dsp:txXfrm>
        <a:off x="1540156" y="2552995"/>
        <a:ext cx="991115" cy="857430"/>
      </dsp:txXfrm>
    </dsp:sp>
    <dsp:sp modelId="{F916A35D-FD71-4876-B3FB-C1289E018E77}">
      <dsp:nvSpPr>
        <dsp:cNvPr id="0" name=""/>
        <dsp:cNvSpPr/>
      </dsp:nvSpPr>
      <dsp:spPr>
        <a:xfrm>
          <a:off x="1294480" y="787063"/>
          <a:ext cx="1482467" cy="128250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Cambria" panose="02040503050406030204" pitchFamily="18" charset="0"/>
            </a:rPr>
            <a:t>FOREIGN LANGUAGE </a:t>
          </a:r>
          <a:endParaRPr lang="en-IN" sz="1200" b="1" kern="1200" dirty="0">
            <a:latin typeface="Cambria" panose="02040503050406030204" pitchFamily="18" charset="0"/>
          </a:endParaRPr>
        </a:p>
      </dsp:txBody>
      <dsp:txXfrm>
        <a:off x="1540156" y="999602"/>
        <a:ext cx="991115" cy="857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D246E-4342-4D59-8245-0115965753CE}" type="datetimeFigureOut">
              <a:rPr lang="en-IN" smtClean="0"/>
              <a:pPr/>
              <a:t>17-08-2026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A1F44-D007-4BAF-9226-B52155DD9CF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6771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5C7F50-64A3-40BD-A417-EA1398E709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IN"/>
          </a:p>
        </p:txBody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1121967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7D83A-F4B4-4588-A0C8-37EB9D1D8797}" type="slidenum">
              <a:rPr lang="en-IN" smtClean="0"/>
              <a:pPr/>
              <a:t>132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7050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A1F44-D007-4BAF-9226-B52155DD9CF6}" type="slidenum">
              <a:rPr lang="en-IN" smtClean="0"/>
              <a:pPr/>
              <a:t>133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0314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98362-DEFB-520D-109A-429BF87A0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E8E6F1-D278-CEC5-C259-C4D1B975F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DE87D2-0E03-CD1E-2607-3BD8019383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862A91-CB9E-7AC8-CF11-772DFF15BF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A1F44-D007-4BAF-9226-B52155DD9CF6}" type="slidenum">
              <a:rPr lang="en-IN" smtClean="0"/>
              <a:pPr/>
              <a:t>62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9667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80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93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CA1F44-D007-4BAF-9226-B52155DD9CF6}" type="slidenum">
              <a:rPr lang="en-IN" smtClean="0"/>
              <a:pPr/>
              <a:t>101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3220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A1F44-D007-4BAF-9226-B52155DD9CF6}" type="slidenum">
              <a:rPr lang="en-IN" smtClean="0"/>
              <a:pPr/>
              <a:t>113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0574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4C2E2-46EB-4F62-9135-8261F985A392}" type="slidenum">
              <a:rPr lang="en-IN" smtClean="0"/>
              <a:t>118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6089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67D83A-F4B4-4588-A0C8-37EB9D1D8797}" type="slidenum">
              <a:rPr lang="en-IN" smtClean="0"/>
              <a:pPr/>
              <a:t>119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84085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A1F44-D007-4BAF-9226-B52155DD9CF6}" type="slidenum">
              <a:rPr lang="en-IN" smtClean="0"/>
              <a:pPr/>
              <a:t>124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9844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130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767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70706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B93D7B-9A75-4E57-BAA3-9D2F113EF53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47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B93D7B-9A75-4E57-BAA3-9D2F113EF53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17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533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02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281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427" y="136987"/>
            <a:ext cx="9157109" cy="457199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24670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68341" y="6581117"/>
            <a:ext cx="2844800" cy="365125"/>
          </a:xfrm>
          <a:prstGeom prst="rect">
            <a:avLst/>
          </a:prstGeom>
        </p:spPr>
        <p:txBody>
          <a:bodyPr/>
          <a:lstStyle/>
          <a:p>
            <a:fld id="{F5F1BB9A-5A64-43BD-A33E-0DF44AEC1ECF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714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>
        <p:split orient="vert"/>
      </p:transition>
    </mc:Choice>
    <mc:Fallback xmlns="">
      <p:transition advClick="0" advTm="5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653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42" y="69649"/>
            <a:ext cx="1134457" cy="729982"/>
          </a:xfrm>
          <a:prstGeom prst="rect">
            <a:avLst/>
          </a:prstGeom>
        </p:spPr>
      </p:pic>
      <p:sp>
        <p:nvSpPr>
          <p:cNvPr id="4" name="Rounded Rectangle 3"/>
          <p:cNvSpPr/>
          <p:nvPr userDrawn="1"/>
        </p:nvSpPr>
        <p:spPr>
          <a:xfrm>
            <a:off x="0" y="6654799"/>
            <a:ext cx="12192000" cy="17780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tx1"/>
                </a:solidFill>
              </a:rPr>
              <a:t>Department of E&amp;TC , SIT </a:t>
            </a:r>
            <a:r>
              <a:rPr lang="en-IN" sz="1400" dirty="0" err="1">
                <a:solidFill>
                  <a:schemeClr val="tx1"/>
                </a:solidFill>
              </a:rPr>
              <a:t>Lonavala</a:t>
            </a:r>
            <a:r>
              <a:rPr lang="en-IN" sz="1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308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3865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656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656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0" y="6597134"/>
            <a:ext cx="12192000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810"/>
                </a:lnSpc>
              </a:pPr>
              <a:t>‹#›</a:t>
            </a:fld>
            <a:endParaRPr lang="en-US" spc="-25" dirty="0"/>
          </a:p>
        </p:txBody>
      </p:sp>
    </p:spTree>
    <p:extLst>
      <p:ext uri="{BB962C8B-B14F-4D97-AF65-F5344CB8AC3E}">
        <p14:creationId xmlns:p14="http://schemas.microsoft.com/office/powerpoint/2010/main" val="337660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63850" y="91440"/>
            <a:ext cx="120013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le 9"/>
          <p:cNvSpPr/>
          <p:nvPr userDrawn="1"/>
        </p:nvSpPr>
        <p:spPr>
          <a:xfrm>
            <a:off x="0" y="6669359"/>
            <a:ext cx="12192000" cy="1886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tx1"/>
                </a:solidFill>
              </a:rPr>
              <a:t>STES’s Sinhgad Institute of Technology, </a:t>
            </a:r>
            <a:r>
              <a:rPr lang="en-IN" sz="1400" dirty="0" err="1">
                <a:solidFill>
                  <a:schemeClr val="tx1"/>
                </a:solidFill>
              </a:rPr>
              <a:t>Kusgaon</a:t>
            </a:r>
            <a:r>
              <a:rPr lang="en-IN" sz="1400" dirty="0">
                <a:solidFill>
                  <a:schemeClr val="tx1"/>
                </a:solidFill>
              </a:rPr>
              <a:t>(</a:t>
            </a:r>
            <a:r>
              <a:rPr lang="en-IN" sz="1400" dirty="0" err="1">
                <a:solidFill>
                  <a:schemeClr val="tx1"/>
                </a:solidFill>
              </a:rPr>
              <a:t>Bk</a:t>
            </a:r>
            <a:r>
              <a:rPr lang="en-IN" sz="1400" dirty="0">
                <a:solidFill>
                  <a:schemeClr val="tx1"/>
                </a:solidFill>
              </a:rPr>
              <a:t>),</a:t>
            </a:r>
            <a:r>
              <a:rPr lang="en-IN" sz="1400" baseline="0" dirty="0">
                <a:solidFill>
                  <a:schemeClr val="tx1"/>
                </a:solidFill>
              </a:rPr>
              <a:t> </a:t>
            </a:r>
            <a:r>
              <a:rPr lang="en-IN" sz="1400" dirty="0">
                <a:solidFill>
                  <a:schemeClr val="tx1"/>
                </a:solidFill>
              </a:rPr>
              <a:t>Lonavala 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V="1">
            <a:off x="0" y="6669359"/>
            <a:ext cx="12192000" cy="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0058400" y="658111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5F1BB9A-5A64-43BD-A33E-0DF44AEC1ECF}" type="slidenum">
              <a:rPr lang="en-IN" smtClean="0">
                <a:solidFill>
                  <a:schemeClr val="tx1"/>
                </a:solidFill>
              </a:rPr>
              <a:pPr/>
              <a:t>‹#›</a:t>
            </a:fld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97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185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B93D7B-9A75-4E57-BAA3-9D2F113EF53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75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B93D7B-9A75-4E57-BAA3-9D2F113EF53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800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B93D7B-9A75-4E57-BAA3-9D2F113EF53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72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B93D7B-9A75-4E57-BAA3-9D2F113EF53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55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B93D7B-9A75-4E57-BAA3-9D2F113EF53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22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B93D7B-9A75-4E57-BAA3-9D2F113EF53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11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08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6" r:id="rId14"/>
    <p:sldLayoutId id="2147483830" r:id="rId15"/>
    <p:sldLayoutId id="2147483844" r:id="rId16"/>
    <p:sldLayoutId id="2147483852" r:id="rId17"/>
    <p:sldLayoutId id="2147483853" r:id="rId18"/>
    <p:sldLayoutId id="2147483854" r:id="rId19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7.png"/><Relationship Id="rId3" Type="http://schemas.openxmlformats.org/officeDocument/2006/relationships/image" Target="../media/image442.png"/><Relationship Id="rId7" Type="http://schemas.openxmlformats.org/officeDocument/2006/relationships/image" Target="../media/image446.png"/><Relationship Id="rId2" Type="http://schemas.openxmlformats.org/officeDocument/2006/relationships/image" Target="../media/image4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5.png"/><Relationship Id="rId11" Type="http://schemas.openxmlformats.org/officeDocument/2006/relationships/image" Target="../media/image450.jpeg"/><Relationship Id="rId5" Type="http://schemas.openxmlformats.org/officeDocument/2006/relationships/image" Target="../media/image444.png"/><Relationship Id="rId10" Type="http://schemas.openxmlformats.org/officeDocument/2006/relationships/image" Target="../media/image449.png"/><Relationship Id="rId4" Type="http://schemas.openxmlformats.org/officeDocument/2006/relationships/image" Target="../media/image443.png"/><Relationship Id="rId9" Type="http://schemas.openxmlformats.org/officeDocument/2006/relationships/image" Target="../media/image448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6.png"/><Relationship Id="rId3" Type="http://schemas.openxmlformats.org/officeDocument/2006/relationships/image" Target="../media/image451.png"/><Relationship Id="rId7" Type="http://schemas.openxmlformats.org/officeDocument/2006/relationships/image" Target="../media/image4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4.png"/><Relationship Id="rId5" Type="http://schemas.openxmlformats.org/officeDocument/2006/relationships/image" Target="../media/image453.png"/><Relationship Id="rId4" Type="http://schemas.openxmlformats.org/officeDocument/2006/relationships/image" Target="../media/image452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7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8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9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1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4.jpeg"/><Relationship Id="rId5" Type="http://schemas.openxmlformats.org/officeDocument/2006/relationships/image" Target="../media/image463.png"/><Relationship Id="rId4" Type="http://schemas.openxmlformats.org/officeDocument/2006/relationships/image" Target="../media/image462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6.jpeg"/><Relationship Id="rId2" Type="http://schemas.openxmlformats.org/officeDocument/2006/relationships/image" Target="../media/image4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8.jpeg"/><Relationship Id="rId4" Type="http://schemas.openxmlformats.org/officeDocument/2006/relationships/image" Target="../media/image467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9.pn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1.png"/><Relationship Id="rId4" Type="http://schemas.openxmlformats.org/officeDocument/2006/relationships/image" Target="../media/image47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2.jpeg"/><Relationship Id="rId7" Type="http://schemas.openxmlformats.org/officeDocument/2006/relationships/image" Target="../media/image47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5.jpeg"/><Relationship Id="rId5" Type="http://schemas.openxmlformats.org/officeDocument/2006/relationships/image" Target="../media/image474.jpeg"/><Relationship Id="rId4" Type="http://schemas.openxmlformats.org/officeDocument/2006/relationships/image" Target="../media/image473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8.png"/><Relationship Id="rId2" Type="http://schemas.openxmlformats.org/officeDocument/2006/relationships/image" Target="../media/image4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1.jpeg"/><Relationship Id="rId5" Type="http://schemas.openxmlformats.org/officeDocument/2006/relationships/image" Target="../media/image480.jpeg"/><Relationship Id="rId4" Type="http://schemas.openxmlformats.org/officeDocument/2006/relationships/image" Target="../media/image47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3.png"/><Relationship Id="rId2" Type="http://schemas.openxmlformats.org/officeDocument/2006/relationships/image" Target="../media/image4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6.png"/><Relationship Id="rId5" Type="http://schemas.openxmlformats.org/officeDocument/2006/relationships/image" Target="../media/image485.jpeg"/><Relationship Id="rId4" Type="http://schemas.openxmlformats.org/officeDocument/2006/relationships/image" Target="../media/image484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7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9.png"/><Relationship Id="rId2" Type="http://schemas.openxmlformats.org/officeDocument/2006/relationships/image" Target="../media/image4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0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1.png"/><Relationship Id="rId7" Type="http://schemas.openxmlformats.org/officeDocument/2006/relationships/image" Target="../media/image49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94.png"/><Relationship Id="rId5" Type="http://schemas.openxmlformats.org/officeDocument/2006/relationships/image" Target="../media/image493.jpeg"/><Relationship Id="rId4" Type="http://schemas.openxmlformats.org/officeDocument/2006/relationships/image" Target="../media/image492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8.png"/><Relationship Id="rId4" Type="http://schemas.openxmlformats.org/officeDocument/2006/relationships/image" Target="../media/image49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502.jpeg"/><Relationship Id="rId2" Type="http://schemas.openxmlformats.org/officeDocument/2006/relationships/image" Target="../media/image49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01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500.jpeg"/><Relationship Id="rId9" Type="http://schemas.openxmlformats.org/officeDocument/2006/relationships/image" Target="../media/image503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5.png"/><Relationship Id="rId7" Type="http://schemas.openxmlformats.org/officeDocument/2006/relationships/image" Target="../media/image509.jpeg"/><Relationship Id="rId2" Type="http://schemas.openxmlformats.org/officeDocument/2006/relationships/image" Target="../media/image50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08.jpeg"/><Relationship Id="rId5" Type="http://schemas.openxmlformats.org/officeDocument/2006/relationships/image" Target="../media/image507.jpeg"/><Relationship Id="rId4" Type="http://schemas.openxmlformats.org/officeDocument/2006/relationships/image" Target="../media/image50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1.jpeg"/><Relationship Id="rId2" Type="http://schemas.openxmlformats.org/officeDocument/2006/relationships/image" Target="../media/image51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2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4.jpeg"/><Relationship Id="rId2" Type="http://schemas.openxmlformats.org/officeDocument/2006/relationships/image" Target="../media/image513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8.png"/><Relationship Id="rId5" Type="http://schemas.openxmlformats.org/officeDocument/2006/relationships/image" Target="../media/image517.png"/><Relationship Id="rId4" Type="http://schemas.openxmlformats.org/officeDocument/2006/relationships/image" Target="../media/image51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9.png"/><Relationship Id="rId2" Type="http://schemas.openxmlformats.org/officeDocument/2006/relationships/hyperlink" Target="2.Course%20File%20Contents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Academic%20Calander%2024-25%20sem%20I%20SE,TE,BE.pdf" TargetMode="Externa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0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1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3.png"/><Relationship Id="rId2" Type="http://schemas.openxmlformats.org/officeDocument/2006/relationships/image" Target="../media/image5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47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46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5.jpeg"/><Relationship Id="rId14" Type="http://schemas.openxmlformats.org/officeDocument/2006/relationships/image" Target="../media/image50.jpe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jpeg"/><Relationship Id="rId3" Type="http://schemas.openxmlformats.org/officeDocument/2006/relationships/image" Target="../media/image525.jpeg"/><Relationship Id="rId7" Type="http://schemas.openxmlformats.org/officeDocument/2006/relationships/image" Target="../media/image5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8.png"/><Relationship Id="rId5" Type="http://schemas.openxmlformats.org/officeDocument/2006/relationships/image" Target="../media/image527.png"/><Relationship Id="rId4" Type="http://schemas.openxmlformats.org/officeDocument/2006/relationships/image" Target="../media/image526.png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33.png"/><Relationship Id="rId4" Type="http://schemas.openxmlformats.org/officeDocument/2006/relationships/image" Target="../media/image532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oleObject" Target="../embeddings/oleObject1.bin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image" Target="../media/image6.emf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pn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13" Type="http://schemas.openxmlformats.org/officeDocument/2006/relationships/image" Target="../media/image120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15.jpeg"/><Relationship Id="rId12" Type="http://schemas.openxmlformats.org/officeDocument/2006/relationships/image" Target="file:///D:\Sem-I%202024-25\ISTE\Web%20Development%20workshop\WhatsApp%20Image%202024-08-13%20at%204.05.09%20PM.jpeg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119.jpeg"/><Relationship Id="rId5" Type="http://schemas.openxmlformats.org/officeDocument/2006/relationships/diagramColors" Target="../diagrams/colors4.xml"/><Relationship Id="rId10" Type="http://schemas.openxmlformats.org/officeDocument/2006/relationships/image" Target="../media/image118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17.png"/><Relationship Id="rId14" Type="http://schemas.openxmlformats.org/officeDocument/2006/relationships/image" Target="../media/image12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7" Type="http://schemas.openxmlformats.org/officeDocument/2006/relationships/image" Target="../media/image137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image" Target="../media/image140.jpeg"/><Relationship Id="rId7" Type="http://schemas.openxmlformats.org/officeDocument/2006/relationships/image" Target="../media/image144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Relationship Id="rId9" Type="http://schemas.openxmlformats.org/officeDocument/2006/relationships/image" Target="../media/image14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eg"/><Relationship Id="rId3" Type="http://schemas.openxmlformats.org/officeDocument/2006/relationships/image" Target="../media/image148.png"/><Relationship Id="rId7" Type="http://schemas.openxmlformats.org/officeDocument/2006/relationships/image" Target="file:///C:\Users\Prajwal%20mavkar\Downloads\20240812_21810pmByGPSMapCamera.jpg" TargetMode="External"/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jpeg"/><Relationship Id="rId5" Type="http://schemas.openxmlformats.org/officeDocument/2006/relationships/image" Target="../media/image150.jpeg"/><Relationship Id="rId4" Type="http://schemas.openxmlformats.org/officeDocument/2006/relationships/image" Target="../media/image14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jpeg"/><Relationship Id="rId3" Type="http://schemas.openxmlformats.org/officeDocument/2006/relationships/image" Target="../media/image154.png"/><Relationship Id="rId7" Type="http://schemas.openxmlformats.org/officeDocument/2006/relationships/image" Target="../media/image158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jpeg"/><Relationship Id="rId5" Type="http://schemas.openxmlformats.org/officeDocument/2006/relationships/image" Target="../media/image163.png"/><Relationship Id="rId4" Type="http://schemas.openxmlformats.org/officeDocument/2006/relationships/image" Target="../media/image16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g"/><Relationship Id="rId2" Type="http://schemas.openxmlformats.org/officeDocument/2006/relationships/image" Target="../media/image17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6.jpg"/><Relationship Id="rId4" Type="http://schemas.openxmlformats.org/officeDocument/2006/relationships/image" Target="../media/image17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jpeg"/><Relationship Id="rId4" Type="http://schemas.openxmlformats.org/officeDocument/2006/relationships/image" Target="../media/image17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7" Type="http://schemas.openxmlformats.org/officeDocument/2006/relationships/image" Target="../media/image186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jpeg"/><Relationship Id="rId5" Type="http://schemas.openxmlformats.org/officeDocument/2006/relationships/image" Target="../media/image184.jpeg"/><Relationship Id="rId4" Type="http://schemas.openxmlformats.org/officeDocument/2006/relationships/image" Target="../media/image18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7" Type="http://schemas.openxmlformats.org/officeDocument/2006/relationships/image" Target="../media/image192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jpeg"/><Relationship Id="rId5" Type="http://schemas.openxmlformats.org/officeDocument/2006/relationships/image" Target="../media/image190.jpeg"/><Relationship Id="rId4" Type="http://schemas.openxmlformats.org/officeDocument/2006/relationships/image" Target="../media/image18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7" Type="http://schemas.openxmlformats.org/officeDocument/2006/relationships/image" Target="../media/image199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jpeg"/><Relationship Id="rId5" Type="http://schemas.openxmlformats.org/officeDocument/2006/relationships/image" Target="../media/image197.jpeg"/><Relationship Id="rId4" Type="http://schemas.openxmlformats.org/officeDocument/2006/relationships/image" Target="../media/image196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jpeg"/><Relationship Id="rId3" Type="http://schemas.openxmlformats.org/officeDocument/2006/relationships/image" Target="../media/image202.jpeg"/><Relationship Id="rId7" Type="http://schemas.openxmlformats.org/officeDocument/2006/relationships/image" Target="../media/image205.jpeg"/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4.jpeg"/><Relationship Id="rId5" Type="http://schemas.openxmlformats.org/officeDocument/2006/relationships/image" Target="../media/image203.png"/><Relationship Id="rId4" Type="http://schemas.openxmlformats.org/officeDocument/2006/relationships/image" Target="file:///D:\Sem-I%202024-25\ISTE\Web%20Development%20workshop\WhatsApp%20Image%202024-08-13%20at%204.05.08%20PM.jpeg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7" Type="http://schemas.openxmlformats.org/officeDocument/2006/relationships/image" Target="../media/image212.jpeg"/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jpeg"/><Relationship Id="rId5" Type="http://schemas.openxmlformats.org/officeDocument/2006/relationships/image" Target="../media/image210.jpeg"/><Relationship Id="rId4" Type="http://schemas.openxmlformats.org/officeDocument/2006/relationships/image" Target="../media/image20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g"/><Relationship Id="rId2" Type="http://schemas.openxmlformats.org/officeDocument/2006/relationships/image" Target="../media/image216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jpeg"/><Relationship Id="rId3" Type="http://schemas.openxmlformats.org/officeDocument/2006/relationships/image" Target="../media/image220.jpeg"/><Relationship Id="rId7" Type="http://schemas.openxmlformats.org/officeDocument/2006/relationships/image" Target="../media/image223.jpe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jpeg"/><Relationship Id="rId5" Type="http://schemas.openxmlformats.org/officeDocument/2006/relationships/image" Target="../media/image222.jpeg"/><Relationship Id="rId4" Type="http://schemas.openxmlformats.org/officeDocument/2006/relationships/image" Target="../media/image221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22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5.jpeg"/><Relationship Id="rId4" Type="http://schemas.openxmlformats.org/officeDocument/2006/relationships/image" Target="../media/image23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jpeg"/><Relationship Id="rId7" Type="http://schemas.openxmlformats.org/officeDocument/2006/relationships/image" Target="../media/image241.jpeg"/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jpeg"/><Relationship Id="rId5" Type="http://schemas.openxmlformats.org/officeDocument/2006/relationships/image" Target="../media/image239.jpeg"/><Relationship Id="rId4" Type="http://schemas.openxmlformats.org/officeDocument/2006/relationships/image" Target="../media/image238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7" Type="http://schemas.openxmlformats.org/officeDocument/2006/relationships/image" Target="../media/image248.jpeg"/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7.jpeg"/><Relationship Id="rId5" Type="http://schemas.openxmlformats.org/officeDocument/2006/relationships/image" Target="../media/image246.jpeg"/><Relationship Id="rId4" Type="http://schemas.openxmlformats.org/officeDocument/2006/relationships/image" Target="../media/image24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eg"/><Relationship Id="rId7" Type="http://schemas.openxmlformats.org/officeDocument/2006/relationships/image" Target="../media/image254.jpeg"/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3.jpeg"/><Relationship Id="rId5" Type="http://schemas.openxmlformats.org/officeDocument/2006/relationships/image" Target="../media/image252.jpeg"/><Relationship Id="rId4" Type="http://schemas.openxmlformats.org/officeDocument/2006/relationships/image" Target="../media/image25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jpe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jpeg"/><Relationship Id="rId3" Type="http://schemas.openxmlformats.org/officeDocument/2006/relationships/image" Target="../media/image258.jpeg"/><Relationship Id="rId7" Type="http://schemas.openxmlformats.org/officeDocument/2006/relationships/image" Target="../media/image262.jpeg"/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1.jpeg"/><Relationship Id="rId5" Type="http://schemas.openxmlformats.org/officeDocument/2006/relationships/image" Target="../media/image260.jpeg"/><Relationship Id="rId4" Type="http://schemas.openxmlformats.org/officeDocument/2006/relationships/image" Target="../media/image259.jpeg"/><Relationship Id="rId9" Type="http://schemas.openxmlformats.org/officeDocument/2006/relationships/image" Target="../media/image26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7" Type="http://schemas.openxmlformats.org/officeDocument/2006/relationships/image" Target="../media/image270.jpe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9.png"/><Relationship Id="rId5" Type="http://schemas.openxmlformats.org/officeDocument/2006/relationships/image" Target="../media/image268.jpeg"/><Relationship Id="rId4" Type="http://schemas.openxmlformats.org/officeDocument/2006/relationships/image" Target="../media/image26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jpeg"/><Relationship Id="rId7" Type="http://schemas.openxmlformats.org/officeDocument/2006/relationships/image" Target="../media/image276.jpeg"/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5.jpeg"/><Relationship Id="rId5" Type="http://schemas.openxmlformats.org/officeDocument/2006/relationships/image" Target="../media/image274.jpeg"/><Relationship Id="rId4" Type="http://schemas.openxmlformats.org/officeDocument/2006/relationships/image" Target="../media/image27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7" Type="http://schemas.openxmlformats.org/officeDocument/2006/relationships/image" Target="../media/image281.png"/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jpeg"/><Relationship Id="rId5" Type="http://schemas.openxmlformats.org/officeDocument/2006/relationships/image" Target="../media/image279.jpeg"/><Relationship Id="rId4" Type="http://schemas.openxmlformats.org/officeDocument/2006/relationships/image" Target="../media/image278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jpeg"/><Relationship Id="rId3" Type="http://schemas.openxmlformats.org/officeDocument/2006/relationships/image" Target="../media/image283.png"/><Relationship Id="rId7" Type="http://schemas.openxmlformats.org/officeDocument/2006/relationships/image" Target="../media/image287.jpeg"/><Relationship Id="rId2" Type="http://schemas.openxmlformats.org/officeDocument/2006/relationships/image" Target="../media/image2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6.png"/><Relationship Id="rId5" Type="http://schemas.openxmlformats.org/officeDocument/2006/relationships/image" Target="../media/image285.jpeg"/><Relationship Id="rId4" Type="http://schemas.openxmlformats.org/officeDocument/2006/relationships/image" Target="../media/image284.png"/><Relationship Id="rId9" Type="http://schemas.openxmlformats.org/officeDocument/2006/relationships/image" Target="../media/image289.jpe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png"/><Relationship Id="rId13" Type="http://schemas.openxmlformats.org/officeDocument/2006/relationships/image" Target="../media/image300.jpeg"/><Relationship Id="rId3" Type="http://schemas.openxmlformats.org/officeDocument/2006/relationships/image" Target="../media/image206.jpeg"/><Relationship Id="rId7" Type="http://schemas.openxmlformats.org/officeDocument/2006/relationships/image" Target="../media/image294.png"/><Relationship Id="rId12" Type="http://schemas.openxmlformats.org/officeDocument/2006/relationships/image" Target="../media/image299.jpeg"/><Relationship Id="rId2" Type="http://schemas.openxmlformats.org/officeDocument/2006/relationships/image" Target="../media/image2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3.jpeg"/><Relationship Id="rId11" Type="http://schemas.openxmlformats.org/officeDocument/2006/relationships/image" Target="../media/image298.jpeg"/><Relationship Id="rId5" Type="http://schemas.openxmlformats.org/officeDocument/2006/relationships/image" Target="../media/image292.png"/><Relationship Id="rId10" Type="http://schemas.openxmlformats.org/officeDocument/2006/relationships/image" Target="../media/image297.jpeg"/><Relationship Id="rId4" Type="http://schemas.openxmlformats.org/officeDocument/2006/relationships/image" Target="../media/image291.jpeg"/><Relationship Id="rId9" Type="http://schemas.openxmlformats.org/officeDocument/2006/relationships/image" Target="../media/image296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jpeg"/><Relationship Id="rId3" Type="http://schemas.openxmlformats.org/officeDocument/2006/relationships/image" Target="../media/image302.jpeg"/><Relationship Id="rId7" Type="http://schemas.openxmlformats.org/officeDocument/2006/relationships/image" Target="../media/image306.jpeg"/><Relationship Id="rId2" Type="http://schemas.openxmlformats.org/officeDocument/2006/relationships/image" Target="../media/image30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5.jpeg"/><Relationship Id="rId5" Type="http://schemas.openxmlformats.org/officeDocument/2006/relationships/image" Target="../media/image304.jpeg"/><Relationship Id="rId10" Type="http://schemas.openxmlformats.org/officeDocument/2006/relationships/image" Target="../media/image309.jpeg"/><Relationship Id="rId4" Type="http://schemas.openxmlformats.org/officeDocument/2006/relationships/image" Target="../media/image303.jpeg"/><Relationship Id="rId9" Type="http://schemas.openxmlformats.org/officeDocument/2006/relationships/image" Target="../media/image308.jpe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png"/><Relationship Id="rId3" Type="http://schemas.openxmlformats.org/officeDocument/2006/relationships/image" Target="../media/image311.jpeg"/><Relationship Id="rId7" Type="http://schemas.openxmlformats.org/officeDocument/2006/relationships/image" Target="../media/image315.png"/><Relationship Id="rId2" Type="http://schemas.openxmlformats.org/officeDocument/2006/relationships/image" Target="../media/image310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4.png"/><Relationship Id="rId5" Type="http://schemas.openxmlformats.org/officeDocument/2006/relationships/image" Target="../media/image313.jpeg"/><Relationship Id="rId10" Type="http://schemas.openxmlformats.org/officeDocument/2006/relationships/image" Target="../media/image318.png"/><Relationship Id="rId4" Type="http://schemas.openxmlformats.org/officeDocument/2006/relationships/image" Target="../media/image312.png"/><Relationship Id="rId9" Type="http://schemas.openxmlformats.org/officeDocument/2006/relationships/image" Target="../media/image317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5.jpeg"/><Relationship Id="rId3" Type="http://schemas.openxmlformats.org/officeDocument/2006/relationships/image" Target="../media/image320.png"/><Relationship Id="rId7" Type="http://schemas.openxmlformats.org/officeDocument/2006/relationships/image" Target="../media/image324.jpeg"/><Relationship Id="rId2" Type="http://schemas.openxmlformats.org/officeDocument/2006/relationships/image" Target="../media/image319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3.jpeg"/><Relationship Id="rId5" Type="http://schemas.openxmlformats.org/officeDocument/2006/relationships/image" Target="../media/image322.png"/><Relationship Id="rId4" Type="http://schemas.openxmlformats.org/officeDocument/2006/relationships/image" Target="../media/image321.png"/><Relationship Id="rId9" Type="http://schemas.openxmlformats.org/officeDocument/2006/relationships/image" Target="../media/image3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jpeg"/><Relationship Id="rId7" Type="http://schemas.openxmlformats.org/officeDocument/2006/relationships/image" Target="../media/image332.jpeg"/><Relationship Id="rId2" Type="http://schemas.openxmlformats.org/officeDocument/2006/relationships/image" Target="../media/image3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1.jpeg"/><Relationship Id="rId5" Type="http://schemas.openxmlformats.org/officeDocument/2006/relationships/image" Target="../media/image330.jpeg"/><Relationship Id="rId4" Type="http://schemas.openxmlformats.org/officeDocument/2006/relationships/image" Target="../media/image329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5.jpeg"/><Relationship Id="rId2" Type="http://schemas.openxmlformats.org/officeDocument/2006/relationships/image" Target="../media/image3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7.jpeg"/><Relationship Id="rId4" Type="http://schemas.openxmlformats.org/officeDocument/2006/relationships/image" Target="../media/image336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9.jpeg"/><Relationship Id="rId2" Type="http://schemas.openxmlformats.org/officeDocument/2006/relationships/image" Target="../media/image3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1.jpeg"/><Relationship Id="rId4" Type="http://schemas.openxmlformats.org/officeDocument/2006/relationships/image" Target="../media/image340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3.jpg"/><Relationship Id="rId2" Type="http://schemas.openxmlformats.org/officeDocument/2006/relationships/image" Target="../media/image3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345.jpeg"/><Relationship Id="rId7" Type="http://schemas.openxmlformats.org/officeDocument/2006/relationships/image" Target="../media/image349.png"/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8.png"/><Relationship Id="rId5" Type="http://schemas.openxmlformats.org/officeDocument/2006/relationships/image" Target="../media/image347.png"/><Relationship Id="rId4" Type="http://schemas.openxmlformats.org/officeDocument/2006/relationships/image" Target="../media/image346.png"/><Relationship Id="rId9" Type="http://schemas.openxmlformats.org/officeDocument/2006/relationships/image" Target="../media/image350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6.jpeg"/><Relationship Id="rId13" Type="http://schemas.openxmlformats.org/officeDocument/2006/relationships/image" Target="../media/image361.jpeg"/><Relationship Id="rId3" Type="http://schemas.openxmlformats.org/officeDocument/2006/relationships/image" Target="../media/image351.jpeg"/><Relationship Id="rId7" Type="http://schemas.openxmlformats.org/officeDocument/2006/relationships/image" Target="../media/image355.jpeg"/><Relationship Id="rId12" Type="http://schemas.openxmlformats.org/officeDocument/2006/relationships/image" Target="../media/image360.jpe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4.jpeg"/><Relationship Id="rId11" Type="http://schemas.openxmlformats.org/officeDocument/2006/relationships/image" Target="../media/image359.jpeg"/><Relationship Id="rId5" Type="http://schemas.openxmlformats.org/officeDocument/2006/relationships/image" Target="../media/image353.jpeg"/><Relationship Id="rId15" Type="http://schemas.openxmlformats.org/officeDocument/2006/relationships/image" Target="../media/image363.jpeg"/><Relationship Id="rId10" Type="http://schemas.openxmlformats.org/officeDocument/2006/relationships/image" Target="../media/image358.jpeg"/><Relationship Id="rId4" Type="http://schemas.openxmlformats.org/officeDocument/2006/relationships/image" Target="../media/image352.jpeg"/><Relationship Id="rId9" Type="http://schemas.openxmlformats.org/officeDocument/2006/relationships/image" Target="../media/image357.jpeg"/><Relationship Id="rId14" Type="http://schemas.openxmlformats.org/officeDocument/2006/relationships/image" Target="../media/image362.jpe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jpeg"/><Relationship Id="rId13" Type="http://schemas.openxmlformats.org/officeDocument/2006/relationships/image" Target="../media/image374.jpeg"/><Relationship Id="rId3" Type="http://schemas.openxmlformats.org/officeDocument/2006/relationships/image" Target="../media/image364.jpeg"/><Relationship Id="rId7" Type="http://schemas.openxmlformats.org/officeDocument/2006/relationships/image" Target="../media/image368.jpeg"/><Relationship Id="rId12" Type="http://schemas.openxmlformats.org/officeDocument/2006/relationships/image" Target="../media/image373.jpe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7.jpeg"/><Relationship Id="rId11" Type="http://schemas.openxmlformats.org/officeDocument/2006/relationships/image" Target="../media/image372.jpeg"/><Relationship Id="rId5" Type="http://schemas.openxmlformats.org/officeDocument/2006/relationships/image" Target="../media/image366.jpeg"/><Relationship Id="rId10" Type="http://schemas.openxmlformats.org/officeDocument/2006/relationships/image" Target="../media/image371.jpeg"/><Relationship Id="rId4" Type="http://schemas.openxmlformats.org/officeDocument/2006/relationships/image" Target="../media/image365.jpeg"/><Relationship Id="rId9" Type="http://schemas.openxmlformats.org/officeDocument/2006/relationships/image" Target="../media/image370.jpeg"/><Relationship Id="rId14" Type="http://schemas.openxmlformats.org/officeDocument/2006/relationships/image" Target="../media/image375.jpe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png"/><Relationship Id="rId13" Type="http://schemas.openxmlformats.org/officeDocument/2006/relationships/image" Target="../media/image386.jpeg"/><Relationship Id="rId3" Type="http://schemas.openxmlformats.org/officeDocument/2006/relationships/image" Target="../media/image376.png"/><Relationship Id="rId7" Type="http://schemas.openxmlformats.org/officeDocument/2006/relationships/image" Target="../media/image380.jpeg"/><Relationship Id="rId12" Type="http://schemas.openxmlformats.org/officeDocument/2006/relationships/image" Target="../media/image385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9.png"/><Relationship Id="rId11" Type="http://schemas.openxmlformats.org/officeDocument/2006/relationships/image" Target="../media/image384.jpeg"/><Relationship Id="rId5" Type="http://schemas.openxmlformats.org/officeDocument/2006/relationships/image" Target="../media/image378.png"/><Relationship Id="rId10" Type="http://schemas.openxmlformats.org/officeDocument/2006/relationships/image" Target="../media/image383.png"/><Relationship Id="rId4" Type="http://schemas.openxmlformats.org/officeDocument/2006/relationships/image" Target="../media/image377.png"/><Relationship Id="rId9" Type="http://schemas.openxmlformats.org/officeDocument/2006/relationships/image" Target="../media/image38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8.jpeg"/><Relationship Id="rId2" Type="http://schemas.openxmlformats.org/officeDocument/2006/relationships/image" Target="../media/image38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0.jpeg"/><Relationship Id="rId4" Type="http://schemas.openxmlformats.org/officeDocument/2006/relationships/image" Target="../media/image389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9.jpeg"/><Relationship Id="rId3" Type="http://schemas.openxmlformats.org/officeDocument/2006/relationships/image" Target="../media/image394.png"/><Relationship Id="rId7" Type="http://schemas.openxmlformats.org/officeDocument/2006/relationships/image" Target="../media/image398.jpeg"/><Relationship Id="rId2" Type="http://schemas.openxmlformats.org/officeDocument/2006/relationships/image" Target="../media/image3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7.jpeg"/><Relationship Id="rId5" Type="http://schemas.openxmlformats.org/officeDocument/2006/relationships/image" Target="../media/image396.png"/><Relationship Id="rId4" Type="http://schemas.openxmlformats.org/officeDocument/2006/relationships/image" Target="../media/image395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jpeg"/><Relationship Id="rId3" Type="http://schemas.openxmlformats.org/officeDocument/2006/relationships/image" Target="../media/image401.jpeg"/><Relationship Id="rId7" Type="http://schemas.openxmlformats.org/officeDocument/2006/relationships/image" Target="../media/image405.jpeg"/><Relationship Id="rId2" Type="http://schemas.openxmlformats.org/officeDocument/2006/relationships/image" Target="../media/image40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4.jpeg"/><Relationship Id="rId5" Type="http://schemas.openxmlformats.org/officeDocument/2006/relationships/image" Target="../media/image403.jpeg"/><Relationship Id="rId4" Type="http://schemas.openxmlformats.org/officeDocument/2006/relationships/image" Target="../media/image402.png"/><Relationship Id="rId9" Type="http://schemas.openxmlformats.org/officeDocument/2006/relationships/image" Target="../media/image407.jpe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Prajwal%20mavkar\Downloads\IMG20240812142009.jpg" TargetMode="External"/><Relationship Id="rId3" Type="http://schemas.openxmlformats.org/officeDocument/2006/relationships/image" Target="../media/image151.jpeg"/><Relationship Id="rId7" Type="http://schemas.openxmlformats.org/officeDocument/2006/relationships/image" Target="../media/image410.jpeg"/><Relationship Id="rId12" Type="http://schemas.openxmlformats.org/officeDocument/2006/relationships/image" Target="file:///C:\Users\Prajwal%20mavkar\Downloads\WhatsApp%20Image%202024-08-13%20at%2012.28.59%20PM.jpeg" TargetMode="External"/><Relationship Id="rId2" Type="http://schemas.openxmlformats.org/officeDocument/2006/relationships/image" Target="../media/image408.jpeg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Users\Prajwal%20mavkar\Downloads\IMG20240812142047.jpg" TargetMode="External"/><Relationship Id="rId11" Type="http://schemas.openxmlformats.org/officeDocument/2006/relationships/image" Target="../media/image412.jpeg"/><Relationship Id="rId5" Type="http://schemas.openxmlformats.org/officeDocument/2006/relationships/image" Target="../media/image409.jpeg"/><Relationship Id="rId10" Type="http://schemas.openxmlformats.org/officeDocument/2006/relationships/image" Target="file:///C:\Users\Prajwal%20mavkar\Downloads\WhatsApp%20Image%202024-08-13%20at%2012.28.53%20PM.jpeg" TargetMode="External"/><Relationship Id="rId4" Type="http://schemas.openxmlformats.org/officeDocument/2006/relationships/image" Target="file:///C:\Users\Prajwal%20mavkar\Downloads\20240812_21810pmByGPSMapCamera.jpg" TargetMode="External"/><Relationship Id="rId9" Type="http://schemas.openxmlformats.org/officeDocument/2006/relationships/image" Target="../media/image411.jpe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9.jpeg"/><Relationship Id="rId3" Type="http://schemas.openxmlformats.org/officeDocument/2006/relationships/image" Target="../media/image414.jpeg"/><Relationship Id="rId7" Type="http://schemas.openxmlformats.org/officeDocument/2006/relationships/image" Target="../media/image418.jpeg"/><Relationship Id="rId2" Type="http://schemas.openxmlformats.org/officeDocument/2006/relationships/image" Target="../media/image4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7.jpeg"/><Relationship Id="rId5" Type="http://schemas.openxmlformats.org/officeDocument/2006/relationships/image" Target="../media/image416.jpeg"/><Relationship Id="rId4" Type="http://schemas.openxmlformats.org/officeDocument/2006/relationships/image" Target="../media/image415.jpeg"/><Relationship Id="rId9" Type="http://schemas.openxmlformats.org/officeDocument/2006/relationships/image" Target="../media/image420.jpe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7.jpeg"/><Relationship Id="rId13" Type="http://schemas.openxmlformats.org/officeDocument/2006/relationships/image" Target="../media/image432.jpeg"/><Relationship Id="rId3" Type="http://schemas.openxmlformats.org/officeDocument/2006/relationships/image" Target="../media/image422.png"/><Relationship Id="rId7" Type="http://schemas.openxmlformats.org/officeDocument/2006/relationships/image" Target="../media/image426.jpeg"/><Relationship Id="rId12" Type="http://schemas.openxmlformats.org/officeDocument/2006/relationships/image" Target="../media/image431.jpeg"/><Relationship Id="rId2" Type="http://schemas.openxmlformats.org/officeDocument/2006/relationships/image" Target="../media/image4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5.png"/><Relationship Id="rId11" Type="http://schemas.openxmlformats.org/officeDocument/2006/relationships/image" Target="../media/image430.jpeg"/><Relationship Id="rId5" Type="http://schemas.openxmlformats.org/officeDocument/2006/relationships/image" Target="../media/image424.jpeg"/><Relationship Id="rId10" Type="http://schemas.openxmlformats.org/officeDocument/2006/relationships/image" Target="../media/image429.jpeg"/><Relationship Id="rId4" Type="http://schemas.openxmlformats.org/officeDocument/2006/relationships/image" Target="../media/image423.jpeg"/><Relationship Id="rId9" Type="http://schemas.openxmlformats.org/officeDocument/2006/relationships/image" Target="../media/image428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4.png"/><Relationship Id="rId7" Type="http://schemas.openxmlformats.org/officeDocument/2006/relationships/image" Target="../media/image438.jpeg"/><Relationship Id="rId2" Type="http://schemas.openxmlformats.org/officeDocument/2006/relationships/image" Target="../media/image4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7.jpeg"/><Relationship Id="rId5" Type="http://schemas.openxmlformats.org/officeDocument/2006/relationships/image" Target="../media/image436.png"/><Relationship Id="rId4" Type="http://schemas.openxmlformats.org/officeDocument/2006/relationships/image" Target="../media/image435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782641"/>
            <a:ext cx="86993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3200" b="1" dirty="0">
                <a:solidFill>
                  <a:srgbClr val="FFFF00"/>
                </a:solidFill>
              </a:rPr>
              <a:t>SINHGAD INSTITUTE OF TECHNOLOGY, LONAVALA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62328" y="1433372"/>
            <a:ext cx="80433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chemeClr val="bg2">
                    <a:lumMod val="95000"/>
                  </a:schemeClr>
                </a:solidFill>
                <a:cs typeface="Arial" panose="020B0604020202020204" pitchFamily="34" charset="0"/>
              </a:rPr>
              <a:t>…..34 Years of Journey towards Academic Excellence </a:t>
            </a:r>
            <a:endParaRPr lang="en-IN" altLang="en-US" b="1" dirty="0">
              <a:solidFill>
                <a:schemeClr val="bg2">
                  <a:lumMod val="9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482817" y="3405883"/>
            <a:ext cx="373650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Institutional Presentation </a:t>
            </a:r>
          </a:p>
          <a:p>
            <a:pPr eaLnBrk="1" hangingPunct="1"/>
            <a:r>
              <a:rPr lang="en-US" alt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 Dr. D. S. Mantri</a:t>
            </a:r>
          </a:p>
          <a:p>
            <a:pPr eaLnBrk="1" hangingPunct="1"/>
            <a:r>
              <a:rPr lang="en-US" alt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Principal </a:t>
            </a:r>
            <a:endParaRPr lang="en-IN" altLang="en-US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0240" y="131911"/>
            <a:ext cx="77641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E48F"/>
                </a:solidFill>
              </a:rPr>
              <a:t>Sinhgad Technical Education Society’s (STES) </a:t>
            </a:r>
            <a:endParaRPr lang="en-IN" sz="3200" b="1" dirty="0">
              <a:solidFill>
                <a:srgbClr val="FFE48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EC15D4-CD83-6838-21D9-F35EE44AA483}"/>
              </a:ext>
            </a:extLst>
          </p:cNvPr>
          <p:cNvSpPr txBox="1"/>
          <p:nvPr/>
        </p:nvSpPr>
        <p:spPr>
          <a:xfrm>
            <a:off x="4993240" y="2068846"/>
            <a:ext cx="68288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25C6FF"/>
                </a:solidFill>
              </a:rPr>
              <a:t>Shaping Future Engineers Through Excellence in Education &amp; Innovation</a:t>
            </a:r>
            <a:endParaRPr lang="en-IN" sz="2400" b="1" dirty="0">
              <a:solidFill>
                <a:srgbClr val="25C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208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4">
            <a:extLst>
              <a:ext uri="{FF2B5EF4-FFF2-40B4-BE49-F238E27FC236}">
                <a16:creationId xmlns:a16="http://schemas.microsoft.com/office/drawing/2014/main" id="{FFAB2E65-15DA-64A5-C193-1EE7F1B34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4447" y="2076199"/>
            <a:ext cx="153947" cy="26160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lIns="76197" tIns="38098" rIns="76197" bIns="38098" anchor="ctr">
            <a:spAutoFit/>
          </a:bodyPr>
          <a:lstStyle/>
          <a:p>
            <a:endParaRPr lang="en-IN" sz="1200" dirty="0">
              <a:solidFill>
                <a:srgbClr val="4070AA"/>
              </a:solidFill>
              <a:cs typeface="Times New Roman" pitchFamily="18" charset="0"/>
            </a:endParaRPr>
          </a:p>
        </p:txBody>
      </p:sp>
      <p:sp>
        <p:nvSpPr>
          <p:cNvPr id="4" name="AutoShape 61">
            <a:extLst>
              <a:ext uri="{FF2B5EF4-FFF2-40B4-BE49-F238E27FC236}">
                <a16:creationId xmlns:a16="http://schemas.microsoft.com/office/drawing/2014/main" id="{7522FA92-9E17-5A54-EBF0-CD2643184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3674" y="1118949"/>
            <a:ext cx="4861428" cy="431876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cs typeface="Times New Roman" pitchFamily="18" charset="0"/>
              </a:rPr>
              <a:t>Head of The Department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CB618A-779E-9103-B294-E3BD0763691F}"/>
              </a:ext>
            </a:extLst>
          </p:cNvPr>
          <p:cNvSpPr/>
          <p:nvPr/>
        </p:nvSpPr>
        <p:spPr>
          <a:xfrm>
            <a:off x="146700" y="3181931"/>
            <a:ext cx="2624073" cy="20297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Time table 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Class In-charges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Teacher Guardians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Attendance Monitoring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Project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Feedback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Mapping &amp; Attainments</a:t>
            </a:r>
          </a:p>
        </p:txBody>
      </p:sp>
      <p:sp>
        <p:nvSpPr>
          <p:cNvPr id="6" name="AutoShape 73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EA24CDDF-D641-D29C-3267-9A2769540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724" y="2139531"/>
            <a:ext cx="1381197" cy="696232"/>
          </a:xfrm>
          <a:prstGeom prst="roundRect">
            <a:avLst>
              <a:gd name="adj" fmla="val 16667"/>
            </a:avLst>
          </a:prstGeom>
          <a:solidFill>
            <a:srgbClr val="F18FC7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rIns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cs typeface="Times New Roman" pitchFamily="18" charset="0"/>
              </a:rPr>
              <a:t>Co-Curricular</a:t>
            </a:r>
          </a:p>
        </p:txBody>
      </p:sp>
      <p:sp>
        <p:nvSpPr>
          <p:cNvPr id="7" name="AutoShape 73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F6FBEFFB-2C2D-0619-EAD6-10A65BDF5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6391" y="2152614"/>
            <a:ext cx="1307753" cy="696232"/>
          </a:xfrm>
          <a:prstGeom prst="roundRect">
            <a:avLst>
              <a:gd name="adj" fmla="val 16667"/>
            </a:avLst>
          </a:prstGeom>
          <a:solidFill>
            <a:srgbClr val="F5B1D8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rIns="0" anchor="ctr"/>
          <a:lstStyle/>
          <a:p>
            <a:pPr algn="ctr" defTabSz="914099"/>
            <a:r>
              <a:rPr lang="en-US" sz="1400" b="1" dirty="0">
                <a:solidFill>
                  <a:schemeClr val="tx1"/>
                </a:solidFill>
                <a:cs typeface="Times New Roman" pitchFamily="18" charset="0"/>
              </a:rPr>
              <a:t>Extra -Curricular</a:t>
            </a:r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99BB1FAB-0F96-E0C7-CFEB-6D974C417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7502" y="2102369"/>
            <a:ext cx="153947" cy="26160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lIns="76197" tIns="38098" rIns="76197" bIns="38098" anchor="ctr">
            <a:spAutoFit/>
          </a:bodyPr>
          <a:lstStyle/>
          <a:p>
            <a:endParaRPr lang="en-IN" sz="1200" dirty="0">
              <a:solidFill>
                <a:srgbClr val="4070AA"/>
              </a:solidFill>
              <a:cs typeface="Times New Roman" pitchFamily="18" charset="0"/>
            </a:endParaRPr>
          </a:p>
        </p:txBody>
      </p:sp>
      <p:sp>
        <p:nvSpPr>
          <p:cNvPr id="9" name="AutoShape 73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C4DB9E41-5652-FEF3-C09E-6DC1C7FD0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2317" y="2152614"/>
            <a:ext cx="1307753" cy="696232"/>
          </a:xfrm>
          <a:prstGeom prst="roundRect">
            <a:avLst>
              <a:gd name="adj" fmla="val 16667"/>
            </a:avLst>
          </a:prstGeom>
          <a:solidFill>
            <a:srgbClr val="F18FC7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rIns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cs typeface="Times New Roman" pitchFamily="18" charset="0"/>
              </a:rPr>
              <a:t>Research</a:t>
            </a:r>
          </a:p>
        </p:txBody>
      </p:sp>
      <p:sp>
        <p:nvSpPr>
          <p:cNvPr id="10" name="AutoShape 73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51FCC3F9-079D-F30C-B2A7-829AF1E22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1474" y="2152614"/>
            <a:ext cx="1307753" cy="696232"/>
          </a:xfrm>
          <a:prstGeom prst="roundRect">
            <a:avLst>
              <a:gd name="adj" fmla="val 16667"/>
            </a:avLst>
          </a:prstGeom>
          <a:solidFill>
            <a:srgbClr val="F18FC7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rIns="0" anchor="ctr"/>
          <a:lstStyle/>
          <a:p>
            <a:pPr algn="ctr" defTabSz="914099"/>
            <a:r>
              <a:rPr lang="en-US" sz="1400" b="1" dirty="0">
                <a:solidFill>
                  <a:schemeClr val="tx1"/>
                </a:solidFill>
                <a:cs typeface="Times New Roman" pitchFamily="18" charset="0"/>
              </a:rPr>
              <a:t>T&amp;P</a:t>
            </a:r>
          </a:p>
        </p:txBody>
      </p:sp>
      <p:sp>
        <p:nvSpPr>
          <p:cNvPr id="11" name="AutoShape 73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A218ACEC-26A5-0901-C8CF-674BB2AEF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9860" y="2126434"/>
            <a:ext cx="1500779" cy="696232"/>
          </a:xfrm>
          <a:prstGeom prst="roundRect">
            <a:avLst>
              <a:gd name="adj" fmla="val 16667"/>
            </a:avLst>
          </a:prstGeom>
          <a:solidFill>
            <a:srgbClr val="F18FC7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rIns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cs typeface="Times New Roman" pitchFamily="18" charset="0"/>
              </a:rPr>
              <a:t>Miscellaneous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B49E53-046C-2141-D088-156F7836E912}"/>
              </a:ext>
            </a:extLst>
          </p:cNvPr>
          <p:cNvSpPr/>
          <p:nvPr/>
        </p:nvSpPr>
        <p:spPr>
          <a:xfrm>
            <a:off x="6636594" y="3183729"/>
            <a:ext cx="2597569" cy="19892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indent="-10800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108000" indent="-10800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Publication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Funding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IPR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National Conference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International Conference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Consultancy 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Industry Sponsored Projects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108000" indent="-10800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  <a:p>
            <a:endParaRPr lang="en-US" sz="12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0625FD-7A95-F7C3-DD10-12C9FC2077C7}"/>
              </a:ext>
            </a:extLst>
          </p:cNvPr>
          <p:cNvSpPr/>
          <p:nvPr/>
        </p:nvSpPr>
        <p:spPr>
          <a:xfrm>
            <a:off x="9688611" y="3196817"/>
            <a:ext cx="2307772" cy="19892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Department Library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Maintenance &amp; Repairing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Dead-stock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ERP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ERP Verification</a:t>
            </a:r>
          </a:p>
          <a:p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16BD0D1-F36E-E097-D9CA-A2ECB809B3CA}"/>
              </a:ext>
            </a:extLst>
          </p:cNvPr>
          <p:cNvCxnSpPr/>
          <p:nvPr/>
        </p:nvCxnSpPr>
        <p:spPr>
          <a:xfrm flipV="1">
            <a:off x="1002929" y="1932757"/>
            <a:ext cx="10137183" cy="52349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0215D1E-BEF8-25DF-E384-031523137061}"/>
              </a:ext>
            </a:extLst>
          </p:cNvPr>
          <p:cNvCxnSpPr/>
          <p:nvPr/>
        </p:nvCxnSpPr>
        <p:spPr>
          <a:xfrm flipH="1">
            <a:off x="6216530" y="1958916"/>
            <a:ext cx="13813" cy="219060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67607EA-22D4-00D9-AB1E-5973C8DF5334}"/>
              </a:ext>
            </a:extLst>
          </p:cNvPr>
          <p:cNvCxnSpPr/>
          <p:nvPr/>
        </p:nvCxnSpPr>
        <p:spPr>
          <a:xfrm rot="16200000" flipH="1">
            <a:off x="924501" y="2064256"/>
            <a:ext cx="193683" cy="9209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B685B2-853C-DBBD-5D0C-0B588CA9C74A}"/>
              </a:ext>
            </a:extLst>
          </p:cNvPr>
          <p:cNvCxnSpPr/>
          <p:nvPr/>
        </p:nvCxnSpPr>
        <p:spPr>
          <a:xfrm rot="16200000" flipH="1">
            <a:off x="2678536" y="2051163"/>
            <a:ext cx="193683" cy="9209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29577D1-0987-A740-C1B6-0B19E02E78F1}"/>
              </a:ext>
            </a:extLst>
          </p:cNvPr>
          <p:cNvCxnSpPr/>
          <p:nvPr/>
        </p:nvCxnSpPr>
        <p:spPr>
          <a:xfrm rot="16200000" flipH="1">
            <a:off x="4391136" y="2051158"/>
            <a:ext cx="193683" cy="9209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EF86F12-B2D1-FF1F-E929-5849AB72A6FE}"/>
              </a:ext>
            </a:extLst>
          </p:cNvPr>
          <p:cNvCxnSpPr/>
          <p:nvPr/>
        </p:nvCxnSpPr>
        <p:spPr>
          <a:xfrm rot="16200000" flipH="1">
            <a:off x="7767624" y="2022374"/>
            <a:ext cx="193683" cy="9209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9DA144B-2219-6893-BB7F-2F220201970B}"/>
              </a:ext>
            </a:extLst>
          </p:cNvPr>
          <p:cNvCxnSpPr/>
          <p:nvPr/>
        </p:nvCxnSpPr>
        <p:spPr>
          <a:xfrm rot="16200000" flipH="1">
            <a:off x="9324579" y="2038061"/>
            <a:ext cx="193683" cy="9209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6BA1634-933D-3C1C-E7D7-0FE464C8D3DC}"/>
              </a:ext>
            </a:extLst>
          </p:cNvPr>
          <p:cNvCxnSpPr/>
          <p:nvPr/>
        </p:nvCxnSpPr>
        <p:spPr>
          <a:xfrm rot="16200000" flipH="1">
            <a:off x="11020559" y="2024969"/>
            <a:ext cx="193683" cy="9209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4EE0CCC-B60A-3FA1-8B20-55043647145C}"/>
              </a:ext>
            </a:extLst>
          </p:cNvPr>
          <p:cNvCxnSpPr>
            <a:cxnSpLocks/>
          </p:cNvCxnSpPr>
          <p:nvPr/>
        </p:nvCxnSpPr>
        <p:spPr>
          <a:xfrm rot="5400000">
            <a:off x="835477" y="2989341"/>
            <a:ext cx="341019" cy="7697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E5D70A0-87AB-09F8-2C3E-3F2E1DCD8D90}"/>
              </a:ext>
            </a:extLst>
          </p:cNvPr>
          <p:cNvCxnSpPr/>
          <p:nvPr/>
        </p:nvCxnSpPr>
        <p:spPr>
          <a:xfrm rot="16200000" flipH="1">
            <a:off x="1679016" y="4086023"/>
            <a:ext cx="2564315" cy="12995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1F07D24-4A28-1E91-50ED-6FB81DBC9759}"/>
              </a:ext>
            </a:extLst>
          </p:cNvPr>
          <p:cNvCxnSpPr/>
          <p:nvPr/>
        </p:nvCxnSpPr>
        <p:spPr>
          <a:xfrm rot="16200000" flipH="1">
            <a:off x="5011444" y="4123487"/>
            <a:ext cx="2564315" cy="12995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9EF9F04-5117-CE50-851D-2C95806F6826}"/>
              </a:ext>
            </a:extLst>
          </p:cNvPr>
          <p:cNvCxnSpPr>
            <a:stCxn id="10" idx="2"/>
          </p:cNvCxnSpPr>
          <p:nvPr/>
        </p:nvCxnSpPr>
        <p:spPr>
          <a:xfrm rot="16200000" flipH="1">
            <a:off x="8124686" y="4109509"/>
            <a:ext cx="2525833" cy="4505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A51896D-D225-33FC-A45A-66A9BBE149CE}"/>
              </a:ext>
            </a:extLst>
          </p:cNvPr>
          <p:cNvCxnSpPr/>
          <p:nvPr/>
        </p:nvCxnSpPr>
        <p:spPr>
          <a:xfrm rot="16200000" flipH="1">
            <a:off x="4325229" y="3005555"/>
            <a:ext cx="353364" cy="13760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E73935E-9CBC-6AA3-DDFE-F95F773610D2}"/>
              </a:ext>
            </a:extLst>
          </p:cNvPr>
          <p:cNvCxnSpPr/>
          <p:nvPr/>
        </p:nvCxnSpPr>
        <p:spPr>
          <a:xfrm rot="16200000" flipH="1">
            <a:off x="7709862" y="3015050"/>
            <a:ext cx="353364" cy="13760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9B9DBED-47D3-B71C-67DE-F1EF1EBAC2A4}"/>
              </a:ext>
            </a:extLst>
          </p:cNvPr>
          <p:cNvCxnSpPr/>
          <p:nvPr/>
        </p:nvCxnSpPr>
        <p:spPr>
          <a:xfrm rot="16200000" flipH="1">
            <a:off x="10929138" y="3005555"/>
            <a:ext cx="353364" cy="13760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4FAC6B3-54B5-F1D7-AC0E-3BC999291A45}"/>
              </a:ext>
            </a:extLst>
          </p:cNvPr>
          <p:cNvCxnSpPr>
            <a:stCxn id="4" idx="2"/>
          </p:cNvCxnSpPr>
          <p:nvPr/>
        </p:nvCxnSpPr>
        <p:spPr>
          <a:xfrm flipH="1">
            <a:off x="6230343" y="1550826"/>
            <a:ext cx="4045" cy="379311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utoShape 73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4A797BB3-ECA8-1489-5E16-BFE6F4E55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68" y="2152599"/>
            <a:ext cx="1394899" cy="696232"/>
          </a:xfrm>
          <a:prstGeom prst="roundRect">
            <a:avLst>
              <a:gd name="adj" fmla="val 16667"/>
            </a:avLst>
          </a:prstGeom>
          <a:solidFill>
            <a:srgbClr val="F18FC7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rIns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cs typeface="Times New Roman" pitchFamily="18" charset="0"/>
              </a:rPr>
              <a:t>Academics</a:t>
            </a:r>
          </a:p>
        </p:txBody>
      </p:sp>
      <p:sp>
        <p:nvSpPr>
          <p:cNvPr id="31" name="AutoShape 73">
            <a:hlinkHover r:id="" action="ppaction://noaction" highlightClick="1"/>
            <a:extLst>
              <a:ext uri="{FF2B5EF4-FFF2-40B4-BE49-F238E27FC236}">
                <a16:creationId xmlns:a16="http://schemas.microsoft.com/office/drawing/2014/main" id="{29309BC3-CC08-E8C2-2289-CEC88F788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8545" y="2162109"/>
            <a:ext cx="1307753" cy="696232"/>
          </a:xfrm>
          <a:prstGeom prst="roundRect">
            <a:avLst>
              <a:gd name="adj" fmla="val 16667"/>
            </a:avLst>
          </a:prstGeom>
          <a:solidFill>
            <a:srgbClr val="F18FC7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rIns="0" anchor="ctr"/>
          <a:lstStyle/>
          <a:p>
            <a:pPr algn="ctr" defTabSz="914099"/>
            <a:r>
              <a:rPr lang="en-US" sz="1400" b="1" dirty="0">
                <a:solidFill>
                  <a:schemeClr val="tx1"/>
                </a:solidFill>
                <a:cs typeface="Times New Roman" pitchFamily="18" charset="0"/>
              </a:rPr>
              <a:t>Examination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5F4507C-1DB0-EF79-7E6A-5594B101BEB1}"/>
              </a:ext>
            </a:extLst>
          </p:cNvPr>
          <p:cNvSpPr/>
          <p:nvPr/>
        </p:nvSpPr>
        <p:spPr>
          <a:xfrm>
            <a:off x="1520421" y="5348503"/>
            <a:ext cx="2680363" cy="1007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Internal Assessment-UT, Prelim, Term work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External Assessment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Practicals/Orals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118EAF6-B4AD-33DE-AD3F-2A5C666B1C2E}"/>
              </a:ext>
            </a:extLst>
          </p:cNvPr>
          <p:cNvSpPr/>
          <p:nvPr/>
        </p:nvSpPr>
        <p:spPr>
          <a:xfrm>
            <a:off x="5349920" y="5325056"/>
            <a:ext cx="1939519" cy="110519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  <a:p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Sports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Cultural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Wall Magazine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Newsletter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Professional Club </a:t>
            </a:r>
          </a:p>
          <a:p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  <a:p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55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9C3A027-2F85-1F6E-74AC-2564C9367E54}"/>
              </a:ext>
            </a:extLst>
          </p:cNvPr>
          <p:cNvSpPr/>
          <p:nvPr/>
        </p:nvSpPr>
        <p:spPr>
          <a:xfrm>
            <a:off x="8101883" y="5348503"/>
            <a:ext cx="2623518" cy="100771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Trainings ,  Skill Development 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Alumni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Internship &amp; MOU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Industrial Visit5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7AC87FD-7E89-2B90-8130-ADB9ADC210C2}"/>
              </a:ext>
            </a:extLst>
          </p:cNvPr>
          <p:cNvSpPr/>
          <p:nvPr/>
        </p:nvSpPr>
        <p:spPr>
          <a:xfrm>
            <a:off x="3295199" y="3222429"/>
            <a:ext cx="2558495" cy="19892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STP /VAP 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Honors course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Technical Festival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Guest Lecture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Seminar/Workshop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Department Club</a:t>
            </a:r>
          </a:p>
          <a:p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  <a:p>
            <a:endParaRPr lang="en-US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63DFE10D-3FC6-930C-2DC6-C98C799A1CFD}"/>
              </a:ext>
            </a:extLst>
          </p:cNvPr>
          <p:cNvSpPr txBox="1">
            <a:spLocks/>
          </p:cNvSpPr>
          <p:nvPr/>
        </p:nvSpPr>
        <p:spPr>
          <a:xfrm>
            <a:off x="0" y="99157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itchFamily="34" charset="0"/>
              </a:rPr>
              <a:t> </a:t>
            </a:r>
            <a:r>
              <a:rPr lang="en-IN" sz="2800" dirty="0">
                <a:solidFill>
                  <a:srgbClr val="0000FF"/>
                </a:solidFill>
                <a:latin typeface="Agency FB" pitchFamily="34" charset="0"/>
                <a:cs typeface="Times New Roman" pitchFamily="18" charset="0"/>
              </a:rPr>
              <a:t>Department Organization and Functioning</a:t>
            </a:r>
          </a:p>
        </p:txBody>
      </p:sp>
    </p:spTree>
    <p:extLst>
      <p:ext uri="{BB962C8B-B14F-4D97-AF65-F5344CB8AC3E}">
        <p14:creationId xmlns:p14="http://schemas.microsoft.com/office/powerpoint/2010/main" val="85163561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9E8534C-74E5-4434-8BCB-A798D6A1C28E}"/>
              </a:ext>
            </a:extLst>
          </p:cNvPr>
          <p:cNvSpPr txBox="1">
            <a:spLocks/>
          </p:cNvSpPr>
          <p:nvPr/>
        </p:nvSpPr>
        <p:spPr>
          <a:xfrm>
            <a:off x="0" y="149181"/>
            <a:ext cx="12192000" cy="472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gency FB" panose="020B0503020202020204" pitchFamily="34" charset="0"/>
                <a:ea typeface="+mj-ea"/>
                <a:cs typeface="+mj-cs"/>
              </a:rPr>
              <a:t>National / International Days and Events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gency FB" panose="020B0503020202020204" pitchFamily="34" charset="0"/>
              <a:ea typeface="+mj-ea"/>
              <a:cs typeface="+mj-cs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38912" y="841248"/>
            <a:ext cx="11338560" cy="5815584"/>
            <a:chOff x="438912" y="841248"/>
            <a:chExt cx="11338560" cy="5815584"/>
          </a:xfrm>
        </p:grpSpPr>
        <p:pic>
          <p:nvPicPr>
            <p:cNvPr id="2253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63106" y="841248"/>
              <a:ext cx="1969198" cy="1645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53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31923" y="877824"/>
              <a:ext cx="2049832" cy="1664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533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82731" y="883158"/>
              <a:ext cx="3646663" cy="1658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534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742426" y="887921"/>
              <a:ext cx="3035046" cy="1654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535" name="Picture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616643" y="2866835"/>
              <a:ext cx="4009453" cy="1760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536" name="Picture 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787069" y="2874836"/>
              <a:ext cx="3990403" cy="1752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537" name="Picture 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38912" y="4919472"/>
              <a:ext cx="2999232" cy="1410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538" name="Picture 1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636308" y="4873516"/>
              <a:ext cx="3989788" cy="1447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539" name="Picture 11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754112" y="4882896"/>
              <a:ext cx="3968496" cy="1463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Rectangle 13"/>
            <p:cNvSpPr/>
            <p:nvPr/>
          </p:nvSpPr>
          <p:spPr>
            <a:xfrm>
              <a:off x="1766637" y="2482334"/>
              <a:ext cx="9514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IN" dirty="0">
                  <a:cs typeface="Arial" panose="020B0604020202020204" pitchFamily="34" charset="0"/>
                </a:rPr>
                <a:t>NSS Day</a:t>
              </a:r>
              <a:endParaRPr lang="en-IN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442012" y="2488430"/>
              <a:ext cx="23054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cs typeface="Arial" panose="020B0604020202020204" pitchFamily="34" charset="0"/>
                </a:rPr>
                <a:t>Independence  Day</a:t>
              </a:r>
              <a:endParaRPr lang="en-IN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102172" y="4524494"/>
              <a:ext cx="23054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cs typeface="Arial" panose="020B0604020202020204" pitchFamily="34" charset="0"/>
                </a:rPr>
                <a:t>Republic  Day</a:t>
              </a:r>
              <a:endParaRPr lang="en-IN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03613" y="4548878"/>
              <a:ext cx="1525204" cy="3705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cs typeface="Arial" panose="020B0604020202020204" pitchFamily="34" charset="0"/>
                </a:rPr>
                <a:t>Street  Play</a:t>
              </a:r>
              <a:endParaRPr lang="en-IN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923340" y="4573262"/>
              <a:ext cx="23054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cs typeface="Arial" panose="020B0604020202020204" pitchFamily="34" charset="0"/>
                </a:rPr>
                <a:t>Women's Day</a:t>
              </a:r>
              <a:endParaRPr lang="en-IN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815660" y="6287500"/>
              <a:ext cx="23054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 err="1">
                  <a:cs typeface="Arial" panose="020B0604020202020204" pitchFamily="34" charset="0"/>
                </a:rPr>
                <a:t>Savitribai</a:t>
              </a:r>
              <a:r>
                <a:rPr lang="en-IN" dirty="0">
                  <a:cs typeface="Arial" panose="020B0604020202020204" pitchFamily="34" charset="0"/>
                </a:rPr>
                <a:t> </a:t>
              </a:r>
              <a:r>
                <a:rPr lang="en-IN" dirty="0" err="1">
                  <a:cs typeface="Arial" panose="020B0604020202020204" pitchFamily="34" charset="0"/>
                </a:rPr>
                <a:t>Phule</a:t>
              </a:r>
              <a:r>
                <a:rPr lang="en-IN" dirty="0">
                  <a:cs typeface="Arial" panose="020B0604020202020204" pitchFamily="34" charset="0"/>
                </a:rPr>
                <a:t> </a:t>
              </a:r>
              <a:r>
                <a:rPr lang="en-IN" dirty="0" err="1">
                  <a:cs typeface="Arial" panose="020B0604020202020204" pitchFamily="34" charset="0"/>
                </a:rPr>
                <a:t>Jaynti</a:t>
              </a:r>
              <a:endParaRPr lang="en-IN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027996" y="6257020"/>
              <a:ext cx="23054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cs typeface="Arial" panose="020B0604020202020204" pitchFamily="34" charset="0"/>
                </a:rPr>
                <a:t>Engineer’s Day</a:t>
              </a:r>
              <a:endParaRPr lang="en-IN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9404925" y="6287500"/>
              <a:ext cx="133013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IN" dirty="0">
                  <a:cs typeface="Arial" panose="020B0604020202020204" pitchFamily="34" charset="0"/>
                </a:rPr>
                <a:t>Yoga Day</a:t>
              </a:r>
              <a:endParaRPr lang="en-IN" dirty="0"/>
            </a:p>
          </p:txBody>
        </p:sp>
      </p:grpSp>
      <p:pic>
        <p:nvPicPr>
          <p:cNvPr id="21506" name="Picture 2" descr="C:\Users\SEMINAR\Downloads\166022836894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9392" y="2889504"/>
            <a:ext cx="2950464" cy="1714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868018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876524-8C19-47AB-8EA1-5B8923C78908}"/>
              </a:ext>
            </a:extLst>
          </p:cNvPr>
          <p:cNvSpPr txBox="1">
            <a:spLocks/>
          </p:cNvSpPr>
          <p:nvPr/>
        </p:nvSpPr>
        <p:spPr>
          <a:xfrm>
            <a:off x="0" y="149181"/>
            <a:ext cx="12192000" cy="472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National Festivals and Anniversaries of Great Personalities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FF586E-04EF-4E31-999E-D97105BD1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3954" y="1056703"/>
            <a:ext cx="5525246" cy="5216081"/>
          </a:xfrm>
        </p:spPr>
        <p:txBody>
          <a:bodyPr>
            <a:normAutofit/>
          </a:bodyPr>
          <a:lstStyle/>
          <a:p>
            <a:pPr marL="915987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cs typeface="Arial" panose="020B0604020202020204" pitchFamily="34" charset="0"/>
              </a:rPr>
              <a:t>Great Indian personalities: Role Models &amp; source of inspiration for the younger generation </a:t>
            </a:r>
          </a:p>
          <a:p>
            <a:pPr marL="915987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cs typeface="Arial" panose="020B0604020202020204" pitchFamily="34" charset="0"/>
              </a:rPr>
              <a:t>National Days, Festivals </a:t>
            </a:r>
          </a:p>
          <a:p>
            <a:pPr marL="915987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cs typeface="Arial" panose="020B0604020202020204" pitchFamily="34" charset="0"/>
              </a:rPr>
              <a:t>Celebration of Shiv Jayanti, </a:t>
            </a:r>
            <a:r>
              <a:rPr lang="en-IN" sz="1800" dirty="0" err="1">
                <a:cs typeface="Arial" panose="020B0604020202020204" pitchFamily="34" charset="0"/>
              </a:rPr>
              <a:t>Shahu</a:t>
            </a:r>
            <a:r>
              <a:rPr lang="en-IN" sz="1800" dirty="0">
                <a:cs typeface="Arial" panose="020B0604020202020204" pitchFamily="34" charset="0"/>
              </a:rPr>
              <a:t> Jayanti, Gandhi Jayanti, Nehru Jayanti, Dr. </a:t>
            </a:r>
            <a:r>
              <a:rPr lang="en-IN" sz="1800" dirty="0" err="1">
                <a:cs typeface="Arial" panose="020B0604020202020204" pitchFamily="34" charset="0"/>
              </a:rPr>
              <a:t>Ambedekar</a:t>
            </a:r>
            <a:r>
              <a:rPr lang="en-IN" sz="1800" dirty="0">
                <a:cs typeface="Arial" panose="020B0604020202020204" pitchFamily="34" charset="0"/>
              </a:rPr>
              <a:t> Jayanti, Mahatma &amp; Savitribai Phule Jayanti by organizing lectures/workshops. </a:t>
            </a:r>
          </a:p>
          <a:p>
            <a:pPr marL="915987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cs typeface="Arial" panose="020B0604020202020204" pitchFamily="34" charset="0"/>
              </a:rPr>
              <a:t>125</a:t>
            </a:r>
            <a:r>
              <a:rPr lang="en-IN" sz="1800" baseline="30000" dirty="0">
                <a:cs typeface="Arial" panose="020B0604020202020204" pitchFamily="34" charset="0"/>
              </a:rPr>
              <a:t>th</a:t>
            </a:r>
            <a:r>
              <a:rPr lang="en-IN" sz="1800" dirty="0">
                <a:cs typeface="Arial" panose="020B0604020202020204" pitchFamily="34" charset="0"/>
              </a:rPr>
              <a:t> Birth Anniversary of Dr. Ambedkar &amp; 150</a:t>
            </a:r>
            <a:r>
              <a:rPr lang="en-IN" sz="1800" baseline="30000" dirty="0">
                <a:cs typeface="Arial" panose="020B0604020202020204" pitchFamily="34" charset="0"/>
              </a:rPr>
              <a:t>th</a:t>
            </a:r>
            <a:r>
              <a:rPr lang="en-IN" sz="1800" dirty="0">
                <a:cs typeface="Arial" panose="020B0604020202020204" pitchFamily="34" charset="0"/>
              </a:rPr>
              <a:t> Anniversary of Mahatma Gandhi with great zeal</a:t>
            </a:r>
          </a:p>
          <a:p>
            <a:endParaRPr lang="en-IN" sz="1800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3B71E570-F574-458F-8547-D8C57BBAB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9558" t="2839" r="18779"/>
          <a:stretch>
            <a:fillRect/>
          </a:stretch>
        </p:blipFill>
        <p:spPr bwMode="auto">
          <a:xfrm>
            <a:off x="311168" y="1260002"/>
            <a:ext cx="1692933" cy="2000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311B9A-A215-4EB7-92FC-A361BE141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1409" y="3785616"/>
            <a:ext cx="1700784" cy="196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83A35B-66AC-4FC4-8CEE-EB9743D1A2C2}"/>
              </a:ext>
            </a:extLst>
          </p:cNvPr>
          <p:cNvSpPr/>
          <p:nvPr/>
        </p:nvSpPr>
        <p:spPr>
          <a:xfrm>
            <a:off x="315789" y="3317486"/>
            <a:ext cx="1617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err="1">
                <a:cs typeface="Arial" panose="020B0604020202020204" pitchFamily="34" charset="0"/>
              </a:rPr>
              <a:t>Shivaji</a:t>
            </a:r>
            <a:r>
              <a:rPr lang="en-IN" dirty="0">
                <a:cs typeface="Arial" panose="020B0604020202020204" pitchFamily="34" charset="0"/>
              </a:rPr>
              <a:t> </a:t>
            </a:r>
            <a:r>
              <a:rPr lang="en-IN" dirty="0" err="1">
                <a:cs typeface="Arial" panose="020B0604020202020204" pitchFamily="34" charset="0"/>
              </a:rPr>
              <a:t>Maharaj</a:t>
            </a:r>
            <a:endParaRPr lang="en-IN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8A442B-6DC9-45BE-8A12-9BF844CE6B07}"/>
              </a:ext>
            </a:extLst>
          </p:cNvPr>
          <p:cNvSpPr/>
          <p:nvPr/>
        </p:nvSpPr>
        <p:spPr>
          <a:xfrm>
            <a:off x="2077533" y="3341870"/>
            <a:ext cx="1478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err="1">
                <a:cs typeface="Arial" panose="020B0604020202020204" pitchFamily="34" charset="0"/>
              </a:rPr>
              <a:t>Shau</a:t>
            </a:r>
            <a:r>
              <a:rPr lang="en-IN" dirty="0">
                <a:cs typeface="Arial" panose="020B0604020202020204" pitchFamily="34" charset="0"/>
              </a:rPr>
              <a:t> </a:t>
            </a:r>
            <a:r>
              <a:rPr lang="en-IN" dirty="0" err="1">
                <a:cs typeface="Arial" panose="020B0604020202020204" pitchFamily="34" charset="0"/>
              </a:rPr>
              <a:t>Maharaj</a:t>
            </a:r>
            <a:endParaRPr lang="en-IN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755686-7417-4D26-84BA-1A2C476E4A01}"/>
              </a:ext>
            </a:extLst>
          </p:cNvPr>
          <p:cNvSpPr/>
          <p:nvPr/>
        </p:nvSpPr>
        <p:spPr>
          <a:xfrm>
            <a:off x="3894141" y="3347966"/>
            <a:ext cx="1818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>
                <a:cs typeface="Arial" panose="020B0604020202020204" pitchFamily="34" charset="0"/>
              </a:rPr>
              <a:t>Dr. B R </a:t>
            </a:r>
            <a:r>
              <a:rPr lang="en-IN" dirty="0" err="1">
                <a:cs typeface="Arial" panose="020B0604020202020204" pitchFamily="34" charset="0"/>
              </a:rPr>
              <a:t>Ambedkar</a:t>
            </a:r>
            <a:endParaRPr lang="en-IN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6E8779-7CEE-4BB0-BEE2-5672D98CB525}"/>
              </a:ext>
            </a:extLst>
          </p:cNvPr>
          <p:cNvSpPr/>
          <p:nvPr/>
        </p:nvSpPr>
        <p:spPr>
          <a:xfrm>
            <a:off x="358461" y="5847326"/>
            <a:ext cx="1633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err="1">
                <a:cs typeface="Arial" panose="020B0604020202020204" pitchFamily="34" charset="0"/>
              </a:rPr>
              <a:t>Savitribai</a:t>
            </a:r>
            <a:r>
              <a:rPr lang="en-IN" dirty="0">
                <a:cs typeface="Arial" panose="020B0604020202020204" pitchFamily="34" charset="0"/>
              </a:rPr>
              <a:t> </a:t>
            </a:r>
            <a:r>
              <a:rPr lang="en-IN" dirty="0" err="1">
                <a:cs typeface="Arial" panose="020B0604020202020204" pitchFamily="34" charset="0"/>
              </a:rPr>
              <a:t>Phule</a:t>
            </a:r>
            <a:endParaRPr lang="en-IN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DEE638-F292-429C-87A7-B1ECFF1E38BF}"/>
              </a:ext>
            </a:extLst>
          </p:cNvPr>
          <p:cNvSpPr/>
          <p:nvPr/>
        </p:nvSpPr>
        <p:spPr>
          <a:xfrm>
            <a:off x="2072765" y="5853422"/>
            <a:ext cx="1822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>
                <a:cs typeface="Arial" panose="020B0604020202020204" pitchFamily="34" charset="0"/>
              </a:rPr>
              <a:t>Mahatma Gandhi</a:t>
            </a:r>
            <a:endParaRPr lang="en-IN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F61324-EF3A-4030-95C9-95C3021CC57A}"/>
              </a:ext>
            </a:extLst>
          </p:cNvPr>
          <p:cNvSpPr/>
          <p:nvPr/>
        </p:nvSpPr>
        <p:spPr>
          <a:xfrm>
            <a:off x="4009965" y="5845230"/>
            <a:ext cx="1326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err="1">
                <a:cs typeface="Arial" panose="020B0604020202020204" pitchFamily="34" charset="0"/>
              </a:rPr>
              <a:t>Jotiba</a:t>
            </a:r>
            <a:r>
              <a:rPr lang="en-IN" dirty="0">
                <a:cs typeface="Arial" panose="020B0604020202020204" pitchFamily="34" charset="0"/>
              </a:rPr>
              <a:t> </a:t>
            </a:r>
            <a:r>
              <a:rPr lang="en-IN" dirty="0" err="1">
                <a:cs typeface="Arial" panose="020B0604020202020204" pitchFamily="34" charset="0"/>
              </a:rPr>
              <a:t>Phule</a:t>
            </a:r>
            <a:endParaRPr lang="en-IN" dirty="0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A9A75AC8-0578-4A0A-A358-3E95E7A3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" y="3805428"/>
            <a:ext cx="1664208" cy="199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F9BA1347-778B-407E-8E06-A26D184F2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12680" y="3793427"/>
            <a:ext cx="1672768" cy="194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4AAE3AF1-7580-4C9B-A1BE-284BB273E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99690" y="1240154"/>
            <a:ext cx="1722501" cy="201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27EE6D7A-45E9-4C4E-B996-CA33586BA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34016" y="1253681"/>
            <a:ext cx="1618671" cy="200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345209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59E1D7-C0C0-FB15-E3C2-3EE02A685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6930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C0BEB8-227D-5098-1F83-B11387CAC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7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340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997AD1-125E-3AC6-8AA6-C1C1406E7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8116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505140B-8DC3-4550-95C1-293372005C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120214"/>
              </p:ext>
            </p:extLst>
          </p:nvPr>
        </p:nvGraphicFramePr>
        <p:xfrm>
          <a:off x="6475716" y="1312987"/>
          <a:ext cx="5214535" cy="4004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0884FAA-E07D-42FB-911D-4E0B70466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831218"/>
              </p:ext>
            </p:extLst>
          </p:nvPr>
        </p:nvGraphicFramePr>
        <p:xfrm>
          <a:off x="379828" y="1312987"/>
          <a:ext cx="5856851" cy="4004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C7B9857-8C35-4FD9-BC64-25F55BC7C738}"/>
              </a:ext>
            </a:extLst>
          </p:cNvPr>
          <p:cNvSpPr txBox="1">
            <a:spLocks/>
          </p:cNvSpPr>
          <p:nvPr/>
        </p:nvSpPr>
        <p:spPr>
          <a:xfrm>
            <a:off x="0" y="149181"/>
            <a:ext cx="12192000" cy="472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gency FB" panose="020B0503020202020204" pitchFamily="34" charset="0"/>
                <a:ea typeface="+mj-ea"/>
                <a:cs typeface="+mj-cs"/>
              </a:rPr>
              <a:t>University Results 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gency FB" panose="020B0503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620731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93BD5DC-4A64-430C-AD8D-EA8A2DD887DA}"/>
              </a:ext>
            </a:extLst>
          </p:cNvPr>
          <p:cNvSpPr txBox="1">
            <a:spLocks/>
          </p:cNvSpPr>
          <p:nvPr/>
        </p:nvSpPr>
        <p:spPr>
          <a:xfrm>
            <a:off x="0" y="149181"/>
            <a:ext cx="12192000" cy="472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gency FB" panose="020B0503020202020204" pitchFamily="34" charset="0"/>
                <a:ea typeface="+mj-ea"/>
                <a:cs typeface="+mj-cs"/>
              </a:rPr>
              <a:t>University Results 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gency FB" panose="020B050302020202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5162896"/>
              </p:ext>
            </p:extLst>
          </p:nvPr>
        </p:nvGraphicFramePr>
        <p:xfrm>
          <a:off x="434853" y="1118966"/>
          <a:ext cx="5881541" cy="4648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5638649"/>
              </p:ext>
            </p:extLst>
          </p:nvPr>
        </p:nvGraphicFramePr>
        <p:xfrm>
          <a:off x="6525065" y="1118967"/>
          <a:ext cx="5502812" cy="426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6370378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90261"/>
            <a:ext cx="12192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0000FF"/>
                </a:solidFill>
                <a:latin typeface="+mj-lt"/>
                <a:ea typeface="+mj-ea"/>
                <a:cs typeface="Times New Roman" pitchFamily="18" charset="0"/>
              </a:rPr>
              <a:t>University Rankers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10452" r="3665"/>
          <a:stretch>
            <a:fillRect/>
          </a:stretch>
        </p:blipFill>
        <p:spPr bwMode="auto">
          <a:xfrm>
            <a:off x="7531971" y="701804"/>
            <a:ext cx="2062464" cy="2151005"/>
          </a:xfrm>
          <a:prstGeom prst="rect">
            <a:avLst/>
          </a:prstGeom>
          <a:noFill/>
          <a:ln w="9525" cmpd="thinThick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25BB7938-92D2-4A60-B760-139BA9327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6930" r="6447" b="11884"/>
          <a:stretch>
            <a:fillRect/>
          </a:stretch>
        </p:blipFill>
        <p:spPr bwMode="auto">
          <a:xfrm>
            <a:off x="2006855" y="669096"/>
            <a:ext cx="2185318" cy="2183713"/>
          </a:xfrm>
          <a:prstGeom prst="rect">
            <a:avLst/>
          </a:prstGeom>
          <a:noFill/>
          <a:ln w="9525" cmpd="thinThick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77E8143-66D1-4D27-A0E9-FAE04BD259EB}"/>
              </a:ext>
            </a:extLst>
          </p:cNvPr>
          <p:cNvSpPr txBox="1"/>
          <p:nvPr/>
        </p:nvSpPr>
        <p:spPr>
          <a:xfrm>
            <a:off x="1756216" y="2913865"/>
            <a:ext cx="2668775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/>
              <a:t>Mr. Ganesh </a:t>
            </a:r>
            <a:r>
              <a:rPr lang="en-US" b="1" dirty="0" err="1"/>
              <a:t>Thombre</a:t>
            </a:r>
            <a:r>
              <a:rPr lang="en-US" b="1" dirty="0"/>
              <a:t>         Electrical </a:t>
            </a:r>
            <a:r>
              <a:rPr lang="en-US" b="1" dirty="0" err="1"/>
              <a:t>Engg</a:t>
            </a:r>
            <a:endParaRPr lang="en-US" b="1" dirty="0"/>
          </a:p>
        </p:txBody>
      </p:sp>
      <p:pic>
        <p:nvPicPr>
          <p:cNvPr id="16" name="Picture 57" descr="C:\Documents and Settings\Admin\My Documents\Downloads\ashwini.jpg.png">
            <a:extLst>
              <a:ext uri="{FF2B5EF4-FFF2-40B4-BE49-F238E27FC236}">
                <a16:creationId xmlns:a16="http://schemas.microsoft.com/office/drawing/2014/main" id="{2B8877FA-58D0-402E-A403-23129593A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b="5777"/>
          <a:stretch>
            <a:fillRect/>
          </a:stretch>
        </p:blipFill>
        <p:spPr bwMode="auto">
          <a:xfrm>
            <a:off x="4843789" y="679047"/>
            <a:ext cx="2057925" cy="21737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F9D2A5A-BA36-453A-94D3-F92F56068736}"/>
              </a:ext>
            </a:extLst>
          </p:cNvPr>
          <p:cNvSpPr txBox="1"/>
          <p:nvPr/>
        </p:nvSpPr>
        <p:spPr>
          <a:xfrm>
            <a:off x="4604633" y="2913865"/>
            <a:ext cx="2504421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/>
              <a:t>Ms. Ashwini </a:t>
            </a:r>
            <a:r>
              <a:rPr lang="en-US" b="1" dirty="0" err="1"/>
              <a:t>Khondage</a:t>
            </a:r>
            <a:r>
              <a:rPr lang="en-US" b="1" dirty="0"/>
              <a:t> E&amp;TC </a:t>
            </a:r>
            <a:r>
              <a:rPr lang="en-US" b="1" dirty="0" err="1"/>
              <a:t>Engg</a:t>
            </a:r>
            <a:r>
              <a:rPr lang="en-US" b="1" dirty="0"/>
              <a:t> 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BBB253E7-AAFB-46DC-B0F4-EF914F89B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13044" r="4690" b="10299"/>
          <a:stretch>
            <a:fillRect/>
          </a:stretch>
        </p:blipFill>
        <p:spPr bwMode="auto">
          <a:xfrm>
            <a:off x="3435450" y="3814275"/>
            <a:ext cx="2057926" cy="2146271"/>
          </a:xfrm>
          <a:prstGeom prst="rect">
            <a:avLst/>
          </a:prstGeom>
          <a:noFill/>
          <a:ln w="9525" cmpd="thinThick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A9447CF-9DA5-44CB-97CF-540E33DD6A82}"/>
              </a:ext>
            </a:extLst>
          </p:cNvPr>
          <p:cNvSpPr txBox="1"/>
          <p:nvPr/>
        </p:nvSpPr>
        <p:spPr>
          <a:xfrm>
            <a:off x="7288695" y="2915186"/>
            <a:ext cx="2504421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/>
              <a:t>Mr. Jasdeep Singh</a:t>
            </a:r>
          </a:p>
          <a:p>
            <a:pPr algn="ctr">
              <a:defRPr/>
            </a:pPr>
            <a:r>
              <a:rPr lang="en-US" b="1" dirty="0"/>
              <a:t>Information Tech.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C56742-047D-446B-B713-1A0D1B15B817}"/>
              </a:ext>
            </a:extLst>
          </p:cNvPr>
          <p:cNvSpPr txBox="1"/>
          <p:nvPr/>
        </p:nvSpPr>
        <p:spPr>
          <a:xfrm>
            <a:off x="3188559" y="6000728"/>
            <a:ext cx="2504421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/>
              <a:t>Ms.  Sujata</a:t>
            </a:r>
          </a:p>
          <a:p>
            <a:pPr algn="ctr">
              <a:defRPr/>
            </a:pPr>
            <a:r>
              <a:rPr lang="en-US" b="1" dirty="0"/>
              <a:t>Computer </a:t>
            </a:r>
            <a:r>
              <a:rPr lang="en-US" b="1" dirty="0" err="1"/>
              <a:t>Engg</a:t>
            </a:r>
            <a:r>
              <a:rPr lang="en-US" b="1" dirty="0"/>
              <a:t>.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AE89270-C0EE-415C-A362-4E43AFA78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412" y="3764224"/>
            <a:ext cx="2079284" cy="21963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0574866-E273-4E62-81BB-5713DE8395CC}"/>
              </a:ext>
            </a:extLst>
          </p:cNvPr>
          <p:cNvSpPr txBox="1"/>
          <p:nvPr/>
        </p:nvSpPr>
        <p:spPr>
          <a:xfrm>
            <a:off x="5804978" y="5995742"/>
            <a:ext cx="2504421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/>
              <a:t>Mr.  Vinayak </a:t>
            </a:r>
            <a:r>
              <a:rPr lang="en-US" b="1" dirty="0" err="1"/>
              <a:t>Jaland</a:t>
            </a:r>
            <a:endParaRPr lang="en-US" b="1" dirty="0"/>
          </a:p>
          <a:p>
            <a:pPr algn="ctr">
              <a:defRPr/>
            </a:pPr>
            <a:r>
              <a:rPr lang="en-US" b="1" dirty="0"/>
              <a:t>Computer </a:t>
            </a:r>
            <a:r>
              <a:rPr lang="en-US" b="1" dirty="0" err="1"/>
              <a:t>Engg</a:t>
            </a:r>
            <a:r>
              <a:rPr lang="en-US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908665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16612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</a:rPr>
              <a:t>Students Achievements/Recognitions: Startups</a:t>
            </a:r>
            <a:endParaRPr lang="en-IN" sz="2800" dirty="0">
              <a:solidFill>
                <a:srgbClr val="002060"/>
              </a:solidFill>
              <a:latin typeface="Agency FB" panose="020B0503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837941"/>
              </p:ext>
            </p:extLst>
          </p:nvPr>
        </p:nvGraphicFramePr>
        <p:xfrm>
          <a:off x="371707" y="1002320"/>
          <a:ext cx="11465679" cy="4932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9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6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3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6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72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 Sr. No.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Name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Name of Firm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Contact no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4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1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Saurav Kumar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 err="1">
                          <a:effectLst/>
                        </a:rPr>
                        <a:t>Vgroom</a:t>
                      </a:r>
                      <a:r>
                        <a:rPr lang="en-IN" sz="1800" dirty="0">
                          <a:effectLst/>
                        </a:rPr>
                        <a:t> </a:t>
                      </a:r>
                      <a:r>
                        <a:rPr lang="en-IN" sz="1800" dirty="0" err="1">
                          <a:effectLst/>
                        </a:rPr>
                        <a:t>Pvt.</a:t>
                      </a:r>
                      <a:r>
                        <a:rPr lang="en-IN" sz="1800" dirty="0">
                          <a:effectLst/>
                        </a:rPr>
                        <a:t> Ltd.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7779931663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7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2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 err="1">
                          <a:effectLst/>
                        </a:rPr>
                        <a:t>Avichal</a:t>
                      </a:r>
                      <a:r>
                        <a:rPr lang="en-IN" sz="1800" dirty="0">
                          <a:effectLst/>
                        </a:rPr>
                        <a:t> Sharma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 err="1">
                          <a:effectLst/>
                        </a:rPr>
                        <a:t>ZinZout</a:t>
                      </a:r>
                      <a:r>
                        <a:rPr lang="en-IN" sz="1800" dirty="0">
                          <a:effectLst/>
                        </a:rPr>
                        <a:t> Tele Tech.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9503896246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4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3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Satish </a:t>
                      </a:r>
                      <a:r>
                        <a:rPr lang="en-IN" sz="1800" dirty="0" err="1">
                          <a:effectLst/>
                        </a:rPr>
                        <a:t>Gharke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Refresh Laundromat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7972479810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7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4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effectLst/>
                        </a:rPr>
                        <a:t>Nisarg Dongare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 err="1">
                          <a:effectLst/>
                        </a:rPr>
                        <a:t>Akruti</a:t>
                      </a:r>
                      <a:r>
                        <a:rPr lang="en-IN" sz="1800" dirty="0">
                          <a:effectLst/>
                        </a:rPr>
                        <a:t> Technology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8698800448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4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5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effectLst/>
                        </a:rPr>
                        <a:t>Omkar Kokamwar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Smart Hub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7709938608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87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6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effectLst/>
                        </a:rPr>
                        <a:t>Vishal Bari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Bari Electronics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8600517040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60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7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effectLst/>
                        </a:rPr>
                        <a:t>Suyog Patange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Spark-</a:t>
                      </a:r>
                      <a:r>
                        <a:rPr lang="en-IN" sz="1800" dirty="0" err="1">
                          <a:effectLst/>
                        </a:rPr>
                        <a:t>Elex</a:t>
                      </a:r>
                      <a:r>
                        <a:rPr lang="en-IN" sz="1800" dirty="0">
                          <a:effectLst/>
                        </a:rPr>
                        <a:t> Robotics and Technology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8087944912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11736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569E44-725A-4320-E5DD-538516E8D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671832"/>
              </p:ext>
            </p:extLst>
          </p:nvPr>
        </p:nvGraphicFramePr>
        <p:xfrm>
          <a:off x="228601" y="924675"/>
          <a:ext cx="11617501" cy="539991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93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7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0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90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77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Sr. No.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Name of the Student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Start up Name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Branch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Registration Number</a:t>
                      </a:r>
                      <a:endParaRPr lang="en-IN" sz="18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Divya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Nanda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Sailng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Words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U52390PN2015PTC157644</a:t>
                      </a:r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Venkatesh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Achintalwar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Inteliarc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private Ltd.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DIN07577715</a:t>
                      </a:r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Ankush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Vats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DarshanKadam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4"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Inceptum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Technology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U74999PN2015PTC157237</a:t>
                      </a:r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Sumesh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Kumar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Deepak </a:t>
                      </a:r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Petiwala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Pankaj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Tiwari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Shobit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Soni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Imagin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Year Obtain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U74999PN2015PTC153592</a:t>
                      </a:r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SanketGhorpade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Manage Code Cultivate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AAC-0521</a:t>
                      </a:r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Siddharth</a:t>
                      </a:r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Gupta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VaibhavKanth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Vindoshop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U74120MH2015PTC270368</a:t>
                      </a:r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MayurShirsagar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Pustakmandi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U74120MH2015PTC269821</a:t>
                      </a:r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79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VipulMadhani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68281"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Manish </a:t>
                      </a:r>
                      <a:r>
                        <a:rPr lang="en-IN" sz="1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Kungwani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Bloom Consulting Services</a:t>
                      </a:r>
                      <a:endParaRPr lang="en-IN" sz="18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8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8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U74120MH2015PTC271367</a:t>
                      </a:r>
                      <a:endParaRPr lang="en-IN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099857DC-1040-EE43-6AAA-20B0D8BEF8A4}"/>
              </a:ext>
            </a:extLst>
          </p:cNvPr>
          <p:cNvSpPr txBox="1">
            <a:spLocks/>
          </p:cNvSpPr>
          <p:nvPr/>
        </p:nvSpPr>
        <p:spPr>
          <a:xfrm>
            <a:off x="0" y="16612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Students Achievements/Recognitions: Startups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076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17508"/>
            <a:ext cx="12191999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Department Advisory Board(DAB) Meeting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75" y="905943"/>
            <a:ext cx="3277784" cy="225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186" y="905943"/>
            <a:ext cx="3261613" cy="225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937" y="3682869"/>
            <a:ext cx="3277784" cy="226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688" y="905943"/>
            <a:ext cx="3261525" cy="226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WhatsApp Image 2024-07-04 at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338" y="3633607"/>
            <a:ext cx="3268202" cy="23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575" y="3162911"/>
            <a:ext cx="327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E&amp;TC Department</a:t>
            </a:r>
            <a:endParaRPr lang="en-IN" dirty="0"/>
          </a:p>
        </p:txBody>
      </p:sp>
      <p:sp>
        <p:nvSpPr>
          <p:cNvPr id="11" name="TextBox 10"/>
          <p:cNvSpPr txBox="1"/>
          <p:nvPr/>
        </p:nvSpPr>
        <p:spPr>
          <a:xfrm>
            <a:off x="4395428" y="3162677"/>
            <a:ext cx="327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Mechanical Department</a:t>
            </a:r>
            <a:endParaRPr lang="en-IN" dirty="0"/>
          </a:p>
        </p:txBody>
      </p:sp>
      <p:sp>
        <p:nvSpPr>
          <p:cNvPr id="12" name="TextBox 11"/>
          <p:cNvSpPr txBox="1"/>
          <p:nvPr/>
        </p:nvSpPr>
        <p:spPr>
          <a:xfrm>
            <a:off x="8203015" y="3139702"/>
            <a:ext cx="327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IT Department</a:t>
            </a:r>
            <a:endParaRPr lang="en-IN" dirty="0"/>
          </a:p>
        </p:txBody>
      </p:sp>
      <p:sp>
        <p:nvSpPr>
          <p:cNvPr id="13" name="TextBox 12"/>
          <p:cNvSpPr txBox="1"/>
          <p:nvPr/>
        </p:nvSpPr>
        <p:spPr>
          <a:xfrm>
            <a:off x="2524683" y="5956859"/>
            <a:ext cx="327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Electrical Department</a:t>
            </a:r>
            <a:endParaRPr lang="en-IN" dirty="0"/>
          </a:p>
        </p:txBody>
      </p:sp>
      <p:sp>
        <p:nvSpPr>
          <p:cNvPr id="15" name="TextBox 14"/>
          <p:cNvSpPr txBox="1"/>
          <p:nvPr/>
        </p:nvSpPr>
        <p:spPr>
          <a:xfrm>
            <a:off x="6279913" y="5933650"/>
            <a:ext cx="327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Computer Department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1301396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41F89B1-0CB2-27B2-4B0A-4973C1396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429"/>
              </p:ext>
            </p:extLst>
          </p:nvPr>
        </p:nvGraphicFramePr>
        <p:xfrm>
          <a:off x="76197" y="838223"/>
          <a:ext cx="12026760" cy="556257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04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8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9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5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78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Sr. No.</a:t>
                      </a:r>
                      <a:endParaRPr lang="en-IN" sz="16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Name of the Student</a:t>
                      </a:r>
                      <a:endParaRPr lang="en-IN" sz="16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Start up Name</a:t>
                      </a:r>
                      <a:endParaRPr lang="en-IN" sz="16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Branch</a:t>
                      </a:r>
                      <a:endParaRPr lang="en-IN" sz="16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Registration Number</a:t>
                      </a:r>
                      <a:endParaRPr lang="en-IN" sz="1600" b="1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6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AnkurSoni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Shree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Radhika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Kangan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Palace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1/11472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Rahul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Nagare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Livestrong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Technology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1023-12094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Amol Kute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Varadraj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Engg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Corporation 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AALFV6917EEM001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Karan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Chavan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Savnil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Engineers Pvt. Ltd.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150353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Omkar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Dhareshwar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WickedBroz.com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CBDPD4880PSD001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Karan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Chavan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Savnil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Engineers Pvt. Ltd.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150353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Arun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Chavan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Createpart.com, JAL INDUSTRY STORE LLP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M00996355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Bhuvan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Aneja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Akshay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Mahulkar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Sonu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Prasad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Cipher Global LLP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Computer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DIN 07566314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Tejas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Pethkar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670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Deepak Babar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Menar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Auto Components Pvt. Ltd.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U29130MH1985PTC037528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Martin Selwyn 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Shriniwas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Kulkarni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Sujit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Ghamande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Renewable Infra Energy Systems Pvt. Ltd.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Electrical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rowSpan="3"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Chinchwad/ II/ 60897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22669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Dhanesh  Gadekar    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Leometric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technology Pvt. Ltd.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IT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U72900PN2015PTC155290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4702"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Amol Suryavanshi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Sai</a:t>
                      </a:r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Enterprises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>
                          <a:solidFill>
                            <a:schemeClr val="tx1"/>
                          </a:solidFill>
                          <a:effectLst/>
                        </a:rPr>
                        <a:t>Electrical</a:t>
                      </a:r>
                      <a:endParaRPr lang="en-IN" sz="1600" b="0" i="0" u="none" strike="noStrike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R="6366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ACVFS8432R</a:t>
                      </a:r>
                      <a:endParaRPr lang="en-IN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6366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DE1A83B-6EF7-B4BA-EEF5-217BC6AA7F41}"/>
              </a:ext>
            </a:extLst>
          </p:cNvPr>
          <p:cNvSpPr txBox="1">
            <a:spLocks/>
          </p:cNvSpPr>
          <p:nvPr/>
        </p:nvSpPr>
        <p:spPr>
          <a:xfrm>
            <a:off x="0" y="9578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Students Achievements/Recognitions: Startups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99607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moln\Downloads\WhatsApp Image 2020-05-26 at 9.02.20 PM.jpeg">
            <a:extLst>
              <a:ext uri="{FF2B5EF4-FFF2-40B4-BE49-F238E27FC236}">
                <a16:creationId xmlns:a16="http://schemas.microsoft.com/office/drawing/2014/main" id="{78D3E2B7-8A0F-1CA7-C987-1E849B199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216" y="4078539"/>
            <a:ext cx="3315822" cy="235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E:\NSS\2019-20\NEWS 2019-20\National\57ad42bb-826f-479e-a8cf-d849bac92376.jpg">
            <a:extLst>
              <a:ext uri="{FF2B5EF4-FFF2-40B4-BE49-F238E27FC236}">
                <a16:creationId xmlns:a16="http://schemas.microsoft.com/office/drawing/2014/main" id="{74B91FDA-23D2-FD2D-D4C2-11B8789AB630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707" y="1199769"/>
            <a:ext cx="3184332" cy="273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6E0D6E5-D7F4-CE19-9CAD-939661873E02}"/>
              </a:ext>
            </a:extLst>
          </p:cNvPr>
          <p:cNvSpPr txBox="1">
            <a:spLocks/>
          </p:cNvSpPr>
          <p:nvPr/>
        </p:nvSpPr>
        <p:spPr>
          <a:xfrm>
            <a:off x="0" y="16612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Students Achievements/Recognitions: Startups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</a:endParaRPr>
          </a:p>
        </p:txBody>
      </p:sp>
      <p:pic>
        <p:nvPicPr>
          <p:cNvPr id="8" name="Picture 7" descr="C:\Users\Admin\Downloads\IMG-20200115-WA0017.jpg">
            <a:extLst>
              <a:ext uri="{FF2B5EF4-FFF2-40B4-BE49-F238E27FC236}">
                <a16:creationId xmlns:a16="http://schemas.microsoft.com/office/drawing/2014/main" id="{79D35E57-A591-91CF-172C-B12127CC9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1" y="1063464"/>
            <a:ext cx="408463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Admin\Downloads\IMG-20200115-WA0016.jpg">
            <a:extLst>
              <a:ext uri="{FF2B5EF4-FFF2-40B4-BE49-F238E27FC236}">
                <a16:creationId xmlns:a16="http://schemas.microsoft.com/office/drawing/2014/main" id="{8BE489C4-CDDC-2E5E-B34B-0E92A79AD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20" y="1078262"/>
            <a:ext cx="3838575" cy="416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64052F5-3C96-4BC9-AF68-5E0BB6389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823" y="5458120"/>
            <a:ext cx="8083551" cy="972269"/>
          </a:xfrm>
        </p:spPr>
        <p:txBody>
          <a:bodyPr>
            <a:normAutofit/>
          </a:bodyPr>
          <a:lstStyle/>
          <a:p>
            <a:pPr algn="just"/>
            <a:r>
              <a:rPr lang="en-IN" altLang="en-US" sz="1800" dirty="0"/>
              <a:t>The MAIN EVENT of BAJA SAEINDIA was held at “ NATRIP TRACKS, PITHAMPUR, INDORE”, in the Month of January</a:t>
            </a:r>
          </a:p>
          <a:p>
            <a:pPr algn="just"/>
            <a:r>
              <a:rPr lang="en-IN" altLang="en-US" sz="1800" dirty="0"/>
              <a:t>Our all India Rank in Endurance race was 26</a:t>
            </a:r>
            <a:r>
              <a:rPr lang="en-IN" altLang="en-US" sz="1800" baseline="30000" dirty="0"/>
              <a:t>th</a:t>
            </a:r>
            <a:r>
              <a:rPr lang="en-IN" altLang="en-US" sz="1800" dirty="0"/>
              <a:t>. Team “WOLFPACK”</a:t>
            </a:r>
          </a:p>
        </p:txBody>
      </p:sp>
    </p:spTree>
    <p:extLst>
      <p:ext uri="{BB962C8B-B14F-4D97-AF65-F5344CB8AC3E}">
        <p14:creationId xmlns:p14="http://schemas.microsoft.com/office/powerpoint/2010/main" val="79686053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1AA3A1-C9C0-4A23-A8AB-382125C3681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034" y="1240867"/>
            <a:ext cx="2982535" cy="384625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EF38DA-7D72-4509-B1AE-FA5563819BB3}"/>
              </a:ext>
            </a:extLst>
          </p:cNvPr>
          <p:cNvSpPr txBox="1"/>
          <p:nvPr/>
        </p:nvSpPr>
        <p:spPr>
          <a:xfrm>
            <a:off x="152571" y="5344850"/>
            <a:ext cx="3183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Prize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Jadhavar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Karandak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Level </a:t>
            </a:r>
            <a:endParaRPr lang="en-I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302C18F-B517-4B12-AE86-E29875B4B4F8}"/>
              </a:ext>
            </a:extLst>
          </p:cNvPr>
          <p:cNvSpPr txBox="1">
            <a:spLocks/>
          </p:cNvSpPr>
          <p:nvPr/>
        </p:nvSpPr>
        <p:spPr>
          <a:xfrm>
            <a:off x="0" y="16612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Students Achievements/Recognitions – Participations 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1A744D2-831E-4D12-8A75-28288ED53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079" y="1240867"/>
            <a:ext cx="2982535" cy="384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762A8C-DDDA-472F-9C10-CE946F9EE02A}"/>
              </a:ext>
            </a:extLst>
          </p:cNvPr>
          <p:cNvSpPr/>
          <p:nvPr/>
        </p:nvSpPr>
        <p:spPr>
          <a:xfrm>
            <a:off x="3288079" y="5344850"/>
            <a:ext cx="2982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dirty="0"/>
              <a:t>1st Prize at State Level </a:t>
            </a:r>
            <a:r>
              <a:rPr lang="en-IN" dirty="0" err="1"/>
              <a:t>Pathnatya</a:t>
            </a:r>
            <a:r>
              <a:rPr lang="en-IN" dirty="0"/>
              <a:t> Competition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34F08F-904C-418D-8507-803FCA826F1C}"/>
              </a:ext>
            </a:extLst>
          </p:cNvPr>
          <p:cNvSpPr/>
          <p:nvPr/>
        </p:nvSpPr>
        <p:spPr>
          <a:xfrm>
            <a:off x="9365693" y="5375964"/>
            <a:ext cx="2662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3rd Prize at SPPU Street Play Competition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CACA44-6D8D-4A59-8B80-960D71A812C5}"/>
              </a:ext>
            </a:extLst>
          </p:cNvPr>
          <p:cNvSpPr/>
          <p:nvPr/>
        </p:nvSpPr>
        <p:spPr>
          <a:xfrm>
            <a:off x="6374837" y="5344851"/>
            <a:ext cx="2934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t Prize </a:t>
            </a:r>
            <a:r>
              <a:rPr lang="en-GB" dirty="0"/>
              <a:t>at SPPU  </a:t>
            </a:r>
            <a:r>
              <a:rPr lang="en-IN" dirty="0"/>
              <a:t>Poster making Competition</a:t>
            </a:r>
            <a:endParaRPr lang="en-US" dirty="0"/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998E4B5D-C700-401C-A0B3-7E9B79F45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886" y="1240867"/>
            <a:ext cx="2982535" cy="384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6609B3E4-5C8D-49F7-ADB2-FDCCC2CAD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693" y="1215557"/>
            <a:ext cx="2718455" cy="38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72014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5" y="863212"/>
            <a:ext cx="2442951" cy="559218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117508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Congratulations to Team </a:t>
            </a:r>
            <a:r>
              <a:rPr lang="en-US" sz="2800" dirty="0" err="1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Kabaddi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 – Second Position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795" y="863215"/>
            <a:ext cx="2442950" cy="55921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393" y="863214"/>
            <a:ext cx="3539722" cy="23167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762" y="863214"/>
            <a:ext cx="3211060" cy="23167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393" y="3179922"/>
            <a:ext cx="6764430" cy="327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579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6CB05E-E818-496E-9EB9-6693AD4832D5}"/>
              </a:ext>
            </a:extLst>
          </p:cNvPr>
          <p:cNvSpPr txBox="1">
            <a:spLocks/>
          </p:cNvSpPr>
          <p:nvPr/>
        </p:nvSpPr>
        <p:spPr>
          <a:xfrm>
            <a:off x="0" y="240286"/>
            <a:ext cx="12191999" cy="45719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b="1" dirty="0">
                <a:solidFill>
                  <a:srgbClr val="0000FF"/>
                </a:solidFill>
                <a:latin typeface="Agency FB" panose="020B0503020202020204" pitchFamily="34" charset="0"/>
                <a:cs typeface="Times New Roman" panose="02020603050405020304" pitchFamily="18" charset="0"/>
              </a:rPr>
              <a:t>Students Achievements</a:t>
            </a:r>
            <a:endParaRPr lang="en-US" sz="2800" dirty="0">
              <a:solidFill>
                <a:srgbClr val="0000FF"/>
              </a:solidFill>
              <a:latin typeface="Agency FB" panose="020B0503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29F743-D021-4CB2-B1EC-CC81975783CB}"/>
              </a:ext>
            </a:extLst>
          </p:cNvPr>
          <p:cNvGrpSpPr/>
          <p:nvPr/>
        </p:nvGrpSpPr>
        <p:grpSpPr>
          <a:xfrm>
            <a:off x="241301" y="1007368"/>
            <a:ext cx="11729020" cy="5373272"/>
            <a:chOff x="180975" y="1007368"/>
            <a:chExt cx="8796765" cy="537327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33196C0-FC03-4FE7-9BD7-7C4627001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975" y="1007368"/>
              <a:ext cx="4210049" cy="2513405"/>
            </a:xfrm>
            <a:prstGeom prst="rect">
              <a:avLst/>
            </a:prstGeom>
            <a:ln w="38100">
              <a:solidFill>
                <a:srgbClr val="002060"/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249E067-BEFD-499D-B839-B662A8E5B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91024" y="1007368"/>
              <a:ext cx="4586716" cy="2621658"/>
            </a:xfrm>
            <a:prstGeom prst="rect">
              <a:avLst/>
            </a:prstGeom>
            <a:ln w="38100">
              <a:solidFill>
                <a:srgbClr val="002060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7312DED-3C9E-4C2B-BF66-BD72594D3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0501" y="3629026"/>
              <a:ext cx="3273135" cy="2751614"/>
            </a:xfrm>
            <a:prstGeom prst="rect">
              <a:avLst/>
            </a:prstGeom>
            <a:ln w="38100">
              <a:solidFill>
                <a:srgbClr val="002060"/>
              </a:solidFill>
            </a:ln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7FA8DE4-58A8-48AB-85EB-9063D88B0A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82" y="3629025"/>
            <a:ext cx="3848937" cy="27516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C195FB-1502-4881-850F-B1A1263417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341" y="3625150"/>
            <a:ext cx="3477980" cy="27554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65761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25EB44-38C5-4C35-BDA3-7E31C55ACDCB}"/>
              </a:ext>
            </a:extLst>
          </p:cNvPr>
          <p:cNvSpPr/>
          <p:nvPr/>
        </p:nvSpPr>
        <p:spPr>
          <a:xfrm>
            <a:off x="5024120" y="3542467"/>
            <a:ext cx="19685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b="1" dirty="0">
                <a:cs typeface="Times New Roman" panose="02020603050405020304" pitchFamily="18" charset="0"/>
              </a:rPr>
              <a:t>Internships: 100%</a:t>
            </a:r>
            <a:endParaRPr lang="en-IN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F3A433-7E76-4EA9-A439-814D759186C7}"/>
              </a:ext>
            </a:extLst>
          </p:cNvPr>
          <p:cNvSpPr/>
          <p:nvPr/>
        </p:nvSpPr>
        <p:spPr>
          <a:xfrm>
            <a:off x="8219517" y="6251385"/>
            <a:ext cx="33341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600" b="1" dirty="0">
                <a:cs typeface="Times New Roman" panose="02020603050405020304" pitchFamily="18" charset="0"/>
              </a:rPr>
              <a:t>NPTEL 23+ Elite and Gold Certificates </a:t>
            </a:r>
            <a:endParaRPr lang="en-IN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1F49C3-79B6-4388-9135-F1EBE558D747}"/>
              </a:ext>
            </a:extLst>
          </p:cNvPr>
          <p:cNvSpPr/>
          <p:nvPr/>
        </p:nvSpPr>
        <p:spPr>
          <a:xfrm>
            <a:off x="1454221" y="5966651"/>
            <a:ext cx="19685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b="1" dirty="0">
                <a:cs typeface="Times New Roman" panose="02020603050405020304" pitchFamily="18" charset="0"/>
              </a:rPr>
              <a:t>IPR=20+</a:t>
            </a:r>
            <a:endParaRPr lang="en-I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98343C-F93B-4723-894C-F8AB2CD55EBB}"/>
              </a:ext>
            </a:extLst>
          </p:cNvPr>
          <p:cNvSpPr/>
          <p:nvPr/>
        </p:nvSpPr>
        <p:spPr>
          <a:xfrm>
            <a:off x="8857889" y="3561347"/>
            <a:ext cx="19685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b="1" dirty="0">
                <a:cs typeface="Times New Roman" panose="02020603050405020304" pitchFamily="18" charset="0"/>
              </a:rPr>
              <a:t>Publications: 20+</a:t>
            </a:r>
            <a:endParaRPr lang="en-IN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5BAC79-4C64-477C-8F79-D01C3E9AA622}"/>
              </a:ext>
            </a:extLst>
          </p:cNvPr>
          <p:cNvSpPr/>
          <p:nvPr/>
        </p:nvSpPr>
        <p:spPr>
          <a:xfrm>
            <a:off x="5024120" y="6238047"/>
            <a:ext cx="19685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b="1" dirty="0">
                <a:cs typeface="Times New Roman" panose="02020603050405020304" pitchFamily="18" charset="0"/>
              </a:rPr>
              <a:t>Resource Person </a:t>
            </a:r>
            <a:endParaRPr lang="en-IN" sz="16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A20B334-818D-4C26-8D8C-8B573B8BE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472" y="948070"/>
            <a:ext cx="3741436" cy="259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65D7C85-97FD-45AB-9B38-641CCB596ED3}"/>
              </a:ext>
            </a:extLst>
          </p:cNvPr>
          <p:cNvSpPr/>
          <p:nvPr/>
        </p:nvSpPr>
        <p:spPr>
          <a:xfrm>
            <a:off x="1150418" y="6227157"/>
            <a:ext cx="2324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>
                <a:cs typeface="Times New Roman" panose="02020603050405020304" pitchFamily="18" charset="0"/>
              </a:rPr>
              <a:t>Paid Internship: 08</a:t>
            </a:r>
            <a:endParaRPr lang="en-IN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ABCE3EA0-3A41-4C28-B377-01E64602A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86" y="948070"/>
            <a:ext cx="3288577" cy="507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8AAD5F3E-2A35-421C-B01E-8C921DF27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908" y="859366"/>
            <a:ext cx="4017330" cy="2746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 descr="C:\Users\admin\Downloads\WhatsApp Image 2025-08-14 at 18.25.38.jpeg">
            <a:extLst>
              <a:ext uri="{FF2B5EF4-FFF2-40B4-BE49-F238E27FC236}">
                <a16:creationId xmlns:a16="http://schemas.microsoft.com/office/drawing/2014/main" id="{006C060A-FCC8-41A7-A573-A519CC0BDB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t="31589" r="13662" b="6534"/>
          <a:stretch/>
        </p:blipFill>
        <p:spPr bwMode="auto">
          <a:xfrm>
            <a:off x="4136472" y="4100824"/>
            <a:ext cx="3741436" cy="214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C9ECF334-1604-4DEC-BED1-A1B9DF0E2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584" y="4109518"/>
            <a:ext cx="3647209" cy="212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8F0B66-0150-4451-837E-42951B83B0B8}"/>
              </a:ext>
            </a:extLst>
          </p:cNvPr>
          <p:cNvSpPr txBox="1">
            <a:spLocks/>
          </p:cNvSpPr>
          <p:nvPr/>
        </p:nvSpPr>
        <p:spPr>
          <a:xfrm>
            <a:off x="0" y="117508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Student Achievements:  </a:t>
            </a:r>
            <a:r>
              <a:rPr lang="en-US" sz="2800" dirty="0">
                <a:latin typeface="Agency FB" panose="020B0503020202020204" pitchFamily="34" charset="0"/>
                <a:ea typeface="Lato Heavy" charset="0"/>
                <a:cs typeface="Arial" pitchFamily="34" charset="0"/>
              </a:rPr>
              <a:t>Congratulations</a:t>
            </a:r>
          </a:p>
        </p:txBody>
      </p:sp>
    </p:spTree>
    <p:extLst>
      <p:ext uri="{BB962C8B-B14F-4D97-AF65-F5344CB8AC3E}">
        <p14:creationId xmlns:p14="http://schemas.microsoft.com/office/powerpoint/2010/main" val="35316120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9DEE7A1-FFE3-4456-8A08-D86E58959C08}"/>
              </a:ext>
            </a:extLst>
          </p:cNvPr>
          <p:cNvSpPr txBox="1">
            <a:spLocks/>
          </p:cNvSpPr>
          <p:nvPr/>
        </p:nvSpPr>
        <p:spPr>
          <a:xfrm>
            <a:off x="0" y="117508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Student Achievements:  </a:t>
            </a:r>
            <a:r>
              <a:rPr lang="en-US" sz="2800" dirty="0">
                <a:latin typeface="Agency FB" panose="020B0503020202020204" pitchFamily="34" charset="0"/>
                <a:ea typeface="Lato Heavy" charset="0"/>
                <a:cs typeface="Arial" pitchFamily="34" charset="0"/>
              </a:rPr>
              <a:t>Congratulations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76010C4-DEA6-4E9A-B719-83B3BD7D7521}"/>
              </a:ext>
            </a:extLst>
          </p:cNvPr>
          <p:cNvSpPr txBox="1">
            <a:spLocks/>
          </p:cNvSpPr>
          <p:nvPr/>
        </p:nvSpPr>
        <p:spPr>
          <a:xfrm>
            <a:off x="1167118" y="692727"/>
            <a:ext cx="988188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IN" dirty="0">
                <a:latin typeface="+mj-lt"/>
                <a:cs typeface="Times New Roman" panose="02020603050405020304" pitchFamily="18" charset="0"/>
              </a:rPr>
              <a:t>14 Students and 5 Faculties supported in Organization of IEEE I3CTCON Conference   (13-14 March 2026)</a:t>
            </a:r>
          </a:p>
        </p:txBody>
      </p:sp>
      <p:pic>
        <p:nvPicPr>
          <p:cNvPr id="5" name="Picture 2" descr="D:\Meeting No.02 27.03.2026\Raw Data\I3CTCON\WhatsApp Image 2026-03-13 at 7.39.58 PM.jpeg">
            <a:extLst>
              <a:ext uri="{FF2B5EF4-FFF2-40B4-BE49-F238E27FC236}">
                <a16:creationId xmlns:a16="http://schemas.microsoft.com/office/drawing/2014/main" id="{665A065C-91A2-48C4-A535-3CB45FA98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431" y="1431391"/>
            <a:ext cx="9647506" cy="514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0384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CDD7F1-B9BF-44EB-AA85-7583FD907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23" y="860621"/>
            <a:ext cx="3971887" cy="562304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B829CE-A90F-4F4A-B270-F23DDC55E840}"/>
              </a:ext>
            </a:extLst>
          </p:cNvPr>
          <p:cNvSpPr txBox="1">
            <a:spLocks/>
          </p:cNvSpPr>
          <p:nvPr/>
        </p:nvSpPr>
        <p:spPr>
          <a:xfrm>
            <a:off x="0" y="117508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Student Achievements:  </a:t>
            </a:r>
            <a:r>
              <a:rPr lang="en-US" sz="2800" dirty="0">
                <a:latin typeface="Agency FB" panose="020B0503020202020204" pitchFamily="34" charset="0"/>
                <a:ea typeface="Lato Heavy" charset="0"/>
                <a:cs typeface="Arial" pitchFamily="34" charset="0"/>
              </a:rPr>
              <a:t>Congratulations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94EC63-EA2A-4F98-BBA8-4393FD3A3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341" y="860621"/>
            <a:ext cx="3751136" cy="56230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D8AE95-2BEA-456C-84D8-4E3DC8CA9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029" y="860621"/>
            <a:ext cx="3748693" cy="562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3181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162096" y="781958"/>
            <a:ext cx="9725360" cy="4706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7970" marR="854710" indent="-172720">
              <a:spcBef>
                <a:spcPts val="685"/>
              </a:spcBef>
              <a:buChar char="•"/>
              <a:tabLst>
                <a:tab pos="267970" algn="l"/>
              </a:tabLst>
            </a:pPr>
            <a:r>
              <a:rPr lang="en-US" sz="1600" b="1" dirty="0">
                <a:latin typeface="Calibri"/>
                <a:cs typeface="Calibri"/>
              </a:rPr>
              <a:t>NPTEL : </a:t>
            </a:r>
            <a:r>
              <a:rPr lang="en-US" sz="1600" dirty="0">
                <a:latin typeface="Calibri"/>
                <a:cs typeface="Calibri"/>
              </a:rPr>
              <a:t>Elite Certificate:09, </a:t>
            </a:r>
            <a:r>
              <a:rPr lang="en-US" sz="1600" b="1" dirty="0">
                <a:latin typeface="Calibri"/>
                <a:cs typeface="Calibri"/>
              </a:rPr>
              <a:t> </a:t>
            </a:r>
            <a:r>
              <a:rPr lang="en-US" sz="1600" dirty="0">
                <a:latin typeface="Calibri"/>
                <a:cs typeface="Calibri"/>
              </a:rPr>
              <a:t>  Elite+ Silver=01,  Elite+  Gold =01 , </a:t>
            </a:r>
            <a:r>
              <a:rPr lang="en-US" sz="1600" dirty="0" err="1">
                <a:latin typeface="Calibri"/>
                <a:cs typeface="Calibri"/>
              </a:rPr>
              <a:t>Certifi</a:t>
            </a:r>
            <a:r>
              <a:rPr lang="en-US" sz="1600" dirty="0">
                <a:latin typeface="Calibri"/>
                <a:cs typeface="Calibri"/>
              </a:rPr>
              <a:t>=03</a:t>
            </a:r>
          </a:p>
          <a:p>
            <a:pPr marL="267970" marR="854710" indent="-172720">
              <a:spcBef>
                <a:spcPts val="685"/>
              </a:spcBef>
              <a:buFontTx/>
              <a:buChar char="•"/>
              <a:tabLst>
                <a:tab pos="267970" algn="l"/>
              </a:tabLst>
            </a:pPr>
            <a:r>
              <a:rPr lang="en-US" sz="1600" dirty="0">
                <a:latin typeface="Calibri"/>
                <a:cs typeface="Calibri"/>
              </a:rPr>
              <a:t> </a:t>
            </a:r>
            <a:r>
              <a:rPr lang="en-US" sz="1600" b="1" dirty="0">
                <a:latin typeface="Calibri"/>
                <a:cs typeface="Calibri"/>
              </a:rPr>
              <a:t>BOS Member 1. </a:t>
            </a:r>
            <a:r>
              <a:rPr lang="en-US" sz="1600" dirty="0">
                <a:latin typeface="Calibri"/>
                <a:cs typeface="Calibri"/>
              </a:rPr>
              <a:t>Dr. S. D Babar – Computer </a:t>
            </a:r>
            <a:r>
              <a:rPr lang="en-US" sz="1600" dirty="0" err="1">
                <a:latin typeface="Calibri"/>
                <a:cs typeface="Calibri"/>
              </a:rPr>
              <a:t>Engg</a:t>
            </a:r>
            <a:r>
              <a:rPr lang="en-US" sz="1600" dirty="0">
                <a:latin typeface="Calibri"/>
                <a:cs typeface="Calibri"/>
              </a:rPr>
              <a:t>. Board and 48/3 </a:t>
            </a:r>
          </a:p>
          <a:p>
            <a:pPr marL="95250" marR="854710">
              <a:spcBef>
                <a:spcPts val="685"/>
              </a:spcBef>
              <a:tabLst>
                <a:tab pos="267970" algn="l"/>
              </a:tabLst>
            </a:pPr>
            <a:r>
              <a:rPr lang="en-US" sz="1600" dirty="0">
                <a:latin typeface="Calibri"/>
                <a:cs typeface="Calibri"/>
              </a:rPr>
              <a:t>		              2. Dr. A. A. </a:t>
            </a:r>
            <a:r>
              <a:rPr lang="en-US" sz="1600" dirty="0" err="1">
                <a:latin typeface="Calibri"/>
                <a:cs typeface="Calibri"/>
              </a:rPr>
              <a:t>Kalge</a:t>
            </a:r>
            <a:r>
              <a:rPr lang="en-US" sz="1600" dirty="0">
                <a:latin typeface="Calibri"/>
                <a:cs typeface="Calibri"/>
              </a:rPr>
              <a:t> – in Electrical </a:t>
            </a:r>
            <a:r>
              <a:rPr lang="en-US" sz="1600" dirty="0" err="1">
                <a:latin typeface="Calibri"/>
                <a:cs typeface="Calibri"/>
              </a:rPr>
              <a:t>Engg</a:t>
            </a:r>
            <a:r>
              <a:rPr lang="en-US" sz="1600" dirty="0">
                <a:latin typeface="Calibri"/>
                <a:cs typeface="Calibri"/>
              </a:rPr>
              <a:t>. Board </a:t>
            </a:r>
          </a:p>
          <a:p>
            <a:pPr marL="95250" marR="854710">
              <a:spcBef>
                <a:spcPts val="685"/>
              </a:spcBef>
              <a:tabLst>
                <a:tab pos="267970" algn="l"/>
              </a:tabLst>
            </a:pPr>
            <a:r>
              <a:rPr lang="en-US" sz="1600" dirty="0">
                <a:latin typeface="Calibri"/>
                <a:cs typeface="Calibri"/>
              </a:rPr>
              <a:t> 		              3. Dr. D. S. </a:t>
            </a:r>
            <a:r>
              <a:rPr lang="en-US" sz="1600" dirty="0" err="1">
                <a:latin typeface="Calibri"/>
                <a:cs typeface="Calibri"/>
              </a:rPr>
              <a:t>Mantri</a:t>
            </a:r>
            <a:r>
              <a:rPr lang="en-US" sz="1600" dirty="0">
                <a:latin typeface="Calibri"/>
                <a:cs typeface="Calibri"/>
              </a:rPr>
              <a:t> - </a:t>
            </a:r>
            <a:r>
              <a:rPr lang="en-US" sz="1600" b="1" dirty="0">
                <a:latin typeface="Calibri"/>
                <a:cs typeface="Calibri"/>
              </a:rPr>
              <a:t> </a:t>
            </a:r>
            <a:r>
              <a:rPr lang="en-US" sz="1600" dirty="0">
                <a:latin typeface="Calibri"/>
                <a:cs typeface="Calibri"/>
              </a:rPr>
              <a:t>Allard University, Pune ,NMIET,  AGCE </a:t>
            </a:r>
            <a:r>
              <a:rPr lang="en-US" sz="1600" dirty="0" err="1">
                <a:latin typeface="Calibri"/>
                <a:cs typeface="Calibri"/>
              </a:rPr>
              <a:t>Satara</a:t>
            </a:r>
            <a:endParaRPr lang="en-US" sz="1600" dirty="0">
              <a:latin typeface="Calibri"/>
              <a:cs typeface="Calibri"/>
            </a:endParaRPr>
          </a:p>
          <a:p>
            <a:pPr marL="267970" marR="854710" indent="-172720">
              <a:spcBef>
                <a:spcPts val="685"/>
              </a:spcBef>
              <a:buFontTx/>
              <a:buChar char="•"/>
              <a:tabLst>
                <a:tab pos="267970" algn="l"/>
              </a:tabLst>
            </a:pPr>
            <a:r>
              <a:rPr lang="en-US" sz="1600" dirty="0">
                <a:latin typeface="Calibri"/>
                <a:cs typeface="Calibri"/>
              </a:rPr>
              <a:t>I</a:t>
            </a:r>
            <a:r>
              <a:rPr lang="en-US" sz="1600" b="1" dirty="0">
                <a:latin typeface="Calibri"/>
                <a:cs typeface="Calibri"/>
              </a:rPr>
              <a:t>PR and Patents :  </a:t>
            </a:r>
            <a:r>
              <a:rPr lang="en-US" sz="1600" dirty="0">
                <a:latin typeface="Calibri"/>
                <a:cs typeface="Calibri"/>
              </a:rPr>
              <a:t>IPRs - 30+,   Patents -04 (DSM, SGD, SKM)</a:t>
            </a:r>
          </a:p>
          <a:p>
            <a:pPr marL="267970" marR="854710" indent="-172720">
              <a:spcBef>
                <a:spcPts val="685"/>
              </a:spcBef>
              <a:buChar char="•"/>
              <a:tabLst>
                <a:tab pos="267970" algn="l"/>
              </a:tabLst>
            </a:pPr>
            <a:r>
              <a:rPr lang="en-US" sz="1600" dirty="0">
                <a:latin typeface="Calibri"/>
                <a:cs typeface="Calibri"/>
              </a:rPr>
              <a:t> Dr. D. S. </a:t>
            </a:r>
            <a:r>
              <a:rPr lang="en-US" sz="1600" dirty="0" err="1">
                <a:latin typeface="Calibri"/>
                <a:cs typeface="Calibri"/>
              </a:rPr>
              <a:t>Mantri</a:t>
            </a:r>
            <a:r>
              <a:rPr lang="en-US" sz="1600" dirty="0">
                <a:latin typeface="Calibri"/>
                <a:cs typeface="Calibri"/>
              </a:rPr>
              <a:t> :  Resource for International Work and Conferences , Editorial Board  </a:t>
            </a:r>
          </a:p>
          <a:p>
            <a:pPr marL="95250" marR="854710">
              <a:spcBef>
                <a:spcPts val="685"/>
              </a:spcBef>
              <a:tabLst>
                <a:tab pos="267970" algn="l"/>
              </a:tabLst>
            </a:pPr>
            <a:r>
              <a:rPr lang="en-US" sz="1600" dirty="0">
                <a:latin typeface="Calibri"/>
                <a:cs typeface="Calibri"/>
              </a:rPr>
              <a:t>                                    Member of MAT international   Journal       </a:t>
            </a:r>
          </a:p>
          <a:p>
            <a:pPr marL="267970" marR="854710" indent="-172720">
              <a:spcBef>
                <a:spcPts val="685"/>
              </a:spcBef>
              <a:buChar char="•"/>
              <a:tabLst>
                <a:tab pos="267970" algn="l"/>
              </a:tabLst>
            </a:pPr>
            <a:r>
              <a:rPr lang="en-US" sz="1600" b="1" dirty="0">
                <a:cs typeface="Times New Roman" panose="02020603050405020304" pitchFamily="18" charset="0"/>
              </a:rPr>
              <a:t>Dr. S.D. </a:t>
            </a:r>
            <a:r>
              <a:rPr lang="en-US" sz="1600" b="1" dirty="0" err="1">
                <a:cs typeface="Times New Roman" panose="02020603050405020304" pitchFamily="18" charset="0"/>
              </a:rPr>
              <a:t>Datey</a:t>
            </a:r>
            <a:r>
              <a:rPr lang="en-US" sz="1600" b="1" dirty="0">
                <a:cs typeface="Times New Roman" panose="02020603050405020304" pitchFamily="18" charset="0"/>
              </a:rPr>
              <a:t>  &amp; Dr. M. K. </a:t>
            </a:r>
            <a:r>
              <a:rPr lang="en-US" sz="1600" b="1" dirty="0" err="1">
                <a:cs typeface="Times New Roman" panose="02020603050405020304" pitchFamily="18" charset="0"/>
              </a:rPr>
              <a:t>Bhosale</a:t>
            </a:r>
            <a:r>
              <a:rPr lang="en-US" sz="1600" b="1" dirty="0">
                <a:cs typeface="Times New Roman" panose="02020603050405020304" pitchFamily="18" charset="0"/>
              </a:rPr>
              <a:t> </a:t>
            </a:r>
            <a:r>
              <a:rPr lang="en-US" sz="1600" dirty="0">
                <a:cs typeface="Times New Roman" panose="02020603050405020304" pitchFamily="18" charset="0"/>
              </a:rPr>
              <a:t>: Completed PhD.</a:t>
            </a:r>
          </a:p>
          <a:p>
            <a:pPr marL="267970" marR="854710" indent="-172720">
              <a:spcBef>
                <a:spcPts val="685"/>
              </a:spcBef>
              <a:buChar char="•"/>
              <a:tabLst>
                <a:tab pos="267970" algn="l"/>
              </a:tabLst>
            </a:pPr>
            <a:r>
              <a:rPr lang="en-US" sz="1600" b="1" dirty="0">
                <a:latin typeface="Calibri"/>
                <a:cs typeface="Calibri"/>
              </a:rPr>
              <a:t>Mr. S.G.  </a:t>
            </a:r>
            <a:r>
              <a:rPr lang="en-US" sz="1600" b="1" dirty="0" err="1">
                <a:latin typeface="Calibri"/>
                <a:cs typeface="Calibri"/>
              </a:rPr>
              <a:t>Dabade</a:t>
            </a:r>
            <a:r>
              <a:rPr lang="en-US" sz="1600" b="1" dirty="0">
                <a:latin typeface="Calibri"/>
                <a:cs typeface="Calibri"/>
              </a:rPr>
              <a:t> </a:t>
            </a:r>
            <a:r>
              <a:rPr lang="en-US" sz="1600" dirty="0">
                <a:latin typeface="Calibri"/>
                <a:cs typeface="Calibri"/>
              </a:rPr>
              <a:t>– SPPU , Team </a:t>
            </a:r>
            <a:r>
              <a:rPr lang="en-US" sz="1600" dirty="0" err="1">
                <a:latin typeface="Calibri"/>
                <a:cs typeface="Calibri"/>
              </a:rPr>
              <a:t>Leaer</a:t>
            </a:r>
            <a:r>
              <a:rPr lang="en-US" sz="1600" dirty="0">
                <a:latin typeface="Calibri"/>
                <a:cs typeface="Calibri"/>
              </a:rPr>
              <a:t> for Youth Development Program </a:t>
            </a:r>
          </a:p>
          <a:p>
            <a:pPr marL="267970" marR="854710" indent="-172720">
              <a:spcBef>
                <a:spcPts val="685"/>
              </a:spcBef>
              <a:buFontTx/>
              <a:buChar char="•"/>
              <a:tabLst>
                <a:tab pos="267970" algn="l"/>
              </a:tabLst>
            </a:pPr>
            <a:r>
              <a:rPr lang="en-US" sz="1600" b="1" dirty="0">
                <a:latin typeface="Calibri"/>
                <a:cs typeface="Calibri"/>
              </a:rPr>
              <a:t>Mr. S. G. </a:t>
            </a:r>
            <a:r>
              <a:rPr lang="en-US" sz="1600" b="1" dirty="0" err="1">
                <a:latin typeface="Calibri"/>
                <a:cs typeface="Calibri"/>
              </a:rPr>
              <a:t>Dabade</a:t>
            </a:r>
            <a:r>
              <a:rPr lang="en-US" sz="1600" b="1" dirty="0">
                <a:latin typeface="Calibri"/>
                <a:cs typeface="Calibri"/>
              </a:rPr>
              <a:t> </a:t>
            </a:r>
            <a:r>
              <a:rPr lang="en-US" sz="1600" dirty="0">
                <a:latin typeface="Calibri"/>
                <a:cs typeface="Calibri"/>
              </a:rPr>
              <a:t>: Received Award For </a:t>
            </a:r>
            <a:r>
              <a:rPr lang="en-US" sz="1600" b="1" dirty="0">
                <a:latin typeface="Calibri"/>
                <a:cs typeface="Calibri"/>
              </a:rPr>
              <a:t>Best NSS Team Leader </a:t>
            </a:r>
            <a:r>
              <a:rPr lang="en-US" sz="1600" dirty="0">
                <a:latin typeface="Calibri"/>
                <a:cs typeface="Calibri"/>
              </a:rPr>
              <a:t>SPPU Pune </a:t>
            </a:r>
          </a:p>
          <a:p>
            <a:pPr marL="267970" marR="854710" indent="-172720">
              <a:spcBef>
                <a:spcPts val="685"/>
              </a:spcBef>
              <a:buFontTx/>
              <a:buChar char="•"/>
              <a:tabLst>
                <a:tab pos="267970" algn="l"/>
              </a:tabLst>
            </a:pPr>
            <a:r>
              <a:rPr lang="en-US" sz="1600" b="1" dirty="0">
                <a:latin typeface="Calibri"/>
                <a:cs typeface="Calibri"/>
              </a:rPr>
              <a:t>Mr. S. N. </a:t>
            </a:r>
            <a:r>
              <a:rPr lang="en-US" sz="1600" b="1" dirty="0" err="1">
                <a:latin typeface="Calibri"/>
                <a:cs typeface="Calibri"/>
              </a:rPr>
              <a:t>Datkhile</a:t>
            </a:r>
            <a:r>
              <a:rPr lang="en-US" sz="1600" b="1" dirty="0">
                <a:latin typeface="Calibri"/>
                <a:cs typeface="Calibri"/>
              </a:rPr>
              <a:t> and </a:t>
            </a:r>
            <a:r>
              <a:rPr lang="en-US" sz="1600" b="1" dirty="0" err="1">
                <a:latin typeface="Calibri"/>
                <a:cs typeface="Calibri"/>
              </a:rPr>
              <a:t>Ms</a:t>
            </a:r>
            <a:r>
              <a:rPr lang="en-US" sz="1600" b="1" dirty="0">
                <a:latin typeface="Calibri"/>
                <a:cs typeface="Calibri"/>
              </a:rPr>
              <a:t> Y. M. </a:t>
            </a:r>
            <a:r>
              <a:rPr lang="en-US" sz="1600" b="1" dirty="0" err="1">
                <a:latin typeface="Calibri"/>
                <a:cs typeface="Calibri"/>
              </a:rPr>
              <a:t>Raut</a:t>
            </a:r>
            <a:r>
              <a:rPr lang="en-US" sz="1600" b="1" dirty="0">
                <a:latin typeface="Calibri"/>
                <a:cs typeface="Calibri"/>
              </a:rPr>
              <a:t> – NPTEL Certifications </a:t>
            </a:r>
          </a:p>
          <a:p>
            <a:pPr marL="267970" marR="854710" indent="-172720">
              <a:spcBef>
                <a:spcPts val="685"/>
              </a:spcBef>
              <a:buFontTx/>
              <a:buChar char="•"/>
              <a:tabLst>
                <a:tab pos="267970" algn="l"/>
              </a:tabLst>
            </a:pPr>
            <a:r>
              <a:rPr lang="en-US" sz="1600" b="1" dirty="0">
                <a:latin typeface="Calibri"/>
                <a:cs typeface="Calibri"/>
              </a:rPr>
              <a:t> Dr. R.M. </a:t>
            </a:r>
            <a:r>
              <a:rPr lang="en-US" sz="1600" b="1" dirty="0" err="1">
                <a:latin typeface="Calibri"/>
                <a:cs typeface="Calibri"/>
              </a:rPr>
              <a:t>Phule</a:t>
            </a:r>
            <a:r>
              <a:rPr lang="en-US" sz="1600" b="1" dirty="0">
                <a:latin typeface="Calibri"/>
                <a:cs typeface="Calibri"/>
              </a:rPr>
              <a:t>  -   Appreciation -  SPPU </a:t>
            </a:r>
            <a:r>
              <a:rPr lang="en-US" sz="1600" b="1" dirty="0" err="1">
                <a:latin typeface="Calibri"/>
                <a:cs typeface="Calibri"/>
              </a:rPr>
              <a:t>Jaykar</a:t>
            </a:r>
            <a:r>
              <a:rPr lang="en-US" sz="1600" b="1" dirty="0">
                <a:latin typeface="Calibri"/>
                <a:cs typeface="Calibri"/>
              </a:rPr>
              <a:t> Knowledge Resource Center </a:t>
            </a:r>
          </a:p>
          <a:p>
            <a:pPr marL="267970" marR="854710" indent="-172720">
              <a:spcBef>
                <a:spcPts val="685"/>
              </a:spcBef>
              <a:buFontTx/>
              <a:buChar char="•"/>
              <a:tabLst>
                <a:tab pos="267970" algn="l"/>
              </a:tabLst>
            </a:pPr>
            <a:r>
              <a:rPr lang="en-US" sz="1600" b="1" dirty="0">
                <a:latin typeface="Calibri"/>
                <a:cs typeface="Calibri"/>
              </a:rPr>
              <a:t>Many Faculties are involved in </a:t>
            </a:r>
            <a:r>
              <a:rPr lang="en-US" sz="1600" b="1" dirty="0" err="1">
                <a:latin typeface="Calibri"/>
                <a:cs typeface="Calibri"/>
              </a:rPr>
              <a:t>Uni</a:t>
            </a:r>
            <a:r>
              <a:rPr lang="en-US" sz="1600" b="1" dirty="0">
                <a:latin typeface="Calibri"/>
                <a:cs typeface="Calibri"/>
              </a:rPr>
              <a:t> . Syllabus Framing Committee</a:t>
            </a:r>
          </a:p>
          <a:p>
            <a:pPr marL="267970" marR="854710" indent="-172720">
              <a:spcBef>
                <a:spcPts val="685"/>
              </a:spcBef>
              <a:buFontTx/>
              <a:buChar char="•"/>
              <a:tabLst>
                <a:tab pos="267970" algn="l"/>
              </a:tabLst>
            </a:pPr>
            <a:r>
              <a:rPr lang="en-GB" sz="1600" b="1" dirty="0">
                <a:latin typeface="Calibri"/>
                <a:cs typeface="Calibri"/>
              </a:rPr>
              <a:t>Reviewers of IEEE Transitions, IEEE Access , Elsevier</a:t>
            </a:r>
            <a:r>
              <a:rPr lang="en-GB" sz="1600" dirty="0">
                <a:latin typeface="Calibri"/>
                <a:cs typeface="Calibri"/>
              </a:rPr>
              <a:t>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044" y="5189378"/>
            <a:ext cx="2437670" cy="149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F:\2. NAAC Details\3. IQAC\IQAC 2025-26\Meeting No.02 27.03.2026\Raw Data\ETC\WhatsApp Image 2026-03-27 at 12.49.40 PM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t="24001" r="7079" b="18578"/>
          <a:stretch/>
        </p:blipFill>
        <p:spPr bwMode="auto">
          <a:xfrm>
            <a:off x="9103150" y="177826"/>
            <a:ext cx="2308258" cy="339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1. SIT\Faculty Achievements and awards\AY 2025-26\WhatsApp Image 2025-09-05 at 10.34.3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9992" y="3698583"/>
            <a:ext cx="2301416" cy="298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5410673"/>
            <a:ext cx="15960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581" y="5449761"/>
            <a:ext cx="2031307" cy="114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ED9828F-6C07-4CA4-9152-17CAA22DDAFB}"/>
              </a:ext>
            </a:extLst>
          </p:cNvPr>
          <p:cNvSpPr txBox="1">
            <a:spLocks/>
          </p:cNvSpPr>
          <p:nvPr/>
        </p:nvSpPr>
        <p:spPr>
          <a:xfrm>
            <a:off x="140677" y="0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Student Achievements:</a:t>
            </a:r>
            <a:r>
              <a:rPr lang="en-US" sz="2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2024-25</a:t>
            </a:r>
            <a:r>
              <a:rPr lang="en-US" sz="2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endParaRPr lang="en-US" sz="2800" dirty="0">
              <a:solidFill>
                <a:srgbClr val="C00000"/>
              </a:solidFill>
              <a:latin typeface="Arial"/>
              <a:cs typeface="Arial"/>
            </a:endParaRPr>
          </a:p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 </a:t>
            </a:r>
            <a:r>
              <a:rPr lang="en-US" sz="2800" dirty="0">
                <a:latin typeface="Agency FB" panose="020B0503020202020204" pitchFamily="34" charset="0"/>
                <a:ea typeface="Lato Heavy" charset="0"/>
                <a:cs typeface="Arial" pitchFamily="34" charset="0"/>
              </a:rPr>
              <a:t>Congratulations</a:t>
            </a:r>
          </a:p>
        </p:txBody>
      </p:sp>
    </p:spTree>
    <p:extLst>
      <p:ext uri="{BB962C8B-B14F-4D97-AF65-F5344CB8AC3E}">
        <p14:creationId xmlns:p14="http://schemas.microsoft.com/office/powerpoint/2010/main" val="418015597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35169"/>
            <a:ext cx="12192000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Faculty Contributions  &amp; Achievement AY 2025-26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78978B-AC65-D837-7C65-F34B2079931C}"/>
              </a:ext>
            </a:extLst>
          </p:cNvPr>
          <p:cNvSpPr txBox="1"/>
          <p:nvPr/>
        </p:nvSpPr>
        <p:spPr>
          <a:xfrm>
            <a:off x="116639" y="693733"/>
            <a:ext cx="69641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 Post </a:t>
            </a:r>
            <a:r>
              <a:rPr lang="en-US" dirty="0" err="1">
                <a:cs typeface="Times New Roman" panose="02020603050405020304" pitchFamily="18" charset="0"/>
              </a:rPr>
              <a:t>DoC</a:t>
            </a:r>
            <a:r>
              <a:rPr lang="en-US" dirty="0">
                <a:cs typeface="Times New Roman" panose="02020603050405020304" pitchFamily="18" charset="0"/>
              </a:rPr>
              <a:t>  Completion – DSM 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 BOS Member – NMIET,  AGCE </a:t>
            </a:r>
            <a:r>
              <a:rPr lang="en-US" dirty="0" err="1">
                <a:cs typeface="Times New Roman" panose="02020603050405020304" pitchFamily="18" charset="0"/>
              </a:rPr>
              <a:t>Satara</a:t>
            </a:r>
            <a:endParaRPr lang="en-US" dirty="0">
              <a:cs typeface="Times New Roman" panose="02020603050405020304" pitchFamily="18" charset="0"/>
            </a:endParaRP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Secretary, IETE Pune Centre</a:t>
            </a: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Patent Published : 03+07 pipeline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Appreciation by Industry- MSR 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Publication = @30+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National  Conference organized  = 01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International Conference = 01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Copyrights = 15+         Books : 03-DSM,VGR, SKM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V-Lab Nodal Coordinator – DSM &amp; PSM 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NPTEL- Elite Certifications- SBG &amp; MSR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Co-Editors in Journals – DSM, SKM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Reviewers  For Reputed Journal – All Faculties </a:t>
            </a:r>
          </a:p>
          <a:p>
            <a:pPr marL="233363" indent="-233363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Subject Chairman’s in SPPU University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389" y="504057"/>
            <a:ext cx="3292699" cy="349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J:\Department of E&amp;TC  Engg\13. IPR and Patents\AY 2025-26\Patent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2" t="6539" r="9613" b="15385"/>
          <a:stretch/>
        </p:blipFill>
        <p:spPr bwMode="auto">
          <a:xfrm>
            <a:off x="8680621" y="540278"/>
            <a:ext cx="3437919" cy="335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740" y="3997569"/>
            <a:ext cx="4487825" cy="2321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07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>
        <p:split orient="vert"/>
      </p:transition>
    </mc:Choice>
    <mc:Fallback xmlns="">
      <p:transition advClick="0" advTm="5000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76224" y="879585"/>
            <a:ext cx="11875099" cy="5630072"/>
            <a:chOff x="143182" y="879585"/>
            <a:chExt cx="8872150" cy="563007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182" y="879586"/>
              <a:ext cx="4965847" cy="5630071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0001" y="879585"/>
              <a:ext cx="3935331" cy="5630071"/>
            </a:xfrm>
            <a:prstGeom prst="rect">
              <a:avLst/>
            </a:prstGeom>
          </p:spPr>
        </p:pic>
      </p:grpSp>
      <p:sp>
        <p:nvSpPr>
          <p:cNvPr id="6" name="Title 1"/>
          <p:cNvSpPr txBox="1">
            <a:spLocks/>
          </p:cNvSpPr>
          <p:nvPr/>
        </p:nvSpPr>
        <p:spPr>
          <a:xfrm>
            <a:off x="1" y="117508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itchFamily="34" charset="0"/>
                <a:cs typeface="Arial" pitchFamily="34" charset="0"/>
              </a:rPr>
              <a:t> Department Advisory Board(DAB)</a:t>
            </a:r>
            <a:r>
              <a:rPr lang="en-US" sz="2800" dirty="0">
                <a:solidFill>
                  <a:srgbClr val="0000FF"/>
                </a:solidFill>
                <a:latin typeface="Agency FB" pitchFamily="34" charset="0"/>
                <a:ea typeface="Lato Heavy" charset="0"/>
                <a:cs typeface="Arial" pitchFamily="34" charset="0"/>
              </a:rPr>
              <a:t> Meeting</a:t>
            </a:r>
          </a:p>
        </p:txBody>
      </p:sp>
    </p:spTree>
    <p:extLst>
      <p:ext uri="{BB962C8B-B14F-4D97-AF65-F5344CB8AC3E}">
        <p14:creationId xmlns:p14="http://schemas.microsoft.com/office/powerpoint/2010/main" val="251505625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16612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Faculty &amp; Student Achievements/Recognitions: Patents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 descr="D:\Vaishali\VSB2021\Aprisal2020-21\Achievemnts\prabhat papar news of patent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25" y="4277183"/>
            <a:ext cx="2811960" cy="2309355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617" y="4277182"/>
            <a:ext cx="2988944" cy="2238739"/>
          </a:xfrm>
          <a:prstGeom prst="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8885129" y="4266135"/>
            <a:ext cx="3030173" cy="2320403"/>
            <a:chOff x="979" y="177"/>
            <a:chExt cx="5537" cy="4666"/>
          </a:xfrm>
        </p:grpSpPr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" y="177"/>
              <a:ext cx="5537" cy="466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" y="250"/>
              <a:ext cx="5278" cy="442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036" y="220"/>
              <a:ext cx="5338" cy="4481"/>
            </a:xfrm>
            <a:prstGeom prst="rect">
              <a:avLst/>
            </a:prstGeom>
            <a:noFill/>
            <a:ln w="38100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/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92881" y="1033991"/>
          <a:ext cx="11758611" cy="3052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4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54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17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517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658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Sr. No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Name of Faculty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 Title 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Date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Type</a:t>
                      </a:r>
                      <a:endParaRPr lang="en-IN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022">
                <a:tc>
                  <a:txBody>
                    <a:bodyPr/>
                    <a:lstStyle/>
                    <a:p>
                      <a:r>
                        <a:rPr lang="en-US" sz="1600" dirty="0"/>
                        <a:t>01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Ms. V.S. Baste and Students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Design</a:t>
                      </a:r>
                      <a:r>
                        <a:rPr lang="en-US" sz="1600" baseline="0" dirty="0"/>
                        <a:t> and Development of AI based Compact Sanitization Robot System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20/11/2020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Indian Patent office</a:t>
                      </a:r>
                      <a:endParaRPr lang="en-IN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584">
                <a:tc>
                  <a:txBody>
                    <a:bodyPr/>
                    <a:lstStyle/>
                    <a:p>
                      <a:r>
                        <a:rPr lang="en-US" sz="1600" dirty="0"/>
                        <a:t>02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Ms</a:t>
                      </a:r>
                      <a:r>
                        <a:rPr lang="en-US" sz="1600" dirty="0"/>
                        <a:t> D. K. </a:t>
                      </a:r>
                      <a:r>
                        <a:rPr lang="en-US" sz="1600" dirty="0" err="1"/>
                        <a:t>Shende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Device For rescue form Bore-well</a:t>
                      </a:r>
                      <a:r>
                        <a:rPr lang="en-US" sz="1600" baseline="0" dirty="0"/>
                        <a:t>  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01/06/2020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Indian Patent office</a:t>
                      </a:r>
                      <a:endParaRPr lang="en-IN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3022">
                <a:tc>
                  <a:txBody>
                    <a:bodyPr/>
                    <a:lstStyle/>
                    <a:p>
                      <a:r>
                        <a:rPr lang="en-US" sz="1600" dirty="0"/>
                        <a:t>03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Mr. M. S. </a:t>
                      </a:r>
                      <a:r>
                        <a:rPr lang="en-US" sz="1600" dirty="0" err="1"/>
                        <a:t>Raut</a:t>
                      </a:r>
                      <a:r>
                        <a:rPr lang="en-US" sz="1600" dirty="0"/>
                        <a:t> 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Multipurpose Land rover using artificial Intelligence in 5G Communication </a:t>
                      </a:r>
                      <a:r>
                        <a:rPr lang="en-US" sz="1600" dirty="0" err="1"/>
                        <a:t>Sysytem</a:t>
                      </a:r>
                      <a:r>
                        <a:rPr lang="en-US" sz="1600" dirty="0"/>
                        <a:t> 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1219170" rtl="0" eaLnBrk="1" latinLnBrk="0" hangingPunct="1"/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07/03/2021</a:t>
                      </a:r>
                      <a:endParaRPr lang="en-IN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Indian Patent office</a:t>
                      </a:r>
                      <a:endParaRPr lang="en-IN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022">
                <a:tc>
                  <a:txBody>
                    <a:bodyPr/>
                    <a:lstStyle/>
                    <a:p>
                      <a:r>
                        <a:rPr lang="en-US" sz="1600" dirty="0"/>
                        <a:t>04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Dr. D. D. Chaudhary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 Method For Empirical Risk Assessment of Brain Disorder Using Neural Network 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25/06/2021</a:t>
                      </a:r>
                      <a:endParaRPr lang="en-IN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Australian &amp; Indian Patent office</a:t>
                      </a:r>
                      <a:endParaRPr lang="en-IN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E883D047-78CF-009D-8E0A-F4C3085D06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2192" y="4208984"/>
            <a:ext cx="2756519" cy="237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5769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AEBCAA-7453-48BC-B975-14D7C878B96E}"/>
              </a:ext>
            </a:extLst>
          </p:cNvPr>
          <p:cNvSpPr txBox="1">
            <a:spLocks/>
          </p:cNvSpPr>
          <p:nvPr/>
        </p:nvSpPr>
        <p:spPr>
          <a:xfrm>
            <a:off x="109416" y="1"/>
            <a:ext cx="11955288" cy="457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Books Published = 10+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E162F7-93B7-4890-97CB-FAD74A0C8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0624" y="562908"/>
            <a:ext cx="4154081" cy="30931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58BCC1-E984-4A52-81F4-293DFCF7C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91" y="663192"/>
            <a:ext cx="3373005" cy="2992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7CEC21-D0C5-462B-88F3-559FA47B87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54" t="1474" r="10523"/>
          <a:stretch/>
        </p:blipFill>
        <p:spPr>
          <a:xfrm>
            <a:off x="3839222" y="663192"/>
            <a:ext cx="4001475" cy="2992856"/>
          </a:xfrm>
          <a:prstGeom prst="rect">
            <a:avLst/>
          </a:prstGeom>
        </p:spPr>
      </p:pic>
      <p:pic>
        <p:nvPicPr>
          <p:cNvPr id="7" name="Picture 6" descr="6G Connectivity-Systems, Technologies, and Applications">
            <a:extLst>
              <a:ext uri="{FF2B5EF4-FFF2-40B4-BE49-F238E27FC236}">
                <a16:creationId xmlns:a16="http://schemas.microsoft.com/office/drawing/2014/main" id="{648532E4-8B34-49FE-9B0F-2E65C42BE4D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624" y="3667565"/>
            <a:ext cx="3983663" cy="2808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J:\Department of E&amp;TC  Engg\31. Performance apprisal\AY 2024-25\5. SKM_Documents\SKM_Documents\Book Image2.jpg">
            <a:extLst>
              <a:ext uri="{FF2B5EF4-FFF2-40B4-BE49-F238E27FC236}">
                <a16:creationId xmlns:a16="http://schemas.microsoft.com/office/drawing/2014/main" id="{CF442A42-A574-4D15-9F38-E164CF7D91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12" b="5720"/>
          <a:stretch/>
        </p:blipFill>
        <p:spPr bwMode="auto">
          <a:xfrm>
            <a:off x="3839222" y="3667565"/>
            <a:ext cx="4001475" cy="274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\Downloads\WhatsApp Image 2025-08-20 at 16.55.08.jpeg">
            <a:extLst>
              <a:ext uri="{FF2B5EF4-FFF2-40B4-BE49-F238E27FC236}">
                <a16:creationId xmlns:a16="http://schemas.microsoft.com/office/drawing/2014/main" id="{89787535-2F15-4457-90A9-D16747C63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462"/>
          <a:stretch/>
        </p:blipFill>
        <p:spPr bwMode="auto">
          <a:xfrm>
            <a:off x="311891" y="3667565"/>
            <a:ext cx="3486387" cy="274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03016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WhatsApp Image 2026-02-23 at 5">
            <a:extLst>
              <a:ext uri="{FF2B5EF4-FFF2-40B4-BE49-F238E27FC236}">
                <a16:creationId xmlns:a16="http://schemas.microsoft.com/office/drawing/2014/main" id="{7343EAAF-EF8C-4164-8F11-CD2319D64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347" y="938190"/>
            <a:ext cx="3787903" cy="451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27090C-BCBA-4CD5-AAC7-60986A266B97}"/>
              </a:ext>
            </a:extLst>
          </p:cNvPr>
          <p:cNvSpPr txBox="1"/>
          <p:nvPr/>
        </p:nvSpPr>
        <p:spPr>
          <a:xfrm>
            <a:off x="4606908" y="5515536"/>
            <a:ext cx="2468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dirty="0"/>
              <a:t>Selection for </a:t>
            </a:r>
            <a:r>
              <a:rPr lang="en-IN" sz="1600" dirty="0" err="1"/>
              <a:t>Prerna</a:t>
            </a:r>
            <a:r>
              <a:rPr lang="en-IN" sz="1600" dirty="0"/>
              <a:t>: SPPU  </a:t>
            </a:r>
            <a:endParaRPr lang="en-IN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CB424EF-72EF-496E-842F-369F932451EA}"/>
              </a:ext>
            </a:extLst>
          </p:cNvPr>
          <p:cNvSpPr txBox="1">
            <a:spLocks/>
          </p:cNvSpPr>
          <p:nvPr/>
        </p:nvSpPr>
        <p:spPr>
          <a:xfrm>
            <a:off x="0" y="35169"/>
            <a:ext cx="12192000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Faculty Contributions  &amp; Achievement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847491-6863-430F-A40D-134134C08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88" y="938190"/>
            <a:ext cx="3575578" cy="45169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BD2843-7280-4DCE-8940-804CAD76E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586" y="938190"/>
            <a:ext cx="3575578" cy="45169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85165A-582E-4141-B38D-30F719788D30}"/>
              </a:ext>
            </a:extLst>
          </p:cNvPr>
          <p:cNvSpPr txBox="1"/>
          <p:nvPr/>
        </p:nvSpPr>
        <p:spPr>
          <a:xfrm>
            <a:off x="345344" y="5498793"/>
            <a:ext cx="35623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dirty="0"/>
              <a:t>Selection in Indian Army as a Lieutenant</a:t>
            </a:r>
            <a:endParaRPr lang="en-IN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EA71B4-9D11-4DB1-B970-217ED6BFA782}"/>
              </a:ext>
            </a:extLst>
          </p:cNvPr>
          <p:cNvSpPr txBox="1"/>
          <p:nvPr/>
        </p:nvSpPr>
        <p:spPr>
          <a:xfrm>
            <a:off x="8796735" y="5457055"/>
            <a:ext cx="170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dirty="0"/>
              <a:t>Cleared UGC NET  </a:t>
            </a:r>
            <a:endParaRPr lang="en-IN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82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>
        <p:split orient="vert"/>
      </p:transition>
    </mc:Choice>
    <mc:Fallback xmlns="">
      <p:transition advClick="0" advTm="5000">
        <p:split orient="vert"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8009B0-9BD3-663E-5566-5D2F1925D75D}"/>
              </a:ext>
            </a:extLst>
          </p:cNvPr>
          <p:cNvSpPr txBox="1"/>
          <p:nvPr/>
        </p:nvSpPr>
        <p:spPr>
          <a:xfrm>
            <a:off x="2852740" y="187165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Content Placeholder 2" descr="Library of wispy tree svg freeuse stock png files ▻▻▻ Clipart Art 2019">
            <a:extLst>
              <a:ext uri="{FF2B5EF4-FFF2-40B4-BE49-F238E27FC236}">
                <a16:creationId xmlns:a16="http://schemas.microsoft.com/office/drawing/2014/main" id="{1D8B18A9-9CFB-2589-4022-B53DDAA14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" t="1060" r="5627" b="3622"/>
          <a:stretch>
            <a:fillRect/>
          </a:stretch>
        </p:blipFill>
        <p:spPr bwMode="auto">
          <a:xfrm>
            <a:off x="4849988" y="1199479"/>
            <a:ext cx="429044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3DF619-E9E1-8374-1A1B-A6929786F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2599" y="2210576"/>
            <a:ext cx="3319671" cy="523220"/>
          </a:xfrm>
          <a:prstGeom prst="rect">
            <a:avLst/>
          </a:prstGeom>
          <a:solidFill>
            <a:srgbClr val="F5B1D8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Industry Sponsored LAB: Embedded System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D4A337-D286-F1C9-CD71-E8D321637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740" y="1505693"/>
            <a:ext cx="2766752" cy="307777"/>
          </a:xfrm>
          <a:prstGeom prst="rect">
            <a:avLst/>
          </a:prstGeom>
          <a:solidFill>
            <a:srgbClr val="F18FC7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Training Programme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FAB3B-26B2-01D5-AEF5-A884B4EDA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513" y="1462991"/>
            <a:ext cx="2301875" cy="307777"/>
          </a:xfrm>
          <a:prstGeom prst="rect">
            <a:avLst/>
          </a:prstGeom>
          <a:solidFill>
            <a:srgbClr val="F28B1A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MOUs-08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FD50CE-FD1E-471B-028B-5E00346FF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790" y="926810"/>
            <a:ext cx="2733828" cy="30777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Placement Index: 60%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905AC8-2D9A-FD15-D289-E805ECB0C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331" y="3903465"/>
            <a:ext cx="2877222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Conferences: 03</a:t>
            </a:r>
          </a:p>
          <a:p>
            <a:pPr algn="ctr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Conference: 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F5641D-B031-60F4-8553-F9D13794C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3923" y="3089288"/>
            <a:ext cx="3275012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ctr">
              <a:buFontTx/>
              <a:buNone/>
              <a:defRPr sz="1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dirty="0"/>
              <a:t>Professional Societies IEEE, IETE, IEI, SAE, ISHRE, Microsoft, Robotics  etc.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D7C375-CE17-47FB-3BAA-19B8FF236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0428" y="5122795"/>
            <a:ext cx="2616200" cy="307975"/>
          </a:xfrm>
          <a:prstGeom prst="rect">
            <a:avLst/>
          </a:prstGeom>
          <a:solidFill>
            <a:schemeClr val="accent5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Reviewers: IEEE, Springer Etc.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B59DD6-61AB-F3F0-9B84-694FDF719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0193" y="4520346"/>
            <a:ext cx="2764514" cy="307777"/>
          </a:xfrm>
          <a:prstGeom prst="rect">
            <a:avLst/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Books: 10 : Book Chapter :20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5D15D4-DF75-7530-9010-B9B6F024E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2422" y="2741283"/>
            <a:ext cx="2307436" cy="30777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Enrollment Ratio: 91.38%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C8F782-3E5E-72E0-82B7-7992F9ED0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1294" y="2177458"/>
            <a:ext cx="2052800" cy="307777"/>
          </a:xfrm>
          <a:prstGeom prst="rect">
            <a:avLst/>
          </a:prstGeom>
          <a:solidFill>
            <a:srgbClr val="F28B1A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Patent filed- 20+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CD8569-0870-3FF7-26E8-69C8B08DE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2218" y="3680058"/>
            <a:ext cx="2301875" cy="307777"/>
          </a:xfrm>
          <a:prstGeom prst="rect">
            <a:avLst/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Publication-150+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70637B-9356-40FF-49D4-7C9BCDFB1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1293" y="2965591"/>
            <a:ext cx="2110876" cy="307777"/>
          </a:xfrm>
          <a:prstGeom prst="rect">
            <a:avLst/>
          </a:prstGeom>
          <a:solidFill>
            <a:srgbClr val="F28B1A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Copyright-30+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525DF6-5C64-2B14-461D-AC71EFA6F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7112" y="5866126"/>
            <a:ext cx="2616200" cy="3079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Department Award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CDF073-61A7-50B3-4F6A-A37335ABD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888" y="5122794"/>
            <a:ext cx="2616200" cy="307975"/>
          </a:xfrm>
          <a:prstGeom prst="rect">
            <a:avLst/>
          </a:prstGeom>
          <a:solidFill>
            <a:schemeClr val="accent5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har char="•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PhD: 10, PhD Suprvisors:05</a:t>
            </a:r>
          </a:p>
        </p:txBody>
      </p:sp>
      <p:pic>
        <p:nvPicPr>
          <p:cNvPr id="20" name="Content Placeholder 3">
            <a:extLst>
              <a:ext uri="{FF2B5EF4-FFF2-40B4-BE49-F238E27FC236}">
                <a16:creationId xmlns:a16="http://schemas.microsoft.com/office/drawing/2014/main" id="{51E0FA54-933C-4C9B-5708-58BB9643097A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02" y="4659203"/>
            <a:ext cx="3076133" cy="19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7136E0-33FC-DBB5-5485-90E8A78CF675}"/>
              </a:ext>
            </a:extLst>
          </p:cNvPr>
          <p:cNvSpPr txBox="1"/>
          <p:nvPr/>
        </p:nvSpPr>
        <p:spPr>
          <a:xfrm>
            <a:off x="3005140" y="202405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9B782676-B2F0-E1D7-D2D6-F7F1275862C6}"/>
              </a:ext>
            </a:extLst>
          </p:cNvPr>
          <p:cNvSpPr txBox="1">
            <a:spLocks/>
          </p:cNvSpPr>
          <p:nvPr/>
        </p:nvSpPr>
        <p:spPr>
          <a:xfrm>
            <a:off x="0" y="10750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Institute  Achievements/ Recognitions </a:t>
            </a:r>
          </a:p>
        </p:txBody>
      </p:sp>
    </p:spTree>
    <p:extLst>
      <p:ext uri="{BB962C8B-B14F-4D97-AF65-F5344CB8AC3E}">
        <p14:creationId xmlns:p14="http://schemas.microsoft.com/office/powerpoint/2010/main" val="286493225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mapio.net/images-p/8229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827" y="2853945"/>
            <a:ext cx="4866500" cy="364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09728"/>
            <a:ext cx="12192000" cy="449829"/>
          </a:xfrm>
        </p:spPr>
        <p:txBody>
          <a:bodyPr>
            <a:noAutofit/>
          </a:bodyPr>
          <a:lstStyle/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Perspective Plan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128" y="3046051"/>
            <a:ext cx="836613" cy="287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74" y="3154414"/>
            <a:ext cx="836612" cy="287972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995" y="2801810"/>
            <a:ext cx="957263" cy="3297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397" y="2791773"/>
            <a:ext cx="957262" cy="3297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2962230"/>
            <a:ext cx="1038225" cy="3578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682277" y="754385"/>
            <a:ext cx="2854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002060"/>
                </a:solidFill>
                <a:cs typeface="Arial" panose="020B0604020202020204" pitchFamily="34" charset="0"/>
              </a:rPr>
              <a:t>Quality Teaching-learning</a:t>
            </a:r>
          </a:p>
          <a:p>
            <a:r>
              <a:rPr lang="en-IN" dirty="0">
                <a:solidFill>
                  <a:srgbClr val="002060"/>
                </a:solidFill>
                <a:cs typeface="Arial" panose="020B0604020202020204" pitchFamily="34" charset="0"/>
              </a:rPr>
              <a:t>STTPs, FDPs, QIP, Workshop, Webinars, NPTEL, Virtual</a:t>
            </a:r>
          </a:p>
          <a:p>
            <a:r>
              <a:rPr lang="en-IN" dirty="0">
                <a:solidFill>
                  <a:srgbClr val="002060"/>
                </a:solidFill>
                <a:cs typeface="Arial" panose="020B0604020202020204" pitchFamily="34" charset="0"/>
              </a:rPr>
              <a:t>Lab, IBM Skill Build, </a:t>
            </a:r>
            <a:r>
              <a:rPr lang="en-IN" dirty="0" err="1">
                <a:solidFill>
                  <a:srgbClr val="002060"/>
                </a:solidFill>
                <a:cs typeface="Arial" panose="020B0604020202020204" pitchFamily="34" charset="0"/>
              </a:rPr>
              <a:t>Udemy</a:t>
            </a:r>
            <a:r>
              <a:rPr lang="en-IN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IN" dirty="0" err="1">
                <a:solidFill>
                  <a:srgbClr val="002060"/>
                </a:solidFill>
                <a:cs typeface="Arial" panose="020B0604020202020204" pitchFamily="34" charset="0"/>
              </a:rPr>
              <a:t>CoEs</a:t>
            </a:r>
            <a:r>
              <a:rPr lang="en-IN" dirty="0">
                <a:solidFill>
                  <a:srgbClr val="002060"/>
                </a:solidFill>
                <a:cs typeface="Arial" panose="020B0604020202020204" pitchFamily="34" charset="0"/>
              </a:rPr>
              <a:t>, ICT Tools &amp; Techniques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567" y="1069125"/>
            <a:ext cx="2854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0000FF"/>
                </a:solidFill>
                <a:cs typeface="Arial" panose="020B0604020202020204" pitchFamily="34" charset="0"/>
              </a:rPr>
              <a:t>Research Inculcation through RPS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85414" y="1593199"/>
            <a:ext cx="2679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cs typeface="Arial" panose="020B0604020202020204" pitchFamily="34" charset="0"/>
              </a:rPr>
              <a:t>Industry-Institute Interaction through MoUs, Training, Skills Infusion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80728" y="1981782"/>
            <a:ext cx="2333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0000FF"/>
                </a:solidFill>
                <a:cs typeface="Arial" panose="020B0604020202020204" pitchFamily="34" charset="0"/>
              </a:rPr>
              <a:t>Extension though VAPs,  STPs, </a:t>
            </a:r>
            <a:r>
              <a:rPr lang="en-IN" dirty="0" err="1">
                <a:solidFill>
                  <a:srgbClr val="0000FF"/>
                </a:solidFill>
                <a:cs typeface="Arial" panose="020B0604020202020204" pitchFamily="34" charset="0"/>
              </a:rPr>
              <a:t>Techtonic</a:t>
            </a:r>
            <a:r>
              <a:rPr lang="en-IN" dirty="0">
                <a:solidFill>
                  <a:srgbClr val="0000FF"/>
                </a:solidFill>
                <a:cs typeface="Arial" panose="020B0604020202020204" pitchFamily="34" charset="0"/>
              </a:rPr>
              <a:t> and other events.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20715" y="1086950"/>
            <a:ext cx="2854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FF0000"/>
                </a:solidFill>
                <a:cs typeface="Arial" panose="020B0604020202020204" pitchFamily="34" charset="0"/>
              </a:rPr>
              <a:t>Quality Assurance through NAAC, NBA, NIRF, Atal Ranking, IQAC</a:t>
            </a:r>
          </a:p>
        </p:txBody>
      </p:sp>
    </p:spTree>
    <p:extLst>
      <p:ext uri="{BB962C8B-B14F-4D97-AF65-F5344CB8AC3E}">
        <p14:creationId xmlns:p14="http://schemas.microsoft.com/office/powerpoint/2010/main" val="397346748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533C9C-6539-4CCD-800D-85B166FD713A}"/>
              </a:ext>
            </a:extLst>
          </p:cNvPr>
          <p:cNvSpPr/>
          <p:nvPr/>
        </p:nvSpPr>
        <p:spPr>
          <a:xfrm>
            <a:off x="1370076" y="2779268"/>
            <a:ext cx="1708785" cy="683260"/>
          </a:xfrm>
          <a:custGeom>
            <a:avLst/>
            <a:gdLst/>
            <a:ahLst/>
            <a:cxnLst/>
            <a:rect l="l" t="t" r="r" b="b"/>
            <a:pathLst>
              <a:path w="1708785" h="683260">
                <a:moveTo>
                  <a:pt x="0" y="682751"/>
                </a:moveTo>
                <a:lnTo>
                  <a:pt x="1708404" y="682751"/>
                </a:lnTo>
                <a:lnTo>
                  <a:pt x="1708404" y="0"/>
                </a:lnTo>
                <a:lnTo>
                  <a:pt x="0" y="0"/>
                </a:lnTo>
                <a:lnTo>
                  <a:pt x="0" y="682751"/>
                </a:lnTo>
                <a:close/>
              </a:path>
            </a:pathLst>
          </a:custGeom>
          <a:ln w="12192">
            <a:solidFill>
              <a:srgbClr val="8AC1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BC50EFB9-772C-4AB5-B589-CC96B190876A}"/>
              </a:ext>
            </a:extLst>
          </p:cNvPr>
          <p:cNvSpPr txBox="1"/>
          <p:nvPr/>
        </p:nvSpPr>
        <p:spPr>
          <a:xfrm>
            <a:off x="1370076" y="2779269"/>
            <a:ext cx="1708785" cy="535531"/>
          </a:xfrm>
          <a:prstGeom prst="rect">
            <a:avLst/>
          </a:prstGeom>
          <a:solidFill>
            <a:srgbClr val="8AC145"/>
          </a:solidFill>
        </p:spPr>
        <p:txBody>
          <a:bodyPr vert="horz" wrap="square" lIns="0" tIns="137795" rIns="0" bIns="0" rtlCol="0">
            <a:spAutoFit/>
          </a:bodyPr>
          <a:lstStyle/>
          <a:p>
            <a:pPr marL="12700" marR="5080" indent="-1905" algn="ctr">
              <a:lnSpc>
                <a:spcPct val="91500"/>
              </a:lnSpc>
              <a:spcBef>
                <a:spcPts val="245"/>
              </a:spcBef>
            </a:pPr>
            <a:r>
              <a:rPr lang="en-US" sz="1400" b="1" spc="-10" dirty="0">
                <a:latin typeface="Calibri"/>
                <a:cs typeface="Calibri"/>
                <a:hlinkClick r:id="rId2" action="ppaction://hlinkfile"/>
              </a:rPr>
              <a:t>Course  File  Preparation</a:t>
            </a:r>
            <a:endParaRPr lang="en-US" sz="1400" dirty="0">
              <a:latin typeface="Calibri"/>
              <a:cs typeface="Calibri"/>
            </a:endParaRPr>
          </a:p>
        </p:txBody>
      </p:sp>
      <p:grpSp>
        <p:nvGrpSpPr>
          <p:cNvPr id="5" name="object 4">
            <a:extLst>
              <a:ext uri="{FF2B5EF4-FFF2-40B4-BE49-F238E27FC236}">
                <a16:creationId xmlns:a16="http://schemas.microsoft.com/office/drawing/2014/main" id="{981A97EF-4597-4AF1-A421-E0CEA3F7D3C3}"/>
              </a:ext>
            </a:extLst>
          </p:cNvPr>
          <p:cNvGrpSpPr/>
          <p:nvPr/>
        </p:nvGrpSpPr>
        <p:grpSpPr>
          <a:xfrm>
            <a:off x="1363726" y="3455672"/>
            <a:ext cx="1721485" cy="2034925"/>
            <a:chOff x="220725" y="1744726"/>
            <a:chExt cx="1721485" cy="2868930"/>
          </a:xfrm>
        </p:grpSpPr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DBFF0A-46E7-4446-AFD2-7434A9AA4C87}"/>
                </a:ext>
              </a:extLst>
            </p:cNvPr>
            <p:cNvSpPr/>
            <p:nvPr/>
          </p:nvSpPr>
          <p:spPr>
            <a:xfrm>
              <a:off x="227075" y="1751076"/>
              <a:ext cx="1708785" cy="2856230"/>
            </a:xfrm>
            <a:custGeom>
              <a:avLst/>
              <a:gdLst/>
              <a:ahLst/>
              <a:cxnLst/>
              <a:rect l="l" t="t" r="r" b="b"/>
              <a:pathLst>
                <a:path w="1708785" h="2856229">
                  <a:moveTo>
                    <a:pt x="1708404" y="0"/>
                  </a:moveTo>
                  <a:lnTo>
                    <a:pt x="0" y="0"/>
                  </a:lnTo>
                  <a:lnTo>
                    <a:pt x="0" y="2855976"/>
                  </a:lnTo>
                  <a:lnTo>
                    <a:pt x="1708404" y="2855976"/>
                  </a:lnTo>
                  <a:lnTo>
                    <a:pt x="1708404" y="0"/>
                  </a:lnTo>
                  <a:close/>
                </a:path>
              </a:pathLst>
            </a:custGeom>
            <a:solidFill>
              <a:srgbClr val="DAE9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75AA8413-2D77-4E28-956B-ACE77EA051C2}"/>
                </a:ext>
              </a:extLst>
            </p:cNvPr>
            <p:cNvSpPr/>
            <p:nvPr/>
          </p:nvSpPr>
          <p:spPr>
            <a:xfrm>
              <a:off x="227075" y="1751076"/>
              <a:ext cx="1708785" cy="2856230"/>
            </a:xfrm>
            <a:custGeom>
              <a:avLst/>
              <a:gdLst/>
              <a:ahLst/>
              <a:cxnLst/>
              <a:rect l="l" t="t" r="r" b="b"/>
              <a:pathLst>
                <a:path w="1708785" h="2856229">
                  <a:moveTo>
                    <a:pt x="0" y="2855976"/>
                  </a:moveTo>
                  <a:lnTo>
                    <a:pt x="1708404" y="2855976"/>
                  </a:lnTo>
                  <a:lnTo>
                    <a:pt x="1708404" y="0"/>
                  </a:lnTo>
                  <a:lnTo>
                    <a:pt x="0" y="0"/>
                  </a:lnTo>
                  <a:lnTo>
                    <a:pt x="0" y="2855976"/>
                  </a:lnTo>
                  <a:close/>
                </a:path>
              </a:pathLst>
            </a:custGeom>
            <a:ln w="12192">
              <a:solidFill>
                <a:srgbClr val="DAE9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E77FB2B0-D260-4A58-8963-D2FFC8B692D4}"/>
              </a:ext>
            </a:extLst>
          </p:cNvPr>
          <p:cNvSpPr/>
          <p:nvPr/>
        </p:nvSpPr>
        <p:spPr>
          <a:xfrm>
            <a:off x="3317748" y="2779268"/>
            <a:ext cx="1706880" cy="683260"/>
          </a:xfrm>
          <a:custGeom>
            <a:avLst/>
            <a:gdLst/>
            <a:ahLst/>
            <a:cxnLst/>
            <a:rect l="l" t="t" r="r" b="b"/>
            <a:pathLst>
              <a:path w="1706879" h="683260">
                <a:moveTo>
                  <a:pt x="0" y="682751"/>
                </a:moveTo>
                <a:lnTo>
                  <a:pt x="1706879" y="682751"/>
                </a:lnTo>
                <a:lnTo>
                  <a:pt x="1706879" y="0"/>
                </a:lnTo>
                <a:lnTo>
                  <a:pt x="0" y="0"/>
                </a:lnTo>
                <a:lnTo>
                  <a:pt x="0" y="682751"/>
                </a:lnTo>
                <a:close/>
              </a:path>
            </a:pathLst>
          </a:custGeom>
          <a:ln w="12192">
            <a:solidFill>
              <a:srgbClr val="36A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FD9BF5B3-20E3-4565-B1E4-A66C821F0C67}"/>
              </a:ext>
            </a:extLst>
          </p:cNvPr>
          <p:cNvSpPr txBox="1"/>
          <p:nvPr/>
        </p:nvSpPr>
        <p:spPr>
          <a:xfrm>
            <a:off x="3317748" y="2779269"/>
            <a:ext cx="1706880" cy="523861"/>
          </a:xfrm>
          <a:prstGeom prst="rect">
            <a:avLst/>
          </a:prstGeom>
          <a:solidFill>
            <a:srgbClr val="36AECE"/>
          </a:solidFill>
        </p:spPr>
        <p:txBody>
          <a:bodyPr vert="horz" wrap="square" lIns="0" tIns="137795" rIns="0" bIns="0" rtlCol="0">
            <a:spAutoFit/>
          </a:bodyPr>
          <a:lstStyle/>
          <a:p>
            <a:pPr marL="99695" marR="481330">
              <a:lnSpc>
                <a:spcPts val="1540"/>
              </a:lnSpc>
              <a:spcBef>
                <a:spcPts val="1085"/>
              </a:spcBef>
            </a:pPr>
            <a:r>
              <a:rPr lang="en-GB" sz="1400" b="1" spc="-10" dirty="0">
                <a:latin typeface="Calibri"/>
                <a:cs typeface="Calibri"/>
              </a:rPr>
              <a:t>Teaching Methodologies</a:t>
            </a:r>
            <a:endParaRPr lang="en-GB" sz="1400" dirty="0">
              <a:latin typeface="Calibri"/>
              <a:cs typeface="Calibri"/>
            </a:endParaRPr>
          </a:p>
        </p:txBody>
      </p:sp>
      <p:grpSp>
        <p:nvGrpSpPr>
          <p:cNvPr id="10" name="object 10">
            <a:extLst>
              <a:ext uri="{FF2B5EF4-FFF2-40B4-BE49-F238E27FC236}">
                <a16:creationId xmlns:a16="http://schemas.microsoft.com/office/drawing/2014/main" id="{F9FB8605-DCE2-45B0-B2A8-04AC5A39A3D1}"/>
              </a:ext>
            </a:extLst>
          </p:cNvPr>
          <p:cNvGrpSpPr/>
          <p:nvPr/>
        </p:nvGrpSpPr>
        <p:grpSpPr>
          <a:xfrm>
            <a:off x="3311398" y="3455670"/>
            <a:ext cx="1719580" cy="2030422"/>
            <a:chOff x="2168398" y="1744726"/>
            <a:chExt cx="1719580" cy="2868930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1B3B79C3-FDEA-4ACD-A773-E7844B5FA406}"/>
                </a:ext>
              </a:extLst>
            </p:cNvPr>
            <p:cNvSpPr/>
            <p:nvPr/>
          </p:nvSpPr>
          <p:spPr>
            <a:xfrm>
              <a:off x="2174748" y="1751076"/>
              <a:ext cx="1706880" cy="2856230"/>
            </a:xfrm>
            <a:custGeom>
              <a:avLst/>
              <a:gdLst/>
              <a:ahLst/>
              <a:cxnLst/>
              <a:rect l="l" t="t" r="r" b="b"/>
              <a:pathLst>
                <a:path w="1706879" h="2856229">
                  <a:moveTo>
                    <a:pt x="1706879" y="0"/>
                  </a:moveTo>
                  <a:lnTo>
                    <a:pt x="0" y="0"/>
                  </a:lnTo>
                  <a:lnTo>
                    <a:pt x="0" y="2855976"/>
                  </a:lnTo>
                  <a:lnTo>
                    <a:pt x="1706879" y="2855976"/>
                  </a:lnTo>
                  <a:lnTo>
                    <a:pt x="1706879" y="0"/>
                  </a:lnTo>
                  <a:close/>
                </a:path>
              </a:pathLst>
            </a:custGeom>
            <a:solidFill>
              <a:srgbClr val="CEE2EC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9329FBB0-B38F-4CE6-9E1A-E6E16F06FD90}"/>
                </a:ext>
              </a:extLst>
            </p:cNvPr>
            <p:cNvSpPr/>
            <p:nvPr/>
          </p:nvSpPr>
          <p:spPr>
            <a:xfrm>
              <a:off x="2174748" y="1751076"/>
              <a:ext cx="1706880" cy="2856230"/>
            </a:xfrm>
            <a:custGeom>
              <a:avLst/>
              <a:gdLst/>
              <a:ahLst/>
              <a:cxnLst/>
              <a:rect l="l" t="t" r="r" b="b"/>
              <a:pathLst>
                <a:path w="1706879" h="2856229">
                  <a:moveTo>
                    <a:pt x="0" y="2855976"/>
                  </a:moveTo>
                  <a:lnTo>
                    <a:pt x="1706879" y="2855976"/>
                  </a:lnTo>
                  <a:lnTo>
                    <a:pt x="1706879" y="0"/>
                  </a:lnTo>
                  <a:lnTo>
                    <a:pt x="0" y="0"/>
                  </a:lnTo>
                  <a:lnTo>
                    <a:pt x="0" y="2855976"/>
                  </a:lnTo>
                  <a:close/>
                </a:path>
              </a:pathLst>
            </a:custGeom>
            <a:ln w="12191">
              <a:solidFill>
                <a:srgbClr val="CEE2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4">
            <a:extLst>
              <a:ext uri="{FF2B5EF4-FFF2-40B4-BE49-F238E27FC236}">
                <a16:creationId xmlns:a16="http://schemas.microsoft.com/office/drawing/2014/main" id="{6DBE9E35-7AE1-4BA9-80EB-1A1C1C076C7B}"/>
              </a:ext>
            </a:extLst>
          </p:cNvPr>
          <p:cNvSpPr/>
          <p:nvPr/>
        </p:nvSpPr>
        <p:spPr>
          <a:xfrm>
            <a:off x="5263897" y="2779268"/>
            <a:ext cx="1708785" cy="683260"/>
          </a:xfrm>
          <a:custGeom>
            <a:avLst/>
            <a:gdLst/>
            <a:ahLst/>
            <a:cxnLst/>
            <a:rect l="l" t="t" r="r" b="b"/>
            <a:pathLst>
              <a:path w="1708785" h="683260">
                <a:moveTo>
                  <a:pt x="0" y="682751"/>
                </a:moveTo>
                <a:lnTo>
                  <a:pt x="1708403" y="682751"/>
                </a:lnTo>
                <a:lnTo>
                  <a:pt x="1708403" y="0"/>
                </a:lnTo>
                <a:lnTo>
                  <a:pt x="0" y="0"/>
                </a:lnTo>
                <a:lnTo>
                  <a:pt x="0" y="682751"/>
                </a:lnTo>
                <a:close/>
              </a:path>
            </a:pathLst>
          </a:custGeom>
          <a:ln w="12192">
            <a:solidFill>
              <a:srgbClr val="1D6E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46E72FD2-DDDB-4E66-A381-D5F14950EB07}"/>
              </a:ext>
            </a:extLst>
          </p:cNvPr>
          <p:cNvSpPr txBox="1"/>
          <p:nvPr/>
        </p:nvSpPr>
        <p:spPr>
          <a:xfrm>
            <a:off x="5263897" y="2779269"/>
            <a:ext cx="1702815" cy="523861"/>
          </a:xfrm>
          <a:prstGeom prst="rect">
            <a:avLst/>
          </a:prstGeom>
          <a:solidFill>
            <a:srgbClr val="1D6EA9"/>
          </a:solidFill>
        </p:spPr>
        <p:txBody>
          <a:bodyPr vert="horz" wrap="square" lIns="0" tIns="137795" rIns="0" bIns="0" rtlCol="0">
            <a:spAutoFit/>
          </a:bodyPr>
          <a:lstStyle/>
          <a:p>
            <a:pPr marL="100330" marR="598805">
              <a:lnSpc>
                <a:spcPts val="1540"/>
              </a:lnSpc>
              <a:spcBef>
                <a:spcPts val="1085"/>
              </a:spcBef>
            </a:pPr>
            <a:r>
              <a:rPr lang="en-US" sz="1400" b="1" dirty="0">
                <a:latin typeface="Calibri"/>
                <a:cs typeface="Calibri"/>
              </a:rPr>
              <a:t>Assessment &amp; evaluation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15" name="object 16">
            <a:extLst>
              <a:ext uri="{FF2B5EF4-FFF2-40B4-BE49-F238E27FC236}">
                <a16:creationId xmlns:a16="http://schemas.microsoft.com/office/drawing/2014/main" id="{01A346DE-45C3-4E52-B55F-834CA0AE2CC7}"/>
              </a:ext>
            </a:extLst>
          </p:cNvPr>
          <p:cNvGrpSpPr/>
          <p:nvPr/>
        </p:nvGrpSpPr>
        <p:grpSpPr>
          <a:xfrm>
            <a:off x="5257547" y="3455670"/>
            <a:ext cx="1721485" cy="2030422"/>
            <a:chOff x="4114546" y="1744726"/>
            <a:chExt cx="1721485" cy="2868930"/>
          </a:xfrm>
        </p:grpSpPr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1666CE1D-2EF0-4273-8E3E-0DB755C81A43}"/>
                </a:ext>
              </a:extLst>
            </p:cNvPr>
            <p:cNvSpPr/>
            <p:nvPr/>
          </p:nvSpPr>
          <p:spPr>
            <a:xfrm>
              <a:off x="4120896" y="1751076"/>
              <a:ext cx="1708785" cy="2856230"/>
            </a:xfrm>
            <a:custGeom>
              <a:avLst/>
              <a:gdLst/>
              <a:ahLst/>
              <a:cxnLst/>
              <a:rect l="l" t="t" r="r" b="b"/>
              <a:pathLst>
                <a:path w="1708785" h="2856229">
                  <a:moveTo>
                    <a:pt x="1708403" y="0"/>
                  </a:moveTo>
                  <a:lnTo>
                    <a:pt x="0" y="0"/>
                  </a:lnTo>
                  <a:lnTo>
                    <a:pt x="0" y="2855976"/>
                  </a:lnTo>
                  <a:lnTo>
                    <a:pt x="1708403" y="2855976"/>
                  </a:lnTo>
                  <a:lnTo>
                    <a:pt x="1708403" y="0"/>
                  </a:lnTo>
                  <a:close/>
                </a:path>
              </a:pathLst>
            </a:custGeom>
            <a:solidFill>
              <a:srgbClr val="CCD4E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C10CE304-B9B4-4F1C-8319-54E68914A519}"/>
                </a:ext>
              </a:extLst>
            </p:cNvPr>
            <p:cNvSpPr/>
            <p:nvPr/>
          </p:nvSpPr>
          <p:spPr>
            <a:xfrm>
              <a:off x="4120896" y="1751076"/>
              <a:ext cx="1708785" cy="2856230"/>
            </a:xfrm>
            <a:custGeom>
              <a:avLst/>
              <a:gdLst/>
              <a:ahLst/>
              <a:cxnLst/>
              <a:rect l="l" t="t" r="r" b="b"/>
              <a:pathLst>
                <a:path w="1708785" h="2856229">
                  <a:moveTo>
                    <a:pt x="0" y="2855976"/>
                  </a:moveTo>
                  <a:lnTo>
                    <a:pt x="1708403" y="2855976"/>
                  </a:lnTo>
                  <a:lnTo>
                    <a:pt x="1708403" y="0"/>
                  </a:lnTo>
                  <a:lnTo>
                    <a:pt x="0" y="0"/>
                  </a:lnTo>
                  <a:lnTo>
                    <a:pt x="0" y="2855976"/>
                  </a:lnTo>
                  <a:close/>
                </a:path>
              </a:pathLst>
            </a:custGeom>
            <a:ln w="12192">
              <a:solidFill>
                <a:srgbClr val="CCD4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20">
            <a:extLst>
              <a:ext uri="{FF2B5EF4-FFF2-40B4-BE49-F238E27FC236}">
                <a16:creationId xmlns:a16="http://schemas.microsoft.com/office/drawing/2014/main" id="{50966532-D5DB-4216-BA46-034079F820CE}"/>
              </a:ext>
            </a:extLst>
          </p:cNvPr>
          <p:cNvSpPr/>
          <p:nvPr/>
        </p:nvSpPr>
        <p:spPr>
          <a:xfrm>
            <a:off x="7211567" y="2779268"/>
            <a:ext cx="1706880" cy="683260"/>
          </a:xfrm>
          <a:custGeom>
            <a:avLst/>
            <a:gdLst/>
            <a:ahLst/>
            <a:cxnLst/>
            <a:rect l="l" t="t" r="r" b="b"/>
            <a:pathLst>
              <a:path w="1706879" h="683260">
                <a:moveTo>
                  <a:pt x="0" y="682751"/>
                </a:moveTo>
                <a:lnTo>
                  <a:pt x="1706880" y="682751"/>
                </a:lnTo>
                <a:lnTo>
                  <a:pt x="1706880" y="0"/>
                </a:lnTo>
                <a:lnTo>
                  <a:pt x="0" y="0"/>
                </a:lnTo>
                <a:lnTo>
                  <a:pt x="0" y="682751"/>
                </a:lnTo>
                <a:close/>
              </a:path>
            </a:pathLst>
          </a:custGeom>
          <a:ln w="12192">
            <a:solidFill>
              <a:srgbClr val="B74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1">
            <a:extLst>
              <a:ext uri="{FF2B5EF4-FFF2-40B4-BE49-F238E27FC236}">
                <a16:creationId xmlns:a16="http://schemas.microsoft.com/office/drawing/2014/main" id="{67D6D96C-F2F6-43E1-8DB2-8A19C70FB5C4}"/>
              </a:ext>
            </a:extLst>
          </p:cNvPr>
          <p:cNvSpPr txBox="1"/>
          <p:nvPr/>
        </p:nvSpPr>
        <p:spPr>
          <a:xfrm>
            <a:off x="7211567" y="2779269"/>
            <a:ext cx="1706880" cy="523861"/>
          </a:xfrm>
          <a:prstGeom prst="rect">
            <a:avLst/>
          </a:prstGeom>
          <a:solidFill>
            <a:srgbClr val="B74818"/>
          </a:solidFill>
        </p:spPr>
        <p:txBody>
          <a:bodyPr vert="horz" wrap="square" lIns="0" tIns="137795" rIns="0" bIns="0" rtlCol="0">
            <a:spAutoFit/>
          </a:bodyPr>
          <a:lstStyle/>
          <a:p>
            <a:pPr marL="99695" marR="763270" algn="ctr">
              <a:lnSpc>
                <a:spcPts val="1540"/>
              </a:lnSpc>
              <a:spcBef>
                <a:spcPts val="1085"/>
              </a:spcBef>
            </a:pPr>
            <a:r>
              <a:rPr lang="en-US" sz="1400" b="1" spc="-20" dirty="0">
                <a:latin typeface="Calibri"/>
                <a:cs typeface="Calibri"/>
              </a:rPr>
              <a:t>Monitoring &amp;Feedback 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0" name="object 22">
            <a:extLst>
              <a:ext uri="{FF2B5EF4-FFF2-40B4-BE49-F238E27FC236}">
                <a16:creationId xmlns:a16="http://schemas.microsoft.com/office/drawing/2014/main" id="{5514953A-7D3D-4F59-9EC8-25F659780B7B}"/>
              </a:ext>
            </a:extLst>
          </p:cNvPr>
          <p:cNvGrpSpPr/>
          <p:nvPr/>
        </p:nvGrpSpPr>
        <p:grpSpPr>
          <a:xfrm>
            <a:off x="7205217" y="3455671"/>
            <a:ext cx="1719580" cy="2025928"/>
            <a:chOff x="6062217" y="1744726"/>
            <a:chExt cx="1719580" cy="2868930"/>
          </a:xfrm>
        </p:grpSpPr>
        <p:sp>
          <p:nvSpPr>
            <p:cNvPr id="21" name="object 23">
              <a:extLst>
                <a:ext uri="{FF2B5EF4-FFF2-40B4-BE49-F238E27FC236}">
                  <a16:creationId xmlns:a16="http://schemas.microsoft.com/office/drawing/2014/main" id="{CB02BF70-3AD6-409D-BB4A-D990AE3E86FF}"/>
                </a:ext>
              </a:extLst>
            </p:cNvPr>
            <p:cNvSpPr/>
            <p:nvPr/>
          </p:nvSpPr>
          <p:spPr>
            <a:xfrm>
              <a:off x="6068567" y="1751076"/>
              <a:ext cx="1706880" cy="2856230"/>
            </a:xfrm>
            <a:custGeom>
              <a:avLst/>
              <a:gdLst/>
              <a:ahLst/>
              <a:cxnLst/>
              <a:rect l="l" t="t" r="r" b="b"/>
              <a:pathLst>
                <a:path w="1706879" h="2856229">
                  <a:moveTo>
                    <a:pt x="1706880" y="0"/>
                  </a:moveTo>
                  <a:lnTo>
                    <a:pt x="0" y="0"/>
                  </a:lnTo>
                  <a:lnTo>
                    <a:pt x="0" y="2855976"/>
                  </a:lnTo>
                  <a:lnTo>
                    <a:pt x="1706880" y="2855976"/>
                  </a:lnTo>
                  <a:lnTo>
                    <a:pt x="1706880" y="0"/>
                  </a:lnTo>
                  <a:close/>
                </a:path>
              </a:pathLst>
            </a:custGeom>
            <a:solidFill>
              <a:srgbClr val="E6CFCC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4">
              <a:extLst>
                <a:ext uri="{FF2B5EF4-FFF2-40B4-BE49-F238E27FC236}">
                  <a16:creationId xmlns:a16="http://schemas.microsoft.com/office/drawing/2014/main" id="{F7D3224A-E7AE-463E-B0E1-1151696B6FBA}"/>
                </a:ext>
              </a:extLst>
            </p:cNvPr>
            <p:cNvSpPr/>
            <p:nvPr/>
          </p:nvSpPr>
          <p:spPr>
            <a:xfrm>
              <a:off x="6068567" y="1751076"/>
              <a:ext cx="1706880" cy="2856230"/>
            </a:xfrm>
            <a:custGeom>
              <a:avLst/>
              <a:gdLst/>
              <a:ahLst/>
              <a:cxnLst/>
              <a:rect l="l" t="t" r="r" b="b"/>
              <a:pathLst>
                <a:path w="1706879" h="2856229">
                  <a:moveTo>
                    <a:pt x="0" y="2855976"/>
                  </a:moveTo>
                  <a:lnTo>
                    <a:pt x="1706880" y="2855976"/>
                  </a:lnTo>
                  <a:lnTo>
                    <a:pt x="1706880" y="0"/>
                  </a:lnTo>
                  <a:lnTo>
                    <a:pt x="0" y="0"/>
                  </a:lnTo>
                  <a:lnTo>
                    <a:pt x="0" y="2855976"/>
                  </a:lnTo>
                  <a:close/>
                </a:path>
              </a:pathLst>
            </a:custGeom>
            <a:ln w="12192">
              <a:solidFill>
                <a:srgbClr val="E6CF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8">
            <a:extLst>
              <a:ext uri="{FF2B5EF4-FFF2-40B4-BE49-F238E27FC236}">
                <a16:creationId xmlns:a16="http://schemas.microsoft.com/office/drawing/2014/main" id="{1DE1C8FB-73D1-4478-9602-312A3F0B3B42}"/>
              </a:ext>
            </a:extLst>
          </p:cNvPr>
          <p:cNvSpPr/>
          <p:nvPr/>
        </p:nvSpPr>
        <p:spPr>
          <a:xfrm>
            <a:off x="9157717" y="2779268"/>
            <a:ext cx="1708785" cy="683260"/>
          </a:xfrm>
          <a:custGeom>
            <a:avLst/>
            <a:gdLst/>
            <a:ahLst/>
            <a:cxnLst/>
            <a:rect l="l" t="t" r="r" b="b"/>
            <a:pathLst>
              <a:path w="1708784" h="683260">
                <a:moveTo>
                  <a:pt x="0" y="682751"/>
                </a:moveTo>
                <a:lnTo>
                  <a:pt x="1708403" y="682751"/>
                </a:lnTo>
                <a:lnTo>
                  <a:pt x="1708403" y="0"/>
                </a:lnTo>
                <a:lnTo>
                  <a:pt x="0" y="0"/>
                </a:lnTo>
                <a:lnTo>
                  <a:pt x="0" y="682751"/>
                </a:lnTo>
                <a:close/>
              </a:path>
            </a:pathLst>
          </a:custGeom>
          <a:ln w="12192">
            <a:solidFill>
              <a:srgbClr val="F09D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9">
            <a:extLst>
              <a:ext uri="{FF2B5EF4-FFF2-40B4-BE49-F238E27FC236}">
                <a16:creationId xmlns:a16="http://schemas.microsoft.com/office/drawing/2014/main" id="{98B4DB8B-F7C3-4758-A355-33739FE7281E}"/>
              </a:ext>
            </a:extLst>
          </p:cNvPr>
          <p:cNvSpPr txBox="1"/>
          <p:nvPr/>
        </p:nvSpPr>
        <p:spPr>
          <a:xfrm>
            <a:off x="9157717" y="2779269"/>
            <a:ext cx="1708785" cy="523861"/>
          </a:xfrm>
          <a:prstGeom prst="rect">
            <a:avLst/>
          </a:prstGeom>
          <a:solidFill>
            <a:srgbClr val="F09D18"/>
          </a:solidFill>
        </p:spPr>
        <p:txBody>
          <a:bodyPr vert="horz" wrap="square" lIns="0" tIns="137795" rIns="0" bIns="0" rtlCol="0">
            <a:spAutoFit/>
          </a:bodyPr>
          <a:lstStyle/>
          <a:p>
            <a:pPr marL="100965" marR="598170" algn="ctr">
              <a:lnSpc>
                <a:spcPts val="1540"/>
              </a:lnSpc>
              <a:spcBef>
                <a:spcPts val="1085"/>
              </a:spcBef>
            </a:pPr>
            <a:r>
              <a:rPr lang="en-US" sz="1400" b="1" spc="-10" dirty="0">
                <a:latin typeface="Calibri"/>
                <a:cs typeface="Calibri"/>
              </a:rPr>
              <a:t>Tools and Methods 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5" name="object 30">
            <a:extLst>
              <a:ext uri="{FF2B5EF4-FFF2-40B4-BE49-F238E27FC236}">
                <a16:creationId xmlns:a16="http://schemas.microsoft.com/office/drawing/2014/main" id="{D7C92109-4C6F-4812-A58F-D3EBFBFD8178}"/>
              </a:ext>
            </a:extLst>
          </p:cNvPr>
          <p:cNvGrpSpPr/>
          <p:nvPr/>
        </p:nvGrpSpPr>
        <p:grpSpPr>
          <a:xfrm>
            <a:off x="9151367" y="3455670"/>
            <a:ext cx="1721485" cy="2030422"/>
            <a:chOff x="8008366" y="1744726"/>
            <a:chExt cx="1721485" cy="2868930"/>
          </a:xfrm>
        </p:grpSpPr>
        <p:sp>
          <p:nvSpPr>
            <p:cNvPr id="26" name="object 31">
              <a:extLst>
                <a:ext uri="{FF2B5EF4-FFF2-40B4-BE49-F238E27FC236}">
                  <a16:creationId xmlns:a16="http://schemas.microsoft.com/office/drawing/2014/main" id="{8320FB19-A7F4-4A64-BA24-B7167213165C}"/>
                </a:ext>
              </a:extLst>
            </p:cNvPr>
            <p:cNvSpPr/>
            <p:nvPr/>
          </p:nvSpPr>
          <p:spPr>
            <a:xfrm>
              <a:off x="8014716" y="1751076"/>
              <a:ext cx="1708785" cy="2856230"/>
            </a:xfrm>
            <a:custGeom>
              <a:avLst/>
              <a:gdLst/>
              <a:ahLst/>
              <a:cxnLst/>
              <a:rect l="l" t="t" r="r" b="b"/>
              <a:pathLst>
                <a:path w="1708784" h="2856229">
                  <a:moveTo>
                    <a:pt x="1708403" y="0"/>
                  </a:moveTo>
                  <a:lnTo>
                    <a:pt x="0" y="0"/>
                  </a:lnTo>
                  <a:lnTo>
                    <a:pt x="0" y="2855976"/>
                  </a:lnTo>
                  <a:lnTo>
                    <a:pt x="1708403" y="2855976"/>
                  </a:lnTo>
                  <a:lnTo>
                    <a:pt x="1708403" y="0"/>
                  </a:lnTo>
                  <a:close/>
                </a:path>
              </a:pathLst>
            </a:custGeom>
            <a:solidFill>
              <a:srgbClr val="F9DFCC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32">
              <a:extLst>
                <a:ext uri="{FF2B5EF4-FFF2-40B4-BE49-F238E27FC236}">
                  <a16:creationId xmlns:a16="http://schemas.microsoft.com/office/drawing/2014/main" id="{FE5163A4-8C3D-479F-A8A7-B65B9B5DA336}"/>
                </a:ext>
              </a:extLst>
            </p:cNvPr>
            <p:cNvSpPr/>
            <p:nvPr/>
          </p:nvSpPr>
          <p:spPr>
            <a:xfrm>
              <a:off x="8014716" y="1751076"/>
              <a:ext cx="1708785" cy="2856230"/>
            </a:xfrm>
            <a:custGeom>
              <a:avLst/>
              <a:gdLst/>
              <a:ahLst/>
              <a:cxnLst/>
              <a:rect l="l" t="t" r="r" b="b"/>
              <a:pathLst>
                <a:path w="1708784" h="2856229">
                  <a:moveTo>
                    <a:pt x="0" y="2855976"/>
                  </a:moveTo>
                  <a:lnTo>
                    <a:pt x="1708403" y="2855976"/>
                  </a:lnTo>
                  <a:lnTo>
                    <a:pt x="1708403" y="0"/>
                  </a:lnTo>
                  <a:lnTo>
                    <a:pt x="0" y="0"/>
                  </a:lnTo>
                  <a:lnTo>
                    <a:pt x="0" y="2855976"/>
                  </a:lnTo>
                  <a:close/>
                </a:path>
              </a:pathLst>
            </a:custGeom>
            <a:ln w="12192">
              <a:solidFill>
                <a:srgbClr val="F9DF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33">
            <a:extLst>
              <a:ext uri="{FF2B5EF4-FFF2-40B4-BE49-F238E27FC236}">
                <a16:creationId xmlns:a16="http://schemas.microsoft.com/office/drawing/2014/main" id="{D487D5DE-5536-4DBB-BE2A-7FA794871111}"/>
              </a:ext>
            </a:extLst>
          </p:cNvPr>
          <p:cNvSpPr txBox="1"/>
          <p:nvPr/>
        </p:nvSpPr>
        <p:spPr>
          <a:xfrm>
            <a:off x="9163811" y="3494406"/>
            <a:ext cx="1696720" cy="1304203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82880" marR="162560" indent="-113030">
              <a:lnSpc>
                <a:spcPts val="1540"/>
              </a:lnSpc>
              <a:spcBef>
                <a:spcPts val="270"/>
              </a:spcBef>
              <a:buChar char="•"/>
              <a:tabLst>
                <a:tab pos="184150" algn="l"/>
              </a:tabLst>
            </a:pPr>
            <a:r>
              <a:rPr lang="en-US" sz="1400" spc="-10" dirty="0">
                <a:latin typeface="Calibri"/>
                <a:cs typeface="Calibri"/>
              </a:rPr>
              <a:t>Teacher Guardian</a:t>
            </a:r>
          </a:p>
          <a:p>
            <a:pPr marL="182880" marR="162560" indent="-113030">
              <a:lnSpc>
                <a:spcPts val="1540"/>
              </a:lnSpc>
              <a:spcBef>
                <a:spcPts val="270"/>
              </a:spcBef>
              <a:buChar char="•"/>
              <a:tabLst>
                <a:tab pos="184150" algn="l"/>
              </a:tabLst>
            </a:pPr>
            <a:r>
              <a:rPr lang="en-US" sz="1400" spc="-10" dirty="0">
                <a:latin typeface="Calibri"/>
                <a:cs typeface="Calibri"/>
              </a:rPr>
              <a:t> Moodle </a:t>
            </a:r>
          </a:p>
          <a:p>
            <a:pPr marL="182880" marR="162560" indent="-113030">
              <a:lnSpc>
                <a:spcPts val="1540"/>
              </a:lnSpc>
              <a:spcBef>
                <a:spcPts val="270"/>
              </a:spcBef>
              <a:buChar char="•"/>
              <a:tabLst>
                <a:tab pos="184150" algn="l"/>
              </a:tabLst>
            </a:pPr>
            <a:r>
              <a:rPr lang="en-US" sz="1400" spc="-10" dirty="0">
                <a:latin typeface="Calibri"/>
                <a:cs typeface="Calibri"/>
              </a:rPr>
              <a:t>Student Progress card </a:t>
            </a:r>
          </a:p>
          <a:p>
            <a:pPr marL="182880" marR="162560" indent="-113030">
              <a:lnSpc>
                <a:spcPts val="1540"/>
              </a:lnSpc>
              <a:spcBef>
                <a:spcPts val="270"/>
              </a:spcBef>
              <a:buChar char="•"/>
              <a:tabLst>
                <a:tab pos="184150" algn="l"/>
              </a:tabLst>
            </a:pPr>
            <a:r>
              <a:rPr lang="en-US" sz="1400" spc="-10" dirty="0">
                <a:latin typeface="Calibri"/>
                <a:cs typeface="Calibri"/>
              </a:rPr>
              <a:t> Attendance register 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9" name="object 34">
            <a:extLst>
              <a:ext uri="{FF2B5EF4-FFF2-40B4-BE49-F238E27FC236}">
                <a16:creationId xmlns:a16="http://schemas.microsoft.com/office/drawing/2014/main" id="{E07B6FE5-8AC6-472E-88D6-BF54EAD16F45}"/>
              </a:ext>
            </a:extLst>
          </p:cNvPr>
          <p:cNvSpPr txBox="1">
            <a:spLocks/>
          </p:cNvSpPr>
          <p:nvPr/>
        </p:nvSpPr>
        <p:spPr>
          <a:xfrm>
            <a:off x="309490" y="121623"/>
            <a:ext cx="11882510" cy="504368"/>
          </a:xfrm>
          <a:prstGeom prst="rect">
            <a:avLst/>
          </a:prstGeom>
        </p:spPr>
        <p:txBody>
          <a:bodyPr vert="horz" wrap="square" lIns="0" tIns="72770" rIns="0" bIns="0" rtlCol="0" anchor="ctr">
            <a:sp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>
              <a:spcBef>
                <a:spcPts val="100"/>
              </a:spcBef>
            </a:pP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Academic</a:t>
            </a:r>
            <a:r>
              <a:rPr lang="en-US" sz="2800" spc="-45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spc="-10" dirty="0">
                <a:solidFill>
                  <a:srgbClr val="0000FF"/>
                </a:solidFill>
                <a:latin typeface="Agency FB" panose="020B0503020202020204" pitchFamily="34" charset="0"/>
              </a:rPr>
              <a:t>Plan  Semester-I at a Glance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432D8F-A214-4D11-AD12-48693C56252C}"/>
              </a:ext>
            </a:extLst>
          </p:cNvPr>
          <p:cNvGrpSpPr/>
          <p:nvPr/>
        </p:nvGrpSpPr>
        <p:grpSpPr>
          <a:xfrm>
            <a:off x="1566176" y="729298"/>
            <a:ext cx="8513368" cy="1668970"/>
            <a:chOff x="624535" y="4440745"/>
            <a:chExt cx="8513368" cy="1668970"/>
          </a:xfrm>
        </p:grpSpPr>
        <p:pic>
          <p:nvPicPr>
            <p:cNvPr id="31" name="object 35">
              <a:extLst>
                <a:ext uri="{FF2B5EF4-FFF2-40B4-BE49-F238E27FC236}">
                  <a16:creationId xmlns:a16="http://schemas.microsoft.com/office/drawing/2014/main" id="{10C5825E-ED3E-41DD-88B8-4CD28F885DA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535" y="4440745"/>
              <a:ext cx="8513368" cy="1668970"/>
            </a:xfrm>
            <a:prstGeom prst="rect">
              <a:avLst/>
            </a:prstGeom>
          </p:spPr>
        </p:pic>
        <p:sp>
          <p:nvSpPr>
            <p:cNvPr id="32" name="object 36">
              <a:extLst>
                <a:ext uri="{FF2B5EF4-FFF2-40B4-BE49-F238E27FC236}">
                  <a16:creationId xmlns:a16="http://schemas.microsoft.com/office/drawing/2014/main" id="{8ED5CF1D-B027-4C42-A94C-60CF2C6EDD18}"/>
                </a:ext>
              </a:extLst>
            </p:cNvPr>
            <p:cNvSpPr txBox="1"/>
            <p:nvPr/>
          </p:nvSpPr>
          <p:spPr>
            <a:xfrm>
              <a:off x="7845742" y="5055553"/>
              <a:ext cx="1091565" cy="419346"/>
            </a:xfrm>
            <a:prstGeom prst="rect">
              <a:avLst/>
            </a:prstGeom>
          </p:spPr>
          <p:txBody>
            <a:bodyPr vert="horz" wrap="square" lIns="0" tIns="34290" rIns="0" bIns="0" rtlCol="0">
              <a:spAutoFit/>
            </a:bodyPr>
            <a:lstStyle/>
            <a:p>
              <a:pPr marL="113030" marR="103505" indent="635" algn="ctr">
                <a:lnSpc>
                  <a:spcPts val="1540"/>
                </a:lnSpc>
                <a:spcBef>
                  <a:spcPts val="270"/>
                </a:spcBef>
              </a:pPr>
              <a:r>
                <a:rPr lang="en-US" sz="1400" b="1" spc="-10" dirty="0">
                  <a:latin typeface="Calibri"/>
                  <a:cs typeface="Calibri"/>
                </a:rPr>
                <a:t>Tools &amp; Methods</a:t>
              </a:r>
              <a:endParaRPr sz="1400" dirty="0">
                <a:latin typeface="Calibri"/>
                <a:cs typeface="Calibri"/>
              </a:endParaRPr>
            </a:p>
          </p:txBody>
        </p:sp>
        <p:sp>
          <p:nvSpPr>
            <p:cNvPr id="33" name="object 37">
              <a:extLst>
                <a:ext uri="{FF2B5EF4-FFF2-40B4-BE49-F238E27FC236}">
                  <a16:creationId xmlns:a16="http://schemas.microsoft.com/office/drawing/2014/main" id="{0DAE93A0-58F2-4AD4-9ED9-C31BB7C906A1}"/>
                </a:ext>
              </a:extLst>
            </p:cNvPr>
            <p:cNvSpPr txBox="1"/>
            <p:nvPr/>
          </p:nvSpPr>
          <p:spPr>
            <a:xfrm>
              <a:off x="6031040" y="4995058"/>
              <a:ext cx="1151891" cy="611706"/>
            </a:xfrm>
            <a:prstGeom prst="rect">
              <a:avLst/>
            </a:prstGeom>
          </p:spPr>
          <p:txBody>
            <a:bodyPr vert="horz" wrap="square" lIns="0" tIns="34290" rIns="0" bIns="0" rtlCol="0">
              <a:spAutoFit/>
            </a:bodyPr>
            <a:lstStyle/>
            <a:p>
              <a:pPr marL="95885" marR="88265" indent="-1270" algn="ctr">
                <a:lnSpc>
                  <a:spcPts val="1540"/>
                </a:lnSpc>
                <a:spcBef>
                  <a:spcPts val="270"/>
                </a:spcBef>
              </a:pPr>
              <a:r>
                <a:rPr lang="en-US" sz="1400" b="1" dirty="0">
                  <a:latin typeface="Calibri"/>
                  <a:cs typeface="Calibri"/>
                </a:rPr>
                <a:t>Monitoring and Feedback</a:t>
              </a:r>
              <a:endParaRPr sz="1400" b="1" dirty="0">
                <a:latin typeface="Calibri"/>
                <a:cs typeface="Calibri"/>
              </a:endParaRPr>
            </a:p>
          </p:txBody>
        </p:sp>
        <p:sp>
          <p:nvSpPr>
            <p:cNvPr id="34" name="object 38">
              <a:extLst>
                <a:ext uri="{FF2B5EF4-FFF2-40B4-BE49-F238E27FC236}">
                  <a16:creationId xmlns:a16="http://schemas.microsoft.com/office/drawing/2014/main" id="{2A1FEB7A-975A-4BDB-B1C8-3CC5530B124F}"/>
                </a:ext>
              </a:extLst>
            </p:cNvPr>
            <p:cNvSpPr txBox="1"/>
            <p:nvPr/>
          </p:nvSpPr>
          <p:spPr>
            <a:xfrm>
              <a:off x="4388738" y="4980759"/>
              <a:ext cx="1063625" cy="626005"/>
            </a:xfrm>
            <a:prstGeom prst="rect">
              <a:avLst/>
            </a:prstGeom>
          </p:spPr>
          <p:txBody>
            <a:bodyPr vert="horz" wrap="square" lIns="0" tIns="31115" rIns="0" bIns="0" rtlCol="0">
              <a:spAutoFit/>
            </a:bodyPr>
            <a:lstStyle/>
            <a:p>
              <a:pPr marL="12700" marR="5080" indent="-1270" algn="ctr">
                <a:lnSpc>
                  <a:spcPct val="91600"/>
                </a:lnSpc>
                <a:spcBef>
                  <a:spcPts val="245"/>
                </a:spcBef>
              </a:pPr>
              <a:r>
                <a:rPr lang="en-US" sz="1400" b="1" dirty="0">
                  <a:latin typeface="Calibri"/>
                  <a:cs typeface="Calibri"/>
                </a:rPr>
                <a:t>Assessment and Evaluation</a:t>
              </a:r>
              <a:r>
                <a:rPr sz="1400" b="1" spc="-10" dirty="0">
                  <a:latin typeface="Calibri"/>
                  <a:cs typeface="Calibri"/>
                </a:rPr>
                <a:t>.</a:t>
              </a:r>
              <a:endParaRPr sz="1400" dirty="0">
                <a:latin typeface="Calibri"/>
                <a:cs typeface="Calibri"/>
              </a:endParaRPr>
            </a:p>
          </p:txBody>
        </p:sp>
        <p:sp>
          <p:nvSpPr>
            <p:cNvPr id="35" name="object 39">
              <a:extLst>
                <a:ext uri="{FF2B5EF4-FFF2-40B4-BE49-F238E27FC236}">
                  <a16:creationId xmlns:a16="http://schemas.microsoft.com/office/drawing/2014/main" id="{5458E244-A4CF-40C4-A725-2A79CB70CA9F}"/>
                </a:ext>
              </a:extLst>
            </p:cNvPr>
            <p:cNvSpPr txBox="1"/>
            <p:nvPr/>
          </p:nvSpPr>
          <p:spPr>
            <a:xfrm>
              <a:off x="2680207" y="4988024"/>
              <a:ext cx="1178752" cy="40921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-1905" algn="ctr">
                <a:lnSpc>
                  <a:spcPct val="91500"/>
                </a:lnSpc>
                <a:spcBef>
                  <a:spcPts val="245"/>
                </a:spcBef>
              </a:pPr>
              <a:r>
                <a:rPr lang="en-US" sz="1400" b="1" spc="-10" dirty="0">
                  <a:latin typeface="Calibri"/>
                  <a:cs typeface="Calibri"/>
                </a:rPr>
                <a:t>Teaching Methodologies</a:t>
              </a:r>
              <a:endParaRPr sz="1400" b="1" spc="-10" dirty="0">
                <a:latin typeface="Calibri"/>
                <a:cs typeface="Calibri"/>
              </a:endParaRPr>
            </a:p>
          </p:txBody>
        </p:sp>
        <p:sp>
          <p:nvSpPr>
            <p:cNvPr id="36" name="object 40">
              <a:extLst>
                <a:ext uri="{FF2B5EF4-FFF2-40B4-BE49-F238E27FC236}">
                  <a16:creationId xmlns:a16="http://schemas.microsoft.com/office/drawing/2014/main" id="{AE27EC7E-C555-458B-9A4A-253A110428BC}"/>
                </a:ext>
              </a:extLst>
            </p:cNvPr>
            <p:cNvSpPr txBox="1"/>
            <p:nvPr/>
          </p:nvSpPr>
          <p:spPr>
            <a:xfrm>
              <a:off x="947724" y="5047090"/>
              <a:ext cx="1024255" cy="427809"/>
            </a:xfrm>
            <a:prstGeom prst="rect">
              <a:avLst/>
            </a:prstGeom>
          </p:spPr>
          <p:txBody>
            <a:bodyPr vert="horz" wrap="square" lIns="0" tIns="31115" rIns="0" bIns="0" rtlCol="0">
              <a:spAutoFit/>
            </a:bodyPr>
            <a:lstStyle/>
            <a:p>
              <a:pPr marL="12700" marR="5080" indent="-1905" algn="ctr">
                <a:lnSpc>
                  <a:spcPct val="91500"/>
                </a:lnSpc>
                <a:spcBef>
                  <a:spcPts val="245"/>
                </a:spcBef>
              </a:pPr>
              <a:r>
                <a:rPr lang="en-US" sz="1400" b="1" spc="-10" dirty="0">
                  <a:latin typeface="Calibri"/>
                  <a:cs typeface="Calibri"/>
                </a:rPr>
                <a:t>Course File  Preparation</a:t>
              </a:r>
              <a:endParaRPr sz="1400" dirty="0">
                <a:latin typeface="Calibri"/>
                <a:cs typeface="Calibri"/>
              </a:endParaRPr>
            </a:p>
          </p:txBody>
        </p:sp>
      </p:grpSp>
      <p:sp>
        <p:nvSpPr>
          <p:cNvPr id="37" name="object 13">
            <a:extLst>
              <a:ext uri="{FF2B5EF4-FFF2-40B4-BE49-F238E27FC236}">
                <a16:creationId xmlns:a16="http://schemas.microsoft.com/office/drawing/2014/main" id="{18992765-F0B5-427B-814A-BAA3A1738FD6}"/>
              </a:ext>
            </a:extLst>
          </p:cNvPr>
          <p:cNvSpPr txBox="1"/>
          <p:nvPr/>
        </p:nvSpPr>
        <p:spPr>
          <a:xfrm>
            <a:off x="5263896" y="3453106"/>
            <a:ext cx="1694814" cy="911788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81610" marR="83185" indent="-113664">
              <a:lnSpc>
                <a:spcPts val="1540"/>
              </a:lnSpc>
              <a:spcBef>
                <a:spcPts val="270"/>
              </a:spcBef>
              <a:buChar char="•"/>
              <a:tabLst>
                <a:tab pos="182880" algn="l"/>
                <a:tab pos="978535" algn="l"/>
              </a:tabLst>
            </a:pPr>
            <a:r>
              <a:rPr lang="en-US" sz="1400" spc="-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Exam</a:t>
            </a:r>
            <a:r>
              <a:rPr lang="en-US" sz="1400" spc="-10" dirty="0">
                <a:latin typeface="Calibri"/>
                <a:cs typeface="Calibri"/>
              </a:rPr>
              <a:t>inations </a:t>
            </a:r>
            <a:endParaRPr sz="1400" dirty="0">
              <a:latin typeface="Calibri"/>
              <a:cs typeface="Calibri"/>
            </a:endParaRPr>
          </a:p>
          <a:p>
            <a:pPr marL="182245" indent="-113664">
              <a:spcBef>
                <a:spcPts val="120"/>
              </a:spcBef>
              <a:buChar char="•"/>
              <a:tabLst>
                <a:tab pos="182245" algn="l"/>
              </a:tabLst>
            </a:pPr>
            <a:r>
              <a:rPr sz="1400" spc="-10" dirty="0">
                <a:latin typeface="Calibri"/>
                <a:cs typeface="Calibri"/>
              </a:rPr>
              <a:t>Assignments,</a:t>
            </a:r>
            <a:endParaRPr sz="1400" dirty="0">
              <a:latin typeface="Calibri"/>
              <a:cs typeface="Calibri"/>
            </a:endParaRPr>
          </a:p>
          <a:p>
            <a:pPr marL="182245" indent="-113664">
              <a:spcBef>
                <a:spcPts val="110"/>
              </a:spcBef>
              <a:buChar char="•"/>
              <a:tabLst>
                <a:tab pos="182245" algn="l"/>
              </a:tabLst>
            </a:pPr>
            <a:r>
              <a:rPr lang="en-US" sz="1400" spc="-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Result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Analysis,</a:t>
            </a:r>
            <a:endParaRPr sz="1400" dirty="0">
              <a:latin typeface="Calibri"/>
              <a:cs typeface="Calibri"/>
            </a:endParaRPr>
          </a:p>
          <a:p>
            <a:pPr marL="182245" indent="-113664">
              <a:spcBef>
                <a:spcPts val="105"/>
              </a:spcBef>
              <a:buChar char="•"/>
              <a:tabLst>
                <a:tab pos="182245" algn="l"/>
              </a:tabLst>
            </a:pPr>
            <a:r>
              <a:rPr sz="1400" spc="-10" dirty="0">
                <a:latin typeface="Calibri"/>
                <a:cs typeface="Calibri"/>
              </a:rPr>
              <a:t>CO-</a:t>
            </a:r>
            <a:r>
              <a:rPr sz="1400" dirty="0">
                <a:latin typeface="Calibri"/>
                <a:cs typeface="Calibri"/>
              </a:rPr>
              <a:t>PO</a:t>
            </a:r>
            <a:r>
              <a:rPr sz="1400" spc="-10" dirty="0">
                <a:latin typeface="Calibri"/>
                <a:cs typeface="Calibri"/>
              </a:rPr>
              <a:t> Attainment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8" name="object 7">
            <a:extLst>
              <a:ext uri="{FF2B5EF4-FFF2-40B4-BE49-F238E27FC236}">
                <a16:creationId xmlns:a16="http://schemas.microsoft.com/office/drawing/2014/main" id="{5936F595-AC49-49D7-9238-F7C62CB1EA10}"/>
              </a:ext>
            </a:extLst>
          </p:cNvPr>
          <p:cNvSpPr txBox="1"/>
          <p:nvPr/>
        </p:nvSpPr>
        <p:spPr>
          <a:xfrm>
            <a:off x="3355214" y="3506104"/>
            <a:ext cx="1681480" cy="1989006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13030" marR="5080" indent="-113030">
              <a:lnSpc>
                <a:spcPts val="1540"/>
              </a:lnSpc>
              <a:spcBef>
                <a:spcPts val="270"/>
              </a:spcBef>
              <a:buChar char="•"/>
              <a:tabLst>
                <a:tab pos="114300" algn="l"/>
                <a:tab pos="1011555" algn="l"/>
              </a:tabLst>
            </a:pPr>
            <a:r>
              <a:rPr lang="en-US" sz="1400" spc="-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Lectures</a:t>
            </a:r>
            <a:r>
              <a:rPr lang="en-US" sz="1400" spc="-10" dirty="0">
                <a:latin typeface="Calibri"/>
                <a:cs typeface="Calibri"/>
              </a:rPr>
              <a:t> –PPT / Blackboard </a:t>
            </a:r>
            <a:endParaRPr sz="1400" dirty="0">
              <a:latin typeface="Calibri"/>
              <a:cs typeface="Calibri"/>
            </a:endParaRPr>
          </a:p>
          <a:p>
            <a:pPr marL="113030" indent="-113030">
              <a:spcBef>
                <a:spcPts val="105"/>
              </a:spcBef>
              <a:buChar char="•"/>
              <a:tabLst>
                <a:tab pos="113030" algn="l"/>
              </a:tabLst>
            </a:pPr>
            <a:r>
              <a:rPr sz="1400" spc="-10" dirty="0">
                <a:latin typeface="Calibri"/>
                <a:cs typeface="Calibri"/>
              </a:rPr>
              <a:t>Discussions</a:t>
            </a:r>
            <a:endParaRPr sz="1400" dirty="0">
              <a:latin typeface="Calibri"/>
              <a:cs typeface="Calibri"/>
            </a:endParaRPr>
          </a:p>
          <a:p>
            <a:pPr marL="113030" indent="-113030">
              <a:spcBef>
                <a:spcPts val="125"/>
              </a:spcBef>
              <a:buChar char="•"/>
              <a:tabLst>
                <a:tab pos="113030" algn="l"/>
              </a:tabLst>
            </a:pPr>
            <a:r>
              <a:rPr lang="en-US" sz="1400" dirty="0">
                <a:latin typeface="Calibri"/>
                <a:cs typeface="Calibri"/>
              </a:rPr>
              <a:t> Self Learning </a:t>
            </a:r>
            <a:endParaRPr sz="1400" dirty="0">
              <a:latin typeface="Calibri"/>
              <a:cs typeface="Calibri"/>
            </a:endParaRPr>
          </a:p>
          <a:p>
            <a:pPr marL="113030" marR="5715" indent="-113030">
              <a:lnSpc>
                <a:spcPts val="1540"/>
              </a:lnSpc>
              <a:spcBef>
                <a:spcPts val="254"/>
              </a:spcBef>
              <a:buChar char="•"/>
              <a:tabLst>
                <a:tab pos="114300" algn="l"/>
                <a:tab pos="1102995" algn="l"/>
              </a:tabLst>
            </a:pPr>
            <a:r>
              <a:rPr sz="1400" spc="-10" dirty="0">
                <a:latin typeface="Calibri"/>
                <a:cs typeface="Calibri"/>
              </a:rPr>
              <a:t>Problem</a:t>
            </a:r>
            <a:r>
              <a:rPr lang="en-US" sz="1400" spc="-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based 	learning</a:t>
            </a:r>
            <a:endParaRPr lang="en-IN" sz="1400" spc="-10" dirty="0">
              <a:latin typeface="Calibri"/>
              <a:cs typeface="Calibri"/>
            </a:endParaRPr>
          </a:p>
          <a:p>
            <a:pPr marL="113030" marR="5715" indent="-113030">
              <a:lnSpc>
                <a:spcPts val="1540"/>
              </a:lnSpc>
              <a:spcBef>
                <a:spcPts val="254"/>
              </a:spcBef>
              <a:buChar char="•"/>
              <a:tabLst>
                <a:tab pos="114300" algn="l"/>
                <a:tab pos="1102995" algn="l"/>
              </a:tabLst>
            </a:pPr>
            <a:r>
              <a:rPr lang="en-IN" sz="1400" spc="-10" dirty="0">
                <a:latin typeface="Calibri"/>
                <a:cs typeface="Calibri"/>
              </a:rPr>
              <a:t>Participative Learning</a:t>
            </a:r>
          </a:p>
          <a:p>
            <a:pPr marL="113030" marR="5715" indent="-113030">
              <a:lnSpc>
                <a:spcPts val="1540"/>
              </a:lnSpc>
              <a:spcBef>
                <a:spcPts val="254"/>
              </a:spcBef>
              <a:buChar char="•"/>
              <a:tabLst>
                <a:tab pos="114300" algn="l"/>
                <a:tab pos="1102995" algn="l"/>
              </a:tabLst>
            </a:pPr>
            <a:r>
              <a:rPr lang="en-IN" sz="1400" spc="-10" dirty="0" err="1">
                <a:latin typeface="Calibri"/>
                <a:cs typeface="Calibri"/>
              </a:rPr>
              <a:t>Experi</a:t>
            </a:r>
            <a:r>
              <a:rPr lang="en-IN" sz="1400" spc="-10" dirty="0">
                <a:latin typeface="Calibri"/>
                <a:cs typeface="Calibri"/>
              </a:rPr>
              <a:t>. Learning</a:t>
            </a:r>
            <a:endParaRPr sz="1400" dirty="0">
              <a:latin typeface="Calibri"/>
              <a:cs typeface="Calibri"/>
            </a:endParaRPr>
          </a:p>
          <a:p>
            <a:pPr>
              <a:spcBef>
                <a:spcPts val="90"/>
              </a:spcBef>
              <a:tabLst>
                <a:tab pos="113030" algn="l"/>
              </a:tabLst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39" name="object 7">
            <a:extLst>
              <a:ext uri="{FF2B5EF4-FFF2-40B4-BE49-F238E27FC236}">
                <a16:creationId xmlns:a16="http://schemas.microsoft.com/office/drawing/2014/main" id="{C4987C98-CC6C-4E15-9B3C-0030B014DCDE}"/>
              </a:ext>
            </a:extLst>
          </p:cNvPr>
          <p:cNvSpPr txBox="1"/>
          <p:nvPr/>
        </p:nvSpPr>
        <p:spPr>
          <a:xfrm>
            <a:off x="1446532" y="3525358"/>
            <a:ext cx="1681480" cy="181972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13030" marR="5080" indent="-113030">
              <a:lnSpc>
                <a:spcPts val="1540"/>
              </a:lnSpc>
              <a:spcBef>
                <a:spcPts val="270"/>
              </a:spcBef>
              <a:buChar char="•"/>
              <a:tabLst>
                <a:tab pos="114300" algn="l"/>
                <a:tab pos="1011555" algn="l"/>
              </a:tabLst>
            </a:pPr>
            <a:r>
              <a:rPr lang="en-US" sz="1400" spc="-10" dirty="0">
                <a:latin typeface="Calibri"/>
                <a:cs typeface="Calibri"/>
              </a:rPr>
              <a:t> Syllabus, </a:t>
            </a:r>
            <a:endParaRPr sz="1400" dirty="0">
              <a:latin typeface="Calibri"/>
              <a:cs typeface="Calibri"/>
            </a:endParaRPr>
          </a:p>
          <a:p>
            <a:pPr marL="113030" indent="-113030">
              <a:spcBef>
                <a:spcPts val="105"/>
              </a:spcBef>
              <a:buChar char="•"/>
              <a:tabLst>
                <a:tab pos="113030" algn="l"/>
              </a:tabLst>
            </a:pPr>
            <a:r>
              <a:rPr lang="en-US" sz="1400" spc="-10" dirty="0">
                <a:latin typeface="Calibri"/>
                <a:cs typeface="Calibri"/>
              </a:rPr>
              <a:t>Teaching Plan </a:t>
            </a:r>
            <a:endParaRPr sz="1400" dirty="0">
              <a:latin typeface="Calibri"/>
              <a:cs typeface="Calibri"/>
            </a:endParaRPr>
          </a:p>
          <a:p>
            <a:pPr marL="113030" indent="-113030">
              <a:spcBef>
                <a:spcPts val="125"/>
              </a:spcBef>
              <a:buChar char="•"/>
              <a:tabLst>
                <a:tab pos="113030" algn="l"/>
              </a:tabLst>
            </a:pPr>
            <a:r>
              <a:rPr lang="en-US" sz="1400" dirty="0">
                <a:latin typeface="Calibri"/>
                <a:cs typeface="Calibri"/>
              </a:rPr>
              <a:t>Question Papers </a:t>
            </a:r>
            <a:endParaRPr sz="1400" dirty="0">
              <a:latin typeface="Calibri"/>
              <a:cs typeface="Calibri"/>
            </a:endParaRPr>
          </a:p>
          <a:p>
            <a:pPr marL="113030" marR="5715" indent="-113030">
              <a:lnSpc>
                <a:spcPts val="1540"/>
              </a:lnSpc>
              <a:spcBef>
                <a:spcPts val="254"/>
              </a:spcBef>
              <a:buChar char="•"/>
              <a:tabLst>
                <a:tab pos="114300" algn="l"/>
                <a:tab pos="1102995" algn="l"/>
              </a:tabLst>
            </a:pPr>
            <a:r>
              <a:rPr lang="en-US" sz="1400" spc="-10" dirty="0">
                <a:latin typeface="Calibri"/>
                <a:cs typeface="Calibri"/>
              </a:rPr>
              <a:t>  PPTS </a:t>
            </a:r>
          </a:p>
          <a:p>
            <a:pPr marL="113030" marR="5715" indent="-113030">
              <a:lnSpc>
                <a:spcPts val="1540"/>
              </a:lnSpc>
              <a:spcBef>
                <a:spcPts val="254"/>
              </a:spcBef>
              <a:buChar char="•"/>
              <a:tabLst>
                <a:tab pos="114300" algn="l"/>
                <a:tab pos="1102995" algn="l"/>
              </a:tabLst>
            </a:pPr>
            <a:r>
              <a:rPr lang="en-US" sz="1400" dirty="0">
                <a:latin typeface="Calibri"/>
                <a:cs typeface="Calibri"/>
              </a:rPr>
              <a:t> Notes </a:t>
            </a:r>
          </a:p>
          <a:p>
            <a:pPr marL="113030" marR="5715" indent="-113030">
              <a:lnSpc>
                <a:spcPts val="1540"/>
              </a:lnSpc>
              <a:spcBef>
                <a:spcPts val="254"/>
              </a:spcBef>
              <a:buChar char="•"/>
              <a:tabLst>
                <a:tab pos="114300" algn="l"/>
                <a:tab pos="1102995" algn="l"/>
              </a:tabLst>
            </a:pPr>
            <a:r>
              <a:rPr lang="en-US" sz="1400" dirty="0">
                <a:latin typeface="Calibri"/>
                <a:cs typeface="Calibri"/>
              </a:rPr>
              <a:t> Sample  Solutions </a:t>
            </a:r>
            <a:endParaRPr sz="1400" dirty="0">
              <a:latin typeface="Calibri"/>
              <a:cs typeface="Calibri"/>
            </a:endParaRPr>
          </a:p>
          <a:p>
            <a:pPr marL="113030" indent="-113030">
              <a:spcBef>
                <a:spcPts val="90"/>
              </a:spcBef>
              <a:buChar char="•"/>
              <a:tabLst>
                <a:tab pos="113030" algn="l"/>
              </a:tabLst>
            </a:pPr>
            <a:r>
              <a:rPr lang="en-US" sz="1400" spc="-10" dirty="0">
                <a:latin typeface="Calibri"/>
                <a:cs typeface="Calibri"/>
              </a:rPr>
              <a:t>Technical Questionary For T&amp;P 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0" name="object 13">
            <a:extLst>
              <a:ext uri="{FF2B5EF4-FFF2-40B4-BE49-F238E27FC236}">
                <a16:creationId xmlns:a16="http://schemas.microsoft.com/office/drawing/2014/main" id="{3CED8859-7B81-4452-AD19-8E82592DE5D6}"/>
              </a:ext>
            </a:extLst>
          </p:cNvPr>
          <p:cNvSpPr txBox="1"/>
          <p:nvPr/>
        </p:nvSpPr>
        <p:spPr>
          <a:xfrm>
            <a:off x="7223633" y="3496311"/>
            <a:ext cx="1694814" cy="1304203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81610" marR="83185" indent="-113664">
              <a:lnSpc>
                <a:spcPts val="1540"/>
              </a:lnSpc>
              <a:spcBef>
                <a:spcPts val="270"/>
              </a:spcBef>
              <a:buChar char="•"/>
              <a:tabLst>
                <a:tab pos="182880" algn="l"/>
                <a:tab pos="978535" algn="l"/>
              </a:tabLst>
            </a:pPr>
            <a:r>
              <a:rPr lang="en-US" sz="1400" spc="-10" dirty="0">
                <a:latin typeface="Calibri"/>
                <a:cs typeface="Calibri"/>
              </a:rPr>
              <a:t> Student  Representative</a:t>
            </a:r>
          </a:p>
          <a:p>
            <a:pPr marL="181610" marR="83185" indent="-113664">
              <a:lnSpc>
                <a:spcPts val="1540"/>
              </a:lnSpc>
              <a:spcBef>
                <a:spcPts val="270"/>
              </a:spcBef>
              <a:buChar char="•"/>
              <a:tabLst>
                <a:tab pos="182880" algn="l"/>
                <a:tab pos="978535" algn="l"/>
              </a:tabLst>
            </a:pPr>
            <a:r>
              <a:rPr lang="en-US" sz="1400" spc="-10" dirty="0">
                <a:latin typeface="Calibri"/>
                <a:cs typeface="Calibri"/>
              </a:rPr>
              <a:t>Class Coordinator</a:t>
            </a:r>
          </a:p>
          <a:p>
            <a:pPr marL="181610" marR="83185" indent="-113664">
              <a:lnSpc>
                <a:spcPts val="1540"/>
              </a:lnSpc>
              <a:spcBef>
                <a:spcPts val="270"/>
              </a:spcBef>
              <a:buChar char="•"/>
              <a:tabLst>
                <a:tab pos="182880" algn="l"/>
                <a:tab pos="978535" algn="l"/>
              </a:tabLst>
            </a:pPr>
            <a:r>
              <a:rPr lang="en-US" sz="1400" spc="-10" dirty="0">
                <a:latin typeface="Calibri"/>
                <a:cs typeface="Calibri"/>
              </a:rPr>
              <a:t> Head of Department </a:t>
            </a:r>
          </a:p>
          <a:p>
            <a:pPr marL="181610" marR="83185" indent="-113664">
              <a:lnSpc>
                <a:spcPts val="1540"/>
              </a:lnSpc>
              <a:spcBef>
                <a:spcPts val="270"/>
              </a:spcBef>
              <a:buChar char="•"/>
              <a:tabLst>
                <a:tab pos="182880" algn="l"/>
                <a:tab pos="978535" algn="l"/>
              </a:tabLst>
            </a:pPr>
            <a:r>
              <a:rPr lang="en-US" sz="1400" spc="-10" dirty="0">
                <a:latin typeface="Calibri"/>
                <a:cs typeface="Calibri"/>
              </a:rPr>
              <a:t> Principal 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1BE9B6D-68ED-4DB7-B23A-6B4100AC1FD2}"/>
              </a:ext>
            </a:extLst>
          </p:cNvPr>
          <p:cNvSpPr/>
          <p:nvPr/>
        </p:nvSpPr>
        <p:spPr>
          <a:xfrm>
            <a:off x="3608117" y="6161726"/>
            <a:ext cx="2064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V- Lab Participation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5447E15-2100-4A3C-9B0B-490A56CF7279}"/>
              </a:ext>
            </a:extLst>
          </p:cNvPr>
          <p:cNvSpPr/>
          <p:nvPr/>
        </p:nvSpPr>
        <p:spPr>
          <a:xfrm>
            <a:off x="8807793" y="5743735"/>
            <a:ext cx="1952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10" dirty="0">
                <a:latin typeface="Calibri"/>
                <a:cs typeface="Calibri"/>
              </a:rPr>
              <a:t>LCD Presentations </a:t>
            </a:r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716B20F-CB96-4CCF-A14F-312209FD9D23}"/>
              </a:ext>
            </a:extLst>
          </p:cNvPr>
          <p:cNvSpPr/>
          <p:nvPr/>
        </p:nvSpPr>
        <p:spPr>
          <a:xfrm>
            <a:off x="6223257" y="6184613"/>
            <a:ext cx="2384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10" dirty="0">
                <a:latin typeface="Calibri"/>
                <a:cs typeface="Calibri"/>
              </a:rPr>
              <a:t>White Book/CCE Book  </a:t>
            </a:r>
            <a:endParaRPr lang="en-GB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3083B8E-A692-47A3-8B6A-0D37BDB999F6}"/>
              </a:ext>
            </a:extLst>
          </p:cNvPr>
          <p:cNvSpPr/>
          <p:nvPr/>
        </p:nvSpPr>
        <p:spPr>
          <a:xfrm>
            <a:off x="1236633" y="5755660"/>
            <a:ext cx="1995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10" dirty="0">
                <a:latin typeface="Calibri"/>
                <a:cs typeface="Calibri"/>
                <a:hlinkClick r:id="rId4" action="ppaction://hlinkfile"/>
              </a:rPr>
              <a:t>Academic Calendar</a:t>
            </a:r>
            <a:endParaRPr lang="en-GB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2E738B8-7382-4B81-B8F2-1B6D4B5AF13B}"/>
              </a:ext>
            </a:extLst>
          </p:cNvPr>
          <p:cNvSpPr/>
          <p:nvPr/>
        </p:nvSpPr>
        <p:spPr>
          <a:xfrm>
            <a:off x="3446534" y="5763842"/>
            <a:ext cx="2776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10" dirty="0">
                <a:latin typeface="Calibri"/>
                <a:cs typeface="Calibri"/>
              </a:rPr>
              <a:t>Internal Assessment Norms</a:t>
            </a:r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5FFE6D7-82A0-43C4-8A68-63D4E1F8ADB4}"/>
              </a:ext>
            </a:extLst>
          </p:cNvPr>
          <p:cNvSpPr/>
          <p:nvPr/>
        </p:nvSpPr>
        <p:spPr>
          <a:xfrm>
            <a:off x="6349555" y="5792394"/>
            <a:ext cx="1234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10" dirty="0">
                <a:latin typeface="Calibri"/>
                <a:cs typeface="Calibri"/>
              </a:rPr>
              <a:t>TG Scheme</a:t>
            </a:r>
            <a:endParaRPr lang="en-GB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041DE51-DEB7-4729-9024-24E93848A9B0}"/>
              </a:ext>
            </a:extLst>
          </p:cNvPr>
          <p:cNvSpPr/>
          <p:nvPr/>
        </p:nvSpPr>
        <p:spPr>
          <a:xfrm>
            <a:off x="1279595" y="6166308"/>
            <a:ext cx="2328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10" dirty="0">
                <a:latin typeface="Calibri"/>
                <a:cs typeface="Calibri"/>
              </a:rPr>
              <a:t>Student Progress Card </a:t>
            </a:r>
            <a:endParaRPr lang="en-GB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00274F1-D0E1-4059-8230-949D7EC99AC4}"/>
              </a:ext>
            </a:extLst>
          </p:cNvPr>
          <p:cNvSpPr/>
          <p:nvPr/>
        </p:nvSpPr>
        <p:spPr>
          <a:xfrm>
            <a:off x="8807793" y="6146891"/>
            <a:ext cx="2248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10" dirty="0">
                <a:latin typeface="Calibri"/>
                <a:cs typeface="Calibri"/>
              </a:rPr>
              <a:t>Dept. Advisory Board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15878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7977F248-CBDF-458B-BD0E-8DA4C1B0B052}"/>
              </a:ext>
            </a:extLst>
          </p:cNvPr>
          <p:cNvSpPr txBox="1">
            <a:spLocks/>
          </p:cNvSpPr>
          <p:nvPr/>
        </p:nvSpPr>
        <p:spPr>
          <a:xfrm>
            <a:off x="0" y="76202"/>
            <a:ext cx="12192000" cy="44307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Internal</a:t>
            </a:r>
            <a:r>
              <a:rPr lang="en-US" sz="2800" spc="-7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Quality</a:t>
            </a:r>
            <a:r>
              <a:rPr lang="en-US" sz="2800" spc="-155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Assurance</a:t>
            </a:r>
            <a:r>
              <a:rPr lang="en-US" sz="2800" spc="-3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Cell</a:t>
            </a:r>
            <a:r>
              <a:rPr lang="en-US" sz="2800" spc="-35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–</a:t>
            </a:r>
            <a:r>
              <a:rPr lang="en-US" sz="2800" spc="-45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Agency FB" panose="020B0503020202020204" pitchFamily="34" charset="0"/>
              </a:rPr>
              <a:t>Immediate</a:t>
            </a:r>
            <a:r>
              <a:rPr lang="en-US" sz="2800" spc="-95" dirty="0">
                <a:solidFill>
                  <a:srgbClr val="C00000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Agency FB" panose="020B0503020202020204" pitchFamily="34" charset="0"/>
              </a:rPr>
              <a:t>Action</a:t>
            </a:r>
            <a:r>
              <a:rPr lang="en-US" sz="2800" spc="5" dirty="0">
                <a:solidFill>
                  <a:srgbClr val="C00000"/>
                </a:solidFill>
                <a:latin typeface="Agency FB" panose="020B0503020202020204" pitchFamily="34" charset="0"/>
              </a:rPr>
              <a:t> </a:t>
            </a:r>
            <a:r>
              <a:rPr lang="en-US" sz="2800" spc="-20" dirty="0">
                <a:solidFill>
                  <a:srgbClr val="C00000"/>
                </a:solidFill>
                <a:latin typeface="Agency FB" panose="020B0503020202020204" pitchFamily="34" charset="0"/>
              </a:rPr>
              <a:t>Plan and Initiatives</a:t>
            </a:r>
            <a:endParaRPr lang="en-US" sz="2800" dirty="0">
              <a:solidFill>
                <a:srgbClr val="C00000"/>
              </a:solidFill>
              <a:latin typeface="Agency FB" panose="020B0503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8B98A5-04FC-470D-A319-22267BB90436}"/>
              </a:ext>
            </a:extLst>
          </p:cNvPr>
          <p:cNvGrpSpPr/>
          <p:nvPr/>
        </p:nvGrpSpPr>
        <p:grpSpPr>
          <a:xfrm>
            <a:off x="2773147" y="928817"/>
            <a:ext cx="7947048" cy="5520128"/>
            <a:chOff x="1447800" y="1066800"/>
            <a:chExt cx="7947048" cy="5520128"/>
          </a:xfrm>
        </p:grpSpPr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28B24DB7-5621-4AF0-9072-59EA5F514106}"/>
                </a:ext>
              </a:extLst>
            </p:cNvPr>
            <p:cNvSpPr/>
            <p:nvPr/>
          </p:nvSpPr>
          <p:spPr>
            <a:xfrm>
              <a:off x="1447800" y="1188983"/>
              <a:ext cx="914400" cy="42672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Immediate Action Plan AY 2025-26</a:t>
              </a:r>
              <a:endParaRPr lang="en-GB" sz="2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66C1FB9-A523-42D7-8C13-C15E3A45619E}"/>
                </a:ext>
              </a:extLst>
            </p:cNvPr>
            <p:cNvCxnSpPr>
              <a:stCxn id="5" idx="3"/>
              <a:endCxn id="11" idx="1"/>
            </p:cNvCxnSpPr>
            <p:nvPr/>
          </p:nvCxnSpPr>
          <p:spPr>
            <a:xfrm flipV="1">
              <a:off x="2362200" y="1497768"/>
              <a:ext cx="842032" cy="182481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83C4D19C-E510-4FBA-989E-7D89864AFBAF}"/>
                </a:ext>
              </a:extLst>
            </p:cNvPr>
            <p:cNvCxnSpPr>
              <a:stCxn id="5" idx="3"/>
              <a:endCxn id="14" idx="1"/>
            </p:cNvCxnSpPr>
            <p:nvPr/>
          </p:nvCxnSpPr>
          <p:spPr>
            <a:xfrm flipV="1">
              <a:off x="2362200" y="2462822"/>
              <a:ext cx="849527" cy="8597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B2751E56-1881-4682-A5F6-3B5F8E3A3B74}"/>
                </a:ext>
              </a:extLst>
            </p:cNvPr>
            <p:cNvCxnSpPr>
              <a:stCxn id="5" idx="3"/>
              <a:endCxn id="27" idx="1"/>
            </p:cNvCxnSpPr>
            <p:nvPr/>
          </p:nvCxnSpPr>
          <p:spPr>
            <a:xfrm>
              <a:off x="2362200" y="3322583"/>
              <a:ext cx="849525" cy="13272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ACE8E60-6A96-4ED4-96D7-5D2F02B5AD49}"/>
                </a:ext>
              </a:extLst>
            </p:cNvPr>
            <p:cNvCxnSpPr>
              <a:stCxn id="5" idx="3"/>
              <a:endCxn id="18" idx="1"/>
            </p:cNvCxnSpPr>
            <p:nvPr/>
          </p:nvCxnSpPr>
          <p:spPr>
            <a:xfrm>
              <a:off x="2362200" y="3322583"/>
              <a:ext cx="825712" cy="117538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98BF94C-FBC2-46A2-A1BA-D9DEA584DCD1}"/>
                </a:ext>
              </a:extLst>
            </p:cNvPr>
            <p:cNvCxnSpPr>
              <a:stCxn id="5" idx="3"/>
              <a:endCxn id="21" idx="1"/>
            </p:cNvCxnSpPr>
            <p:nvPr/>
          </p:nvCxnSpPr>
          <p:spPr>
            <a:xfrm>
              <a:off x="2362200" y="3322583"/>
              <a:ext cx="879271" cy="2077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ounded Rectangle 21">
              <a:extLst>
                <a:ext uri="{FF2B5EF4-FFF2-40B4-BE49-F238E27FC236}">
                  <a16:creationId xmlns:a16="http://schemas.microsoft.com/office/drawing/2014/main" id="{FB62F07A-D563-4F64-BCFB-D17BCDAC4866}"/>
                </a:ext>
              </a:extLst>
            </p:cNvPr>
            <p:cNvSpPr/>
            <p:nvPr/>
          </p:nvSpPr>
          <p:spPr>
            <a:xfrm>
              <a:off x="3204232" y="1089911"/>
              <a:ext cx="2362200" cy="815714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" algn="ctr">
                <a:lnSpc>
                  <a:spcPts val="1875"/>
                </a:lnSpc>
              </a:pPr>
              <a:endParaRPr lang="en-GB" b="1" dirty="0">
                <a:solidFill>
                  <a:schemeClr val="tx1"/>
                </a:solidFill>
                <a:cs typeface="Calibri"/>
              </a:endParaRPr>
            </a:p>
            <a:p>
              <a:pPr marL="1270" algn="ctr">
                <a:lnSpc>
                  <a:spcPts val="1875"/>
                </a:lnSpc>
              </a:pPr>
              <a:r>
                <a:rPr lang="en-US" b="1" dirty="0">
                  <a:solidFill>
                    <a:schemeClr val="tx1"/>
                  </a:solidFill>
                  <a:cs typeface="Calibri"/>
                </a:rPr>
                <a:t>Academic Calendar , Internal Assessment Norms</a:t>
              </a: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23">
              <a:extLst>
                <a:ext uri="{FF2B5EF4-FFF2-40B4-BE49-F238E27FC236}">
                  <a16:creationId xmlns:a16="http://schemas.microsoft.com/office/drawing/2014/main" id="{0536822F-16C4-47F0-8EB5-B034719C1E21}"/>
                </a:ext>
              </a:extLst>
            </p:cNvPr>
            <p:cNvSpPr/>
            <p:nvPr/>
          </p:nvSpPr>
          <p:spPr>
            <a:xfrm>
              <a:off x="6019800" y="1066800"/>
              <a:ext cx="3352800" cy="838825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35" algn="just">
                <a:lnSpc>
                  <a:spcPts val="1610"/>
                </a:lnSpc>
                <a:spcBef>
                  <a:spcPts val="910"/>
                </a:spcBef>
              </a:pPr>
              <a:r>
                <a:rPr lang="en-US" sz="1600" dirty="0">
                  <a:solidFill>
                    <a:schemeClr val="tx1"/>
                  </a:solidFill>
                  <a:cs typeface="Calibri"/>
                </a:rPr>
                <a:t> Stick to implement the activates according to AC, and frame work is given for Internal Assessment Norms </a:t>
              </a:r>
            </a:p>
          </p:txBody>
        </p:sp>
        <p:sp>
          <p:nvSpPr>
            <p:cNvPr id="13" name="Right Arrow 24">
              <a:extLst>
                <a:ext uri="{FF2B5EF4-FFF2-40B4-BE49-F238E27FC236}">
                  <a16:creationId xmlns:a16="http://schemas.microsoft.com/office/drawing/2014/main" id="{A39D6245-D390-43E3-97EF-8B21FEA34D5A}"/>
                </a:ext>
              </a:extLst>
            </p:cNvPr>
            <p:cNvSpPr/>
            <p:nvPr/>
          </p:nvSpPr>
          <p:spPr>
            <a:xfrm>
              <a:off x="5581422" y="1452049"/>
              <a:ext cx="438378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ed Rectangle 25">
              <a:extLst>
                <a:ext uri="{FF2B5EF4-FFF2-40B4-BE49-F238E27FC236}">
                  <a16:creationId xmlns:a16="http://schemas.microsoft.com/office/drawing/2014/main" id="{6FC59B8E-669F-41DB-81F0-6F8192337718}"/>
                </a:ext>
              </a:extLst>
            </p:cNvPr>
            <p:cNvSpPr/>
            <p:nvPr/>
          </p:nvSpPr>
          <p:spPr>
            <a:xfrm>
              <a:off x="3211727" y="2004294"/>
              <a:ext cx="2362200" cy="917056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" algn="ctr">
                <a:lnSpc>
                  <a:spcPts val="1875"/>
                </a:lnSpc>
              </a:pPr>
              <a:r>
                <a:rPr lang="en-US" b="1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Calibri"/>
                </a:rPr>
                <a:t>Result</a:t>
              </a:r>
              <a:r>
                <a:rPr lang="en-GB" b="1" spc="-25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GB" b="1" spc="-10" dirty="0">
                  <a:solidFill>
                    <a:schemeClr val="tx1"/>
                  </a:solidFill>
                  <a:cs typeface="Calibri"/>
                </a:rPr>
                <a:t>Improvements </a:t>
              </a:r>
            </a:p>
          </p:txBody>
        </p:sp>
        <p:sp>
          <p:nvSpPr>
            <p:cNvPr id="15" name="Rounded Rectangle 26">
              <a:extLst>
                <a:ext uri="{FF2B5EF4-FFF2-40B4-BE49-F238E27FC236}">
                  <a16:creationId xmlns:a16="http://schemas.microsoft.com/office/drawing/2014/main" id="{B7A37FBF-2DF9-40EF-86BC-3DE4274B38D5}"/>
                </a:ext>
              </a:extLst>
            </p:cNvPr>
            <p:cNvSpPr/>
            <p:nvPr/>
          </p:nvSpPr>
          <p:spPr>
            <a:xfrm>
              <a:off x="6012304" y="2015846"/>
              <a:ext cx="3352800" cy="917056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35" algn="just">
                <a:lnSpc>
                  <a:spcPts val="1610"/>
                </a:lnSpc>
                <a:spcBef>
                  <a:spcPts val="910"/>
                </a:spcBef>
              </a:pPr>
              <a:r>
                <a:rPr lang="en-US" sz="1600" dirty="0">
                  <a:solidFill>
                    <a:schemeClr val="tx1"/>
                  </a:solidFill>
                  <a:cs typeface="Calibri"/>
                </a:rPr>
                <a:t>Results of Second year Need to  Improve, Targets are set for forthcoming semester, Remedial classes started</a:t>
              </a:r>
              <a:endParaRPr lang="en-GB" sz="1600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16" name="Right Arrow 27">
              <a:extLst>
                <a:ext uri="{FF2B5EF4-FFF2-40B4-BE49-F238E27FC236}">
                  <a16:creationId xmlns:a16="http://schemas.microsoft.com/office/drawing/2014/main" id="{A4CD0019-AFFA-4005-B29B-00471310A3E4}"/>
                </a:ext>
              </a:extLst>
            </p:cNvPr>
            <p:cNvSpPr/>
            <p:nvPr/>
          </p:nvSpPr>
          <p:spPr>
            <a:xfrm>
              <a:off x="5596413" y="2449568"/>
              <a:ext cx="415892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ight Arrow 30">
              <a:extLst>
                <a:ext uri="{FF2B5EF4-FFF2-40B4-BE49-F238E27FC236}">
                  <a16:creationId xmlns:a16="http://schemas.microsoft.com/office/drawing/2014/main" id="{27CC0B3C-9843-403C-A294-31579F844B6A}"/>
                </a:ext>
              </a:extLst>
            </p:cNvPr>
            <p:cNvSpPr/>
            <p:nvPr/>
          </p:nvSpPr>
          <p:spPr>
            <a:xfrm>
              <a:off x="5588917" y="3491879"/>
              <a:ext cx="438377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ed Rectangle 31">
              <a:extLst>
                <a:ext uri="{FF2B5EF4-FFF2-40B4-BE49-F238E27FC236}">
                  <a16:creationId xmlns:a16="http://schemas.microsoft.com/office/drawing/2014/main" id="{343E09A6-5943-4247-9624-53071EEFF2CD}"/>
                </a:ext>
              </a:extLst>
            </p:cNvPr>
            <p:cNvSpPr/>
            <p:nvPr/>
          </p:nvSpPr>
          <p:spPr>
            <a:xfrm>
              <a:off x="3187912" y="4077328"/>
              <a:ext cx="2362200" cy="841288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975" algn="ctr"/>
              <a:r>
                <a:rPr lang="en-US" b="1" dirty="0">
                  <a:solidFill>
                    <a:schemeClr val="tx1"/>
                  </a:solidFill>
                </a:rPr>
                <a:t> </a:t>
              </a:r>
              <a:r>
                <a:rPr lang="en-US" b="1" spc="-10" dirty="0">
                  <a:solidFill>
                    <a:schemeClr val="tx1"/>
                  </a:solidFill>
                  <a:cs typeface="Calibri"/>
                </a:rPr>
                <a:t>Department Activity Planner/V-Lab</a:t>
              </a:r>
              <a:endParaRPr lang="en-US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19" name="Rounded Rectangle 32">
              <a:extLst>
                <a:ext uri="{FF2B5EF4-FFF2-40B4-BE49-F238E27FC236}">
                  <a16:creationId xmlns:a16="http://schemas.microsoft.com/office/drawing/2014/main" id="{9F9D213A-F9B2-4793-AE8A-826D9C6EF510}"/>
                </a:ext>
              </a:extLst>
            </p:cNvPr>
            <p:cNvSpPr/>
            <p:nvPr/>
          </p:nvSpPr>
          <p:spPr>
            <a:xfrm>
              <a:off x="6057040" y="4077328"/>
              <a:ext cx="3337808" cy="841288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905">
                <a:lnSpc>
                  <a:spcPts val="1610"/>
                </a:lnSpc>
                <a:spcBef>
                  <a:spcPts val="145"/>
                </a:spcBef>
              </a:pPr>
              <a:r>
                <a:rPr lang="en-US" sz="1600" dirty="0">
                  <a:solidFill>
                    <a:schemeClr val="tx1"/>
                  </a:solidFill>
                  <a:cs typeface="Calibri"/>
                </a:rPr>
                <a:t>Includes Co &amp; </a:t>
              </a:r>
              <a:r>
                <a:rPr lang="en-US" sz="1600" spc="-10" dirty="0">
                  <a:solidFill>
                    <a:schemeClr val="tx1"/>
                  </a:solidFill>
                  <a:cs typeface="Calibri"/>
                </a:rPr>
                <a:t>extra</a:t>
              </a:r>
              <a:r>
                <a:rPr lang="en-US" sz="1600" spc="-5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1600" dirty="0">
                  <a:solidFill>
                    <a:schemeClr val="tx1"/>
                  </a:solidFill>
                  <a:cs typeface="Calibri"/>
                </a:rPr>
                <a:t>curricular</a:t>
              </a:r>
              <a:r>
                <a:rPr lang="en-US" sz="1600" spc="-4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1600" spc="-10" dirty="0">
                  <a:solidFill>
                    <a:schemeClr val="tx1"/>
                  </a:solidFill>
                  <a:cs typeface="Calibri"/>
                </a:rPr>
                <a:t>activities, </a:t>
              </a:r>
              <a:r>
                <a:rPr lang="en-US" sz="1600" dirty="0">
                  <a:solidFill>
                    <a:schemeClr val="tx1"/>
                  </a:solidFill>
                  <a:cs typeface="Calibri"/>
                </a:rPr>
                <a:t>,</a:t>
              </a:r>
              <a:r>
                <a:rPr lang="en-US" sz="1600" spc="-6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1600" dirty="0">
                  <a:solidFill>
                    <a:schemeClr val="tx1"/>
                  </a:solidFill>
                  <a:cs typeface="Calibri"/>
                </a:rPr>
                <a:t> Organization of Guest </a:t>
              </a:r>
              <a:r>
                <a:rPr lang="en-US" sz="1600" dirty="0" err="1">
                  <a:solidFill>
                    <a:schemeClr val="tx1"/>
                  </a:solidFill>
                  <a:cs typeface="Calibri"/>
                </a:rPr>
                <a:t>Lect</a:t>
              </a:r>
              <a:r>
                <a:rPr lang="en-US" sz="1600" spc="-10" dirty="0">
                  <a:solidFill>
                    <a:schemeClr val="tx1"/>
                  </a:solidFill>
                  <a:cs typeface="Calibri"/>
                </a:rPr>
                <a:t>,</a:t>
              </a:r>
              <a:r>
                <a:rPr lang="en-US" sz="1600" spc="-4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1600" dirty="0">
                  <a:solidFill>
                    <a:schemeClr val="tx1"/>
                  </a:solidFill>
                  <a:cs typeface="Calibri"/>
                </a:rPr>
                <a:t>Seminars,</a:t>
              </a:r>
              <a:r>
                <a:rPr lang="en-US" sz="1600" spc="-35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1600" spc="-10" dirty="0">
                  <a:solidFill>
                    <a:schemeClr val="tx1"/>
                  </a:solidFill>
                  <a:cs typeface="Calibri"/>
                </a:rPr>
                <a:t>workshops, competitions  etc. Increase V-Lab 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20" name="Right Arrow 33">
              <a:extLst>
                <a:ext uri="{FF2B5EF4-FFF2-40B4-BE49-F238E27FC236}">
                  <a16:creationId xmlns:a16="http://schemas.microsoft.com/office/drawing/2014/main" id="{C04E26A8-A6F2-40F1-95F4-93125C7D3DA3}"/>
                </a:ext>
              </a:extLst>
            </p:cNvPr>
            <p:cNvSpPr/>
            <p:nvPr/>
          </p:nvSpPr>
          <p:spPr>
            <a:xfrm>
              <a:off x="5550112" y="4494552"/>
              <a:ext cx="484677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ed Rectangle 34">
              <a:extLst>
                <a:ext uri="{FF2B5EF4-FFF2-40B4-BE49-F238E27FC236}">
                  <a16:creationId xmlns:a16="http://schemas.microsoft.com/office/drawing/2014/main" id="{DAEB6F39-D124-4360-873D-2147071196C9}"/>
                </a:ext>
              </a:extLst>
            </p:cNvPr>
            <p:cNvSpPr/>
            <p:nvPr/>
          </p:nvSpPr>
          <p:spPr>
            <a:xfrm>
              <a:off x="3241471" y="5004998"/>
              <a:ext cx="2362200" cy="78917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Conference  </a:t>
              </a:r>
            </a:p>
          </p:txBody>
        </p:sp>
        <p:sp>
          <p:nvSpPr>
            <p:cNvPr id="22" name="Rounded Rectangle 35">
              <a:extLst>
                <a:ext uri="{FF2B5EF4-FFF2-40B4-BE49-F238E27FC236}">
                  <a16:creationId xmlns:a16="http://schemas.microsoft.com/office/drawing/2014/main" id="{BE931095-8D6B-4C96-8D0B-0D83F991DFED}"/>
                </a:ext>
              </a:extLst>
            </p:cNvPr>
            <p:cNvSpPr/>
            <p:nvPr/>
          </p:nvSpPr>
          <p:spPr>
            <a:xfrm>
              <a:off x="6057038" y="5004998"/>
              <a:ext cx="3337810" cy="782298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 Planning for National and International Conference ,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Right Arrow 36">
              <a:extLst>
                <a:ext uri="{FF2B5EF4-FFF2-40B4-BE49-F238E27FC236}">
                  <a16:creationId xmlns:a16="http://schemas.microsoft.com/office/drawing/2014/main" id="{1DF60780-5654-4C44-963C-0A83AB256F6B}"/>
                </a:ext>
              </a:extLst>
            </p:cNvPr>
            <p:cNvSpPr/>
            <p:nvPr/>
          </p:nvSpPr>
          <p:spPr>
            <a:xfrm>
              <a:off x="5603202" y="5371007"/>
              <a:ext cx="438377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ed Rectangle 37">
              <a:extLst>
                <a:ext uri="{FF2B5EF4-FFF2-40B4-BE49-F238E27FC236}">
                  <a16:creationId xmlns:a16="http://schemas.microsoft.com/office/drawing/2014/main" id="{2AA90188-DFF7-4A16-817F-D99A10A2D060}"/>
                </a:ext>
              </a:extLst>
            </p:cNvPr>
            <p:cNvSpPr/>
            <p:nvPr/>
          </p:nvSpPr>
          <p:spPr>
            <a:xfrm>
              <a:off x="3226012" y="5914869"/>
              <a:ext cx="2362200" cy="672059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300990" algn="ctr">
                <a:lnSpc>
                  <a:spcPts val="1970"/>
                </a:lnSpc>
                <a:spcBef>
                  <a:spcPts val="1710"/>
                </a:spcBef>
              </a:pPr>
              <a:r>
                <a:rPr lang="en-US" b="1" dirty="0">
                  <a:solidFill>
                    <a:schemeClr val="tx1"/>
                  </a:solidFill>
                  <a:cs typeface="Calibri"/>
                </a:rPr>
                <a:t> Placement</a:t>
              </a:r>
              <a:endParaRPr lang="en-US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25" name="Rounded Rectangle 38">
              <a:extLst>
                <a:ext uri="{FF2B5EF4-FFF2-40B4-BE49-F238E27FC236}">
                  <a16:creationId xmlns:a16="http://schemas.microsoft.com/office/drawing/2014/main" id="{8B9F811F-C0E8-436C-8887-36DAF5649DC9}"/>
                </a:ext>
              </a:extLst>
            </p:cNvPr>
            <p:cNvSpPr/>
            <p:nvPr/>
          </p:nvSpPr>
          <p:spPr>
            <a:xfrm>
              <a:off x="6041579" y="5914869"/>
              <a:ext cx="3337810" cy="665188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spc="-65" dirty="0">
                  <a:solidFill>
                    <a:schemeClr val="tx1"/>
                  </a:solidFill>
                  <a:cs typeface="Calibri"/>
                </a:rPr>
                <a:t>  Skill Based Training  for  students, Strengthen Industry Institute Interactions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26" name="Right Arrow 39">
              <a:extLst>
                <a:ext uri="{FF2B5EF4-FFF2-40B4-BE49-F238E27FC236}">
                  <a16:creationId xmlns:a16="http://schemas.microsoft.com/office/drawing/2014/main" id="{AF9097E0-BBE8-4F53-8E8C-D8C70C94BD5A}"/>
                </a:ext>
              </a:extLst>
            </p:cNvPr>
            <p:cNvSpPr/>
            <p:nvPr/>
          </p:nvSpPr>
          <p:spPr>
            <a:xfrm>
              <a:off x="5588211" y="6247463"/>
              <a:ext cx="438377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40">
              <a:extLst>
                <a:ext uri="{FF2B5EF4-FFF2-40B4-BE49-F238E27FC236}">
                  <a16:creationId xmlns:a16="http://schemas.microsoft.com/office/drawing/2014/main" id="{F3AA9D79-A7F4-4C65-9023-4DCA18C75973}"/>
                </a:ext>
              </a:extLst>
            </p:cNvPr>
            <p:cNvSpPr/>
            <p:nvPr/>
          </p:nvSpPr>
          <p:spPr>
            <a:xfrm>
              <a:off x="3211725" y="2996472"/>
              <a:ext cx="2362200" cy="917678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9215" algn="ctr"/>
              <a:r>
                <a:rPr lang="en-US" b="1" dirty="0">
                  <a:solidFill>
                    <a:schemeClr val="tx1"/>
                  </a:solidFill>
                  <a:cs typeface="Calibri"/>
                </a:rPr>
                <a:t> LCD Presentation /Progress Card </a:t>
              </a:r>
              <a:endParaRPr lang="en-US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28" name="Rounded Rectangle 41">
              <a:extLst>
                <a:ext uri="{FF2B5EF4-FFF2-40B4-BE49-F238E27FC236}">
                  <a16:creationId xmlns:a16="http://schemas.microsoft.com/office/drawing/2014/main" id="{08E14B04-A6AF-4B3E-B6F8-43A4FF92BBF1}"/>
                </a:ext>
              </a:extLst>
            </p:cNvPr>
            <p:cNvSpPr/>
            <p:nvPr/>
          </p:nvSpPr>
          <p:spPr>
            <a:xfrm>
              <a:off x="6027294" y="2996471"/>
              <a:ext cx="3345306" cy="1005559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43510" algn="just">
                <a:lnSpc>
                  <a:spcPts val="1540"/>
                </a:lnSpc>
                <a:spcBef>
                  <a:spcPts val="1375"/>
                </a:spcBef>
              </a:pPr>
              <a:r>
                <a:rPr lang="en-US" sz="1600" dirty="0">
                  <a:solidFill>
                    <a:schemeClr val="tx1"/>
                  </a:solidFill>
                  <a:cs typeface="Calibri"/>
                </a:rPr>
                <a:t> Syllabus Based Presentations by Students, Progress card </a:t>
              </a:r>
              <a:r>
                <a:rPr lang="en-US" sz="1600" spc="-10" dirty="0">
                  <a:solidFill>
                    <a:schemeClr val="tx1"/>
                  </a:solidFill>
                  <a:cs typeface="Calibri"/>
                </a:rPr>
                <a:t>for monitoring  and communication to parents </a:t>
              </a:r>
              <a:endParaRPr lang="en-US" sz="1600" dirty="0">
                <a:solidFill>
                  <a:schemeClr val="tx1"/>
                </a:solidFill>
                <a:cs typeface="Calibri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F8B6AD5-2841-45EB-883D-69F4B409FAEA}"/>
                </a:ext>
              </a:extLst>
            </p:cNvPr>
            <p:cNvCxnSpPr>
              <a:stCxn id="5" idx="3"/>
              <a:endCxn id="24" idx="1"/>
            </p:cNvCxnSpPr>
            <p:nvPr/>
          </p:nvCxnSpPr>
          <p:spPr>
            <a:xfrm>
              <a:off x="2362200" y="3322583"/>
              <a:ext cx="863812" cy="29283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0F4258ED-DAF5-497C-BC94-61CE23934F4B}"/>
              </a:ext>
            </a:extLst>
          </p:cNvPr>
          <p:cNvSpPr/>
          <p:nvPr/>
        </p:nvSpPr>
        <p:spPr>
          <a:xfrm>
            <a:off x="292921" y="5377004"/>
            <a:ext cx="3465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+mj-lt"/>
                <a:cs typeface="Times New Roman" pitchFamily="18" charset="0"/>
              </a:rPr>
              <a:t>Methods of Assignment </a:t>
            </a:r>
            <a:r>
              <a:rPr lang="en-US" sz="1600" dirty="0">
                <a:latin typeface="+mj-lt"/>
                <a:cs typeface="Times New Roman" pitchFamily="18" charset="0"/>
              </a:rPr>
              <a:t>–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600" dirty="0">
                <a:latin typeface="+mj-lt"/>
                <a:cs typeface="Times New Roman" pitchFamily="18" charset="0"/>
              </a:rPr>
              <a:t>Week Student Focus on Assignments</a:t>
            </a:r>
          </a:p>
          <a:p>
            <a:pPr marL="171450" lvl="2" indent="-171450">
              <a:buFont typeface="Arial" pitchFamily="34" charset="0"/>
              <a:buChar char="•"/>
            </a:pPr>
            <a:r>
              <a:rPr lang="en-US" sz="1600" dirty="0">
                <a:latin typeface="+mj-lt"/>
                <a:cs typeface="Times New Roman" pitchFamily="18" charset="0"/>
              </a:rPr>
              <a:t>Bright Students –  Small Projects 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B2A4385-E9D2-4C3B-9224-7B14F5C419C4}"/>
              </a:ext>
            </a:extLst>
          </p:cNvPr>
          <p:cNvSpPr/>
          <p:nvPr/>
        </p:nvSpPr>
        <p:spPr>
          <a:xfrm>
            <a:off x="310118" y="3149673"/>
            <a:ext cx="2480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+mj-lt"/>
                <a:cs typeface="Times New Roman" pitchFamily="18" charset="0"/>
              </a:rPr>
              <a:t>Participation</a:t>
            </a:r>
            <a:r>
              <a:rPr lang="en-US" sz="1600" dirty="0">
                <a:latin typeface="+mj-lt"/>
                <a:cs typeface="Times New Roman" pitchFamily="18" charset="0"/>
              </a:rPr>
              <a:t> in Skill  Based activities – TW relation – Institute Clubs</a:t>
            </a:r>
            <a:endParaRPr lang="en-US" sz="1600" dirty="0">
              <a:latin typeface="+mj-lt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C02DA88-0CF4-4778-8C8B-CCBC61DE9189}"/>
              </a:ext>
            </a:extLst>
          </p:cNvPr>
          <p:cNvSpPr/>
          <p:nvPr/>
        </p:nvSpPr>
        <p:spPr>
          <a:xfrm>
            <a:off x="257660" y="2368317"/>
            <a:ext cx="26400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+mj-lt"/>
                <a:cs typeface="Times New Roman" pitchFamily="18" charset="0"/>
              </a:rPr>
              <a:t> Increase Self Learning Sessions </a:t>
            </a:r>
            <a:endParaRPr lang="en-US" sz="1400" b="1" dirty="0"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B32C877-9577-46B2-80D9-23434A458D90}"/>
              </a:ext>
            </a:extLst>
          </p:cNvPr>
          <p:cNvSpPr/>
          <p:nvPr/>
        </p:nvSpPr>
        <p:spPr>
          <a:xfrm>
            <a:off x="292921" y="1395289"/>
            <a:ext cx="23472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+mj-lt"/>
                <a:cs typeface="Times New Roman" pitchFamily="18" charset="0"/>
              </a:rPr>
              <a:t>Attendance Monitoring </a:t>
            </a:r>
            <a:r>
              <a:rPr lang="en-US" sz="1600" dirty="0">
                <a:latin typeface="+mj-lt"/>
                <a:cs typeface="Times New Roman" pitchFamily="18" charset="0"/>
              </a:rPr>
              <a:t>System – Daily Feed back 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2161272-149C-42C9-B370-45019E87099F}"/>
              </a:ext>
            </a:extLst>
          </p:cNvPr>
          <p:cNvSpPr/>
          <p:nvPr/>
        </p:nvSpPr>
        <p:spPr>
          <a:xfrm>
            <a:off x="257660" y="4374544"/>
            <a:ext cx="2480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+mj-lt"/>
                <a:cs typeface="Times New Roman" pitchFamily="18" charset="0"/>
              </a:rPr>
              <a:t>Value Addition Program </a:t>
            </a:r>
            <a:r>
              <a:rPr lang="en-US" sz="1600" dirty="0">
                <a:latin typeface="+mj-lt"/>
                <a:cs typeface="Times New Roman" pitchFamily="18" charset="0"/>
              </a:rPr>
              <a:t> Hands On Practices</a:t>
            </a:r>
            <a:endParaRPr lang="en-US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83811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274637"/>
            <a:ext cx="10972800" cy="11430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Sinhgad College Lonavala Campus Tour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5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96533" y="6267984"/>
            <a:ext cx="2565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</a:rPr>
              <a:t>Green Approach</a:t>
            </a:r>
          </a:p>
        </p:txBody>
      </p:sp>
    </p:spTree>
    <p:extLst>
      <p:ext uri="{BB962C8B-B14F-4D97-AF65-F5344CB8AC3E}">
        <p14:creationId xmlns:p14="http://schemas.microsoft.com/office/powerpoint/2010/main" val="306737540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274637"/>
            <a:ext cx="10972800" cy="11430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 descr="DRP News Bulletin 27 May 2019: Water Sector Agenda for the new Govt: ILR  cannot be part of it – SAND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02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45467" y="5740400"/>
            <a:ext cx="38688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000" dirty="0">
                <a:solidFill>
                  <a:srgbClr val="FF0000"/>
                </a:solidFill>
              </a:rPr>
              <a:t>Blessed by nature</a:t>
            </a:r>
          </a:p>
        </p:txBody>
      </p:sp>
    </p:spTree>
    <p:extLst>
      <p:ext uri="{BB962C8B-B14F-4D97-AF65-F5344CB8AC3E}">
        <p14:creationId xmlns:p14="http://schemas.microsoft.com/office/powerpoint/2010/main" val="410506928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274637"/>
            <a:ext cx="10972800" cy="11430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43600" cy="3667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675" y="0"/>
            <a:ext cx="6791325" cy="5048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1395" y="2980267"/>
            <a:ext cx="6761750" cy="38777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1818" y="5334327"/>
            <a:ext cx="5538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dirty="0">
                <a:solidFill>
                  <a:srgbClr val="0316CD"/>
                </a:solidFill>
              </a:rPr>
              <a:t>A Drop harvested is a crop harvested</a:t>
            </a:r>
          </a:p>
        </p:txBody>
      </p:sp>
    </p:spTree>
    <p:extLst>
      <p:ext uri="{BB962C8B-B14F-4D97-AF65-F5344CB8AC3E}">
        <p14:creationId xmlns:p14="http://schemas.microsoft.com/office/powerpoint/2010/main" val="3402881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5763946" y="432752"/>
          <a:ext cx="2473578" cy="6194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18919" t="10173" r="8108" b="10474"/>
          <a:stretch>
            <a:fillRect/>
          </a:stretch>
        </p:blipFill>
        <p:spPr bwMode="auto">
          <a:xfrm>
            <a:off x="10244356" y="4615313"/>
            <a:ext cx="1768425" cy="107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8" cstate="print"/>
          <a:srcRect l="1983"/>
          <a:stretch>
            <a:fillRect/>
          </a:stretch>
        </p:blipFill>
        <p:spPr bwMode="auto">
          <a:xfrm>
            <a:off x="8300570" y="3841165"/>
            <a:ext cx="1790700" cy="107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Admin\Downloads\WhatsApp Image 2026-07-30 at 9.20.03 PM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357" y="3176559"/>
            <a:ext cx="1768425" cy="102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570" y="5329205"/>
            <a:ext cx="1790700" cy="106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570" y="2333648"/>
            <a:ext cx="17907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 descr="C:\Users\Admin\Downloads\WhatsApp Image 2026-07-30 at 9.59.16 PM.jpe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7712" y="1611574"/>
            <a:ext cx="181977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Admin\Downloads\WhatsApp Image 2026-07-30 at 9.59.19 PM.jpe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570" y="861310"/>
            <a:ext cx="1810204" cy="112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99142" y="405933"/>
            <a:ext cx="5550576" cy="6181189"/>
            <a:chOff x="5740115" y="2189671"/>
            <a:chExt cx="7039978" cy="4022368"/>
          </a:xfrm>
        </p:grpSpPr>
        <p:grpSp>
          <p:nvGrpSpPr>
            <p:cNvPr id="12" name="Group 11"/>
            <p:cNvGrpSpPr/>
            <p:nvPr/>
          </p:nvGrpSpPr>
          <p:grpSpPr>
            <a:xfrm>
              <a:off x="5740115" y="2189671"/>
              <a:ext cx="4556149" cy="4022368"/>
              <a:chOff x="1471613" y="2019435"/>
              <a:chExt cx="5120256" cy="4186142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1471613" y="2019435"/>
                <a:ext cx="5120256" cy="4186142"/>
                <a:chOff x="1691680" y="338622"/>
                <a:chExt cx="5953608" cy="5780275"/>
              </a:xfrm>
            </p:grpSpPr>
            <p:sp>
              <p:nvSpPr>
                <p:cNvPr id="22" name="Flowchart: Terminator 21"/>
                <p:cNvSpPr/>
                <p:nvPr/>
              </p:nvSpPr>
              <p:spPr>
                <a:xfrm>
                  <a:off x="4946320" y="5221145"/>
                  <a:ext cx="2343510" cy="586841"/>
                </a:xfrm>
                <a:prstGeom prst="flowChartTerminator">
                  <a:avLst/>
                </a:prstGeom>
                <a:solidFill>
                  <a:srgbClr val="81863A"/>
                </a:solidFill>
                <a:ln>
                  <a:solidFill>
                    <a:srgbClr val="81863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1500"/>
                </a:p>
              </p:txBody>
            </p:sp>
            <p:grpSp>
              <p:nvGrpSpPr>
                <p:cNvPr id="23" name="Group 22"/>
                <p:cNvGrpSpPr/>
                <p:nvPr/>
              </p:nvGrpSpPr>
              <p:grpSpPr>
                <a:xfrm>
                  <a:off x="1691680" y="338622"/>
                  <a:ext cx="5953608" cy="5780275"/>
                  <a:chOff x="1691680" y="274732"/>
                  <a:chExt cx="5953608" cy="5780275"/>
                </a:xfrm>
              </p:grpSpPr>
              <p:sp>
                <p:nvSpPr>
                  <p:cNvPr id="24" name="Oval 23"/>
                  <p:cNvSpPr/>
                  <p:nvPr/>
                </p:nvSpPr>
                <p:spPr>
                  <a:xfrm>
                    <a:off x="1691680" y="274732"/>
                    <a:ext cx="4824535" cy="5780275"/>
                  </a:xfrm>
                  <a:prstGeom prst="ellipse">
                    <a:avLst/>
                  </a:prstGeom>
                  <a:solidFill>
                    <a:srgbClr val="81863A"/>
                  </a:solidFill>
                  <a:ln>
                    <a:solidFill>
                      <a:srgbClr val="81863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N" sz="1500"/>
                  </a:p>
                </p:txBody>
              </p:sp>
              <p:sp>
                <p:nvSpPr>
                  <p:cNvPr id="25" name="AutoShape 11">
                    <a:extLst>
                      <a:ext uri="{FF2B5EF4-FFF2-40B4-BE49-F238E27FC236}">
                        <a16:creationId xmlns:a16="http://schemas.microsoft.com/office/drawing/2014/main" id="{969F985B-9BAA-FA4A-89C6-0360506294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970692" y="632257"/>
                    <a:ext cx="5319139" cy="5242218"/>
                  </a:xfrm>
                  <a:custGeom>
                    <a:avLst/>
                    <a:gdLst>
                      <a:gd name="T0" fmla="*/ 2147483646 w 20793"/>
                      <a:gd name="T1" fmla="*/ 1822747438 h 20595"/>
                      <a:gd name="T2" fmla="*/ 2147483646 w 20793"/>
                      <a:gd name="T3" fmla="*/ 1822747438 h 20595"/>
                      <a:gd name="T4" fmla="*/ 2147483646 w 20793"/>
                      <a:gd name="T5" fmla="*/ 1822747438 h 20595"/>
                      <a:gd name="T6" fmla="*/ 2147483646 w 20793"/>
                      <a:gd name="T7" fmla="*/ 1822747438 h 2059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793" h="20595">
                        <a:moveTo>
                          <a:pt x="8270" y="0"/>
                        </a:moveTo>
                        <a:cubicBezTo>
                          <a:pt x="6153" y="0"/>
                          <a:pt x="4037" y="1006"/>
                          <a:pt x="2423" y="3016"/>
                        </a:cubicBezTo>
                        <a:cubicBezTo>
                          <a:pt x="-807" y="7038"/>
                          <a:pt x="-807" y="13557"/>
                          <a:pt x="2423" y="17578"/>
                        </a:cubicBezTo>
                        <a:cubicBezTo>
                          <a:pt x="5652" y="21600"/>
                          <a:pt x="10888" y="21600"/>
                          <a:pt x="14118" y="17578"/>
                        </a:cubicBezTo>
                        <a:cubicBezTo>
                          <a:pt x="14293" y="17361"/>
                          <a:pt x="14456" y="17135"/>
                          <a:pt x="14612" y="16903"/>
                        </a:cubicBezTo>
                        <a:lnTo>
                          <a:pt x="19796" y="16903"/>
                        </a:lnTo>
                        <a:cubicBezTo>
                          <a:pt x="20347" y="16903"/>
                          <a:pt x="20793" y="16346"/>
                          <a:pt x="20793" y="15660"/>
                        </a:cubicBezTo>
                        <a:cubicBezTo>
                          <a:pt x="20793" y="14974"/>
                          <a:pt x="20347" y="14419"/>
                          <a:pt x="19796" y="14419"/>
                        </a:cubicBezTo>
                        <a:lnTo>
                          <a:pt x="15848" y="14419"/>
                        </a:lnTo>
                        <a:cubicBezTo>
                          <a:pt x="17169" y="10650"/>
                          <a:pt x="16594" y="6100"/>
                          <a:pt x="14118" y="3016"/>
                        </a:cubicBezTo>
                        <a:cubicBezTo>
                          <a:pt x="12503" y="1006"/>
                          <a:pt x="10386" y="0"/>
                          <a:pt x="8270" y="0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>
                    <a:noFill/>
                  </a:ln>
                  <a:effectLst/>
                </p:spPr>
                <p:txBody>
                  <a:bodyPr lIns="19050" tIns="19050" rIns="19050" bIns="19050" anchor="ctr"/>
                  <a:lstStyle/>
                  <a:p>
                    <a:pPr defTabSz="914217"/>
                    <a:endParaRPr lang="en-US" sz="1500" dirty="0">
                      <a:solidFill>
                        <a:srgbClr val="7F7A7E"/>
                      </a:solidFill>
                    </a:endParaRPr>
                  </a:p>
                </p:txBody>
              </p:sp>
              <p:sp>
                <p:nvSpPr>
                  <p:cNvPr id="26" name="AutoShape 12">
                    <a:extLst>
                      <a:ext uri="{FF2B5EF4-FFF2-40B4-BE49-F238E27FC236}">
                        <a16:creationId xmlns:a16="http://schemas.microsoft.com/office/drawing/2014/main" id="{607E765F-02BA-9D49-A82A-81E22C9551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90271" y="1006924"/>
                    <a:ext cx="4999560" cy="4481255"/>
                  </a:xfrm>
                  <a:custGeom>
                    <a:avLst/>
                    <a:gdLst>
                      <a:gd name="T0" fmla="*/ 2147483646 w 20866"/>
                      <a:gd name="T1" fmla="*/ 1326113533 h 20595"/>
                      <a:gd name="T2" fmla="*/ 2147483646 w 20866"/>
                      <a:gd name="T3" fmla="*/ 1326113533 h 20595"/>
                      <a:gd name="T4" fmla="*/ 2147483646 w 20866"/>
                      <a:gd name="T5" fmla="*/ 1326113533 h 20595"/>
                      <a:gd name="T6" fmla="*/ 2147483646 w 20866"/>
                      <a:gd name="T7" fmla="*/ 1326113533 h 2059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866" h="20595">
                        <a:moveTo>
                          <a:pt x="7518" y="0"/>
                        </a:moveTo>
                        <a:cubicBezTo>
                          <a:pt x="5594" y="0"/>
                          <a:pt x="3670" y="1006"/>
                          <a:pt x="2202" y="3016"/>
                        </a:cubicBezTo>
                        <a:cubicBezTo>
                          <a:pt x="-734" y="7038"/>
                          <a:pt x="-734" y="13557"/>
                          <a:pt x="2202" y="17579"/>
                        </a:cubicBezTo>
                        <a:cubicBezTo>
                          <a:pt x="5138" y="21600"/>
                          <a:pt x="9898" y="21600"/>
                          <a:pt x="12834" y="17579"/>
                        </a:cubicBezTo>
                        <a:cubicBezTo>
                          <a:pt x="13576" y="16563"/>
                          <a:pt x="14130" y="15387"/>
                          <a:pt x="14497" y="14132"/>
                        </a:cubicBezTo>
                        <a:lnTo>
                          <a:pt x="19803" y="14132"/>
                        </a:lnTo>
                        <a:cubicBezTo>
                          <a:pt x="20390" y="14132"/>
                          <a:pt x="20866" y="13480"/>
                          <a:pt x="20866" y="12675"/>
                        </a:cubicBezTo>
                        <a:cubicBezTo>
                          <a:pt x="20866" y="11871"/>
                          <a:pt x="20390" y="11220"/>
                          <a:pt x="19803" y="11220"/>
                        </a:cubicBezTo>
                        <a:lnTo>
                          <a:pt x="15005" y="11220"/>
                        </a:lnTo>
                        <a:cubicBezTo>
                          <a:pt x="15196" y="8286"/>
                          <a:pt x="14473" y="5262"/>
                          <a:pt x="12834" y="3016"/>
                        </a:cubicBezTo>
                        <a:cubicBezTo>
                          <a:pt x="11366" y="1006"/>
                          <a:pt x="9442" y="0"/>
                          <a:pt x="7518" y="0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>
                    <a:noFill/>
                  </a:ln>
                  <a:effectLst/>
                </p:spPr>
                <p:txBody>
                  <a:bodyPr lIns="19050" tIns="19050" rIns="19050" bIns="19050" anchor="ctr"/>
                  <a:lstStyle/>
                  <a:p>
                    <a:pPr defTabSz="914217"/>
                    <a:endParaRPr lang="en-US" sz="1500" dirty="0">
                      <a:solidFill>
                        <a:srgbClr val="7F7A7E"/>
                      </a:solidFill>
                    </a:endParaRPr>
                  </a:p>
                </p:txBody>
              </p:sp>
              <p:sp>
                <p:nvSpPr>
                  <p:cNvPr id="27" name="AutoShape 13">
                    <a:extLst>
                      <a:ext uri="{FF2B5EF4-FFF2-40B4-BE49-F238E27FC236}">
                        <a16:creationId xmlns:a16="http://schemas.microsoft.com/office/drawing/2014/main" id="{4C51FE73-B683-3A48-A000-5B75A118491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87941" y="1377110"/>
                    <a:ext cx="4701890" cy="3740806"/>
                  </a:xfrm>
                  <a:custGeom>
                    <a:avLst/>
                    <a:gdLst>
                      <a:gd name="T0" fmla="*/ 2147483646 w 20946"/>
                      <a:gd name="T1" fmla="*/ 924084605 h 20595"/>
                      <a:gd name="T2" fmla="*/ 2147483646 w 20946"/>
                      <a:gd name="T3" fmla="*/ 924084605 h 20595"/>
                      <a:gd name="T4" fmla="*/ 2147483646 w 20946"/>
                      <a:gd name="T5" fmla="*/ 924084605 h 20595"/>
                      <a:gd name="T6" fmla="*/ 2147483646 w 20946"/>
                      <a:gd name="T7" fmla="*/ 924084605 h 2059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946" h="20595">
                        <a:moveTo>
                          <a:pt x="6698" y="0"/>
                        </a:moveTo>
                        <a:cubicBezTo>
                          <a:pt x="4984" y="0"/>
                          <a:pt x="3270" y="1006"/>
                          <a:pt x="1962" y="3017"/>
                        </a:cubicBezTo>
                        <a:cubicBezTo>
                          <a:pt x="-654" y="7038"/>
                          <a:pt x="-654" y="13557"/>
                          <a:pt x="1962" y="17579"/>
                        </a:cubicBezTo>
                        <a:cubicBezTo>
                          <a:pt x="4578" y="21600"/>
                          <a:pt x="8820" y="21600"/>
                          <a:pt x="11436" y="17579"/>
                        </a:cubicBezTo>
                        <a:cubicBezTo>
                          <a:pt x="12758" y="15545"/>
                          <a:pt x="13411" y="12873"/>
                          <a:pt x="13396" y="10208"/>
                        </a:cubicBezTo>
                        <a:lnTo>
                          <a:pt x="19812" y="10208"/>
                        </a:lnTo>
                        <a:cubicBezTo>
                          <a:pt x="20438" y="10208"/>
                          <a:pt x="20946" y="9426"/>
                          <a:pt x="20946" y="8463"/>
                        </a:cubicBezTo>
                        <a:cubicBezTo>
                          <a:pt x="20946" y="7499"/>
                          <a:pt x="20438" y="6719"/>
                          <a:pt x="19812" y="6719"/>
                        </a:cubicBezTo>
                        <a:lnTo>
                          <a:pt x="12980" y="6719"/>
                        </a:lnTo>
                        <a:cubicBezTo>
                          <a:pt x="12655" y="5369"/>
                          <a:pt x="12141" y="4102"/>
                          <a:pt x="11436" y="3017"/>
                        </a:cubicBezTo>
                        <a:cubicBezTo>
                          <a:pt x="10128" y="1006"/>
                          <a:pt x="8413" y="0"/>
                          <a:pt x="669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/>
                </p:spPr>
                <p:txBody>
                  <a:bodyPr lIns="19050" tIns="19050" rIns="19050" bIns="19050" anchor="ctr"/>
                  <a:lstStyle/>
                  <a:p>
                    <a:pPr defTabSz="914217"/>
                    <a:endParaRPr lang="en-US" sz="1500" dirty="0">
                      <a:solidFill>
                        <a:srgbClr val="7F7A7E"/>
                      </a:solidFill>
                    </a:endParaRPr>
                  </a:p>
                </p:txBody>
              </p:sp>
              <p:sp>
                <p:nvSpPr>
                  <p:cNvPr id="28" name="AutoShape 14">
                    <a:extLst>
                      <a:ext uri="{FF2B5EF4-FFF2-40B4-BE49-F238E27FC236}">
                        <a16:creationId xmlns:a16="http://schemas.microsoft.com/office/drawing/2014/main" id="{126D05F6-6F69-804D-A07B-6020B3D59CA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85368" y="1746794"/>
                    <a:ext cx="4404463" cy="3001160"/>
                  </a:xfrm>
                  <a:custGeom>
                    <a:avLst/>
                    <a:gdLst>
                      <a:gd name="T0" fmla="*/ 1940430104 w 21038"/>
                      <a:gd name="T1" fmla="*/ 596752123 h 20573"/>
                      <a:gd name="T2" fmla="*/ 1940430104 w 21038"/>
                      <a:gd name="T3" fmla="*/ 596752123 h 20573"/>
                      <a:gd name="T4" fmla="*/ 1940430104 w 21038"/>
                      <a:gd name="T5" fmla="*/ 596752123 h 20573"/>
                      <a:gd name="T6" fmla="*/ 1940430104 w 21038"/>
                      <a:gd name="T7" fmla="*/ 596752123 h 2057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1038" h="20573">
                        <a:moveTo>
                          <a:pt x="5880" y="0"/>
                        </a:moveTo>
                        <a:cubicBezTo>
                          <a:pt x="5863" y="0"/>
                          <a:pt x="5847" y="7"/>
                          <a:pt x="5830" y="9"/>
                        </a:cubicBezTo>
                        <a:cubicBezTo>
                          <a:pt x="4333" y="-23"/>
                          <a:pt x="2830" y="976"/>
                          <a:pt x="1688" y="3015"/>
                        </a:cubicBezTo>
                        <a:cubicBezTo>
                          <a:pt x="-562" y="7032"/>
                          <a:pt x="-562" y="13544"/>
                          <a:pt x="1688" y="17560"/>
                        </a:cubicBezTo>
                        <a:cubicBezTo>
                          <a:pt x="3938" y="21577"/>
                          <a:pt x="7586" y="21577"/>
                          <a:pt x="9836" y="17560"/>
                        </a:cubicBezTo>
                        <a:cubicBezTo>
                          <a:pt x="11852" y="13960"/>
                          <a:pt x="12056" y="8360"/>
                          <a:pt x="10458" y="4344"/>
                        </a:cubicBezTo>
                        <a:lnTo>
                          <a:pt x="19822" y="4344"/>
                        </a:lnTo>
                        <a:cubicBezTo>
                          <a:pt x="20494" y="4344"/>
                          <a:pt x="21038" y="3371"/>
                          <a:pt x="21038" y="2171"/>
                        </a:cubicBezTo>
                        <a:cubicBezTo>
                          <a:pt x="21038" y="972"/>
                          <a:pt x="20494" y="0"/>
                          <a:pt x="19822" y="0"/>
                        </a:cubicBezTo>
                        <a:lnTo>
                          <a:pt x="588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ffectLst/>
                </p:spPr>
                <p:txBody>
                  <a:bodyPr lIns="19050" tIns="19050" rIns="19050" bIns="19050" anchor="ctr"/>
                  <a:lstStyle/>
                  <a:p>
                    <a:pPr defTabSz="914217"/>
                    <a:endParaRPr lang="en-US" sz="1500" dirty="0">
                      <a:solidFill>
                        <a:srgbClr val="7F7A7E"/>
                      </a:solidFill>
                    </a:endParaRPr>
                  </a:p>
                </p:txBody>
              </p:sp>
              <p:sp>
                <p:nvSpPr>
                  <p:cNvPr id="29" name="Oval 28">
                    <a:extLst>
                      <a:ext uri="{FF2B5EF4-FFF2-40B4-BE49-F238E27FC236}">
                        <a16:creationId xmlns:a16="http://schemas.microsoft.com/office/drawing/2014/main" id="{31C096DE-28BC-A844-BDC3-DA84B0F7EF1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79461" y="2115519"/>
                    <a:ext cx="1820173" cy="2264066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4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19050" tIns="19050" rIns="19050" bIns="19050" anchor="ctr"/>
                  <a:lstStyle>
                    <a:lvl1pPr>
                      <a:defRPr sz="2000">
                        <a:solidFill>
                          <a:srgbClr val="252D3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Arial" panose="020B0604020202020204" pitchFamily="34" charset="0"/>
                      </a:defRPr>
                    </a:lvl1pPr>
                    <a:lvl2pPr marL="742950" indent="-285750">
                      <a:defRPr sz="2000">
                        <a:solidFill>
                          <a:srgbClr val="252D3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Arial" panose="020B0604020202020204" pitchFamily="34" charset="0"/>
                      </a:defRPr>
                    </a:lvl2pPr>
                    <a:lvl3pPr marL="1143000" indent="-228600">
                      <a:defRPr sz="2000">
                        <a:solidFill>
                          <a:srgbClr val="252D3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Arial" panose="020B0604020202020204" pitchFamily="34" charset="0"/>
                      </a:defRPr>
                    </a:lvl3pPr>
                    <a:lvl4pPr marL="1600200" indent="-228600">
                      <a:defRPr sz="2000">
                        <a:solidFill>
                          <a:srgbClr val="252D3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Arial" panose="020B0604020202020204" pitchFamily="34" charset="0"/>
                      </a:defRPr>
                    </a:lvl4pPr>
                    <a:lvl5pPr marL="2057400" indent="-228600">
                      <a:defRPr sz="2000">
                        <a:solidFill>
                          <a:srgbClr val="252D3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Arial" panose="020B0604020202020204" pitchFamily="34" charset="0"/>
                      </a:defRPr>
                    </a:lvl5pPr>
                    <a:lvl6pPr marL="2514600" indent="-228600" defTabSz="8255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rgbClr val="252D3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Arial" panose="020B0604020202020204" pitchFamily="34" charset="0"/>
                      </a:defRPr>
                    </a:lvl6pPr>
                    <a:lvl7pPr marL="2971800" indent="-228600" defTabSz="8255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rgbClr val="252D3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Arial" panose="020B0604020202020204" pitchFamily="34" charset="0"/>
                      </a:defRPr>
                    </a:lvl7pPr>
                    <a:lvl8pPr marL="3429000" indent="-228600" defTabSz="8255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rgbClr val="252D3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Arial" panose="020B0604020202020204" pitchFamily="34" charset="0"/>
                      </a:defRPr>
                    </a:lvl8pPr>
                    <a:lvl9pPr marL="3886200" indent="-228600" defTabSz="8255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rgbClr val="252D30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  <a:sym typeface="Arial" panose="020B0604020202020204" pitchFamily="34" charset="0"/>
                      </a:defRPr>
                    </a:lvl9pPr>
                  </a:lstStyle>
                  <a:p>
                    <a:pPr defTabSz="914217"/>
                    <a:endParaRPr lang="ru-RU" altLang="ru-RU" sz="1500" dirty="0">
                      <a:latin typeface="+mn-lt"/>
                    </a:endParaRPr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75208E33-70EC-8D48-A8E3-E77CF0A61995}"/>
                      </a:ext>
                    </a:extLst>
                  </p:cNvPr>
                  <p:cNvSpPr/>
                  <p:nvPr/>
                </p:nvSpPr>
                <p:spPr>
                  <a:xfrm>
                    <a:off x="4790049" y="1786894"/>
                    <a:ext cx="2378853" cy="54684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r" defTabSz="914217"/>
                    <a:r>
                      <a:rPr lang="en-US" sz="1600" dirty="0">
                        <a:solidFill>
                          <a:srgbClr val="FFFFFF"/>
                        </a:solidFill>
                        <a:ea typeface="Roboto Medium" panose="02000000000000000000" pitchFamily="2" charset="0"/>
                        <a:cs typeface="Arial" pitchFamily="34" charset="0"/>
                      </a:rPr>
                      <a:t>Experiential Learning</a:t>
                    </a:r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9A146395-96FC-B744-8CAF-1F11FB80ED42}"/>
                      </a:ext>
                    </a:extLst>
                  </p:cNvPr>
                  <p:cNvSpPr/>
                  <p:nvPr/>
                </p:nvSpPr>
                <p:spPr>
                  <a:xfrm>
                    <a:off x="5279997" y="3492034"/>
                    <a:ext cx="2032668" cy="54684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r" defTabSz="914217"/>
                    <a:r>
                      <a:rPr lang="en-US" sz="1600" dirty="0">
                        <a:solidFill>
                          <a:srgbClr val="FFFFFF"/>
                        </a:solidFill>
                        <a:ea typeface="Roboto Medium" panose="02000000000000000000" pitchFamily="2" charset="0"/>
                        <a:cs typeface="Arial" pitchFamily="34" charset="0"/>
                      </a:rPr>
                      <a:t>Problem Solving</a:t>
                    </a:r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08C7DFDA-C098-DA4D-B4F9-39A8A7E4DC0F}"/>
                      </a:ext>
                    </a:extLst>
                  </p:cNvPr>
                  <p:cNvSpPr/>
                  <p:nvPr/>
                </p:nvSpPr>
                <p:spPr>
                  <a:xfrm>
                    <a:off x="5231928" y="5298952"/>
                    <a:ext cx="2004681" cy="31659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r" defTabSz="914217"/>
                    <a:r>
                      <a:rPr lang="en-US" sz="1600" dirty="0">
                        <a:solidFill>
                          <a:srgbClr val="FFFFFF"/>
                        </a:solidFill>
                        <a:ea typeface="Roboto Medium" panose="02000000000000000000" pitchFamily="2" charset="0"/>
                        <a:cs typeface="Arial" pitchFamily="34" charset="0"/>
                      </a:rPr>
                      <a:t>Outcomes</a:t>
                    </a:r>
                  </a:p>
                </p:txBody>
              </p:sp>
              <p:sp>
                <p:nvSpPr>
                  <p:cNvPr id="33" name="Triangle 2">
                    <a:extLst>
                      <a:ext uri="{FF2B5EF4-FFF2-40B4-BE49-F238E27FC236}">
                        <a16:creationId xmlns:a16="http://schemas.microsoft.com/office/drawing/2014/main" id="{5AF4F232-5E1D-4C4B-8C4E-03BACEFFF5B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411280" y="1969283"/>
                    <a:ext cx="270939" cy="187781"/>
                  </a:xfrm>
                  <a:prstGeom prst="triangl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217"/>
                    <a:endParaRPr lang="en-US" sz="1500" dirty="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4" name="Triangle 67">
                    <a:extLst>
                      <a:ext uri="{FF2B5EF4-FFF2-40B4-BE49-F238E27FC236}">
                        <a16:creationId xmlns:a16="http://schemas.microsoft.com/office/drawing/2014/main" id="{A5974FD5-AC8A-6A48-A851-92C92554299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415927" y="3650594"/>
                    <a:ext cx="270939" cy="187781"/>
                  </a:xfrm>
                  <a:prstGeom prst="triangl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217"/>
                    <a:endParaRPr lang="en-US" sz="1500" dirty="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5" name="Triangle 68">
                    <a:extLst>
                      <a:ext uri="{FF2B5EF4-FFF2-40B4-BE49-F238E27FC236}">
                        <a16:creationId xmlns:a16="http://schemas.microsoft.com/office/drawing/2014/main" id="{81B5EA82-483A-3247-A897-4E03CC6CBE2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415927" y="2828055"/>
                    <a:ext cx="270939" cy="187781"/>
                  </a:xfrm>
                  <a:prstGeom prst="triangl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217"/>
                    <a:endParaRPr lang="en-US" sz="1500" dirty="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36" name="Triangle 69">
                    <a:extLst>
                      <a:ext uri="{FF2B5EF4-FFF2-40B4-BE49-F238E27FC236}">
                        <a16:creationId xmlns:a16="http://schemas.microsoft.com/office/drawing/2014/main" id="{70DD07F6-2C26-6243-9CC8-026B49F058D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415928" y="4606772"/>
                    <a:ext cx="270939" cy="187781"/>
                  </a:xfrm>
                  <a:prstGeom prst="triangl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217"/>
                    <a:endParaRPr lang="en-US" sz="1500" dirty="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pic>
            <p:nvPicPr>
              <p:cNvPr id="19" name="Picture 18" descr="Education, growth, increase, learning process, people ...">
                <a:extLst>
                  <a:ext uri="{FF2B5EF4-FFF2-40B4-BE49-F238E27FC236}">
                    <a16:creationId xmlns:a16="http://schemas.microsoft.com/office/drawing/2014/main" id="{0147C098-9FEC-491F-A6DB-47182B1368C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3510" y="3556473"/>
                <a:ext cx="1094363" cy="11967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5208E33-70EC-8D48-A8E3-E77CF0A61995}"/>
                  </a:ext>
                </a:extLst>
              </p:cNvPr>
              <p:cNvSpPr/>
              <p:nvPr/>
            </p:nvSpPr>
            <p:spPr>
              <a:xfrm>
                <a:off x="3874742" y="3733848"/>
                <a:ext cx="2413259" cy="3960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217"/>
                <a:r>
                  <a:rPr lang="en-US" sz="1600" dirty="0">
                    <a:solidFill>
                      <a:srgbClr val="FFFFFF"/>
                    </a:solidFill>
                    <a:ea typeface="Roboto Medium" panose="02000000000000000000" pitchFamily="2" charset="0"/>
                    <a:cs typeface="Arial" pitchFamily="34" charset="0"/>
                  </a:rPr>
                  <a:t>Participative Learning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5208E33-70EC-8D48-A8E3-E77CF0A61995}"/>
                  </a:ext>
                </a:extLst>
              </p:cNvPr>
              <p:cNvSpPr/>
              <p:nvPr/>
            </p:nvSpPr>
            <p:spPr>
              <a:xfrm>
                <a:off x="3998869" y="4968764"/>
                <a:ext cx="2297118" cy="3960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217"/>
                <a:r>
                  <a:rPr lang="en-US" sz="1600" dirty="0">
                    <a:solidFill>
                      <a:srgbClr val="FFFFFF"/>
                    </a:solidFill>
                    <a:ea typeface="Roboto Medium" panose="02000000000000000000" pitchFamily="2" charset="0"/>
                    <a:cs typeface="Arial" pitchFamily="34" charset="0"/>
                  </a:rPr>
                  <a:t>Interactive Learning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4282A6-8D88-EB41-A025-F7E9E702C6D3}"/>
                </a:ext>
              </a:extLst>
            </p:cNvPr>
            <p:cNvSpPr txBox="1"/>
            <p:nvPr/>
          </p:nvSpPr>
          <p:spPr>
            <a:xfrm>
              <a:off x="10041715" y="3242126"/>
              <a:ext cx="2738378" cy="36051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defTabSz="914217"/>
              <a:r>
                <a:rPr lang="en-IN" sz="1500" b="1" dirty="0">
                  <a:ea typeface="Lato Light" panose="020F0502020204030203" pitchFamily="34" charset="0"/>
                  <a:cs typeface="Times New Roman" pitchFamily="18" charset="0"/>
                </a:rPr>
                <a:t>Projects, Lab Work, Field Visits &amp; Internship </a:t>
              </a:r>
              <a:endParaRPr lang="en-US" sz="1500" b="1" dirty="0">
                <a:ea typeface="Lato Light" panose="020F0502020204030203" pitchFamily="34" charset="0"/>
                <a:cs typeface="Times New Roman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5EB2041-13C6-E44B-A8B9-4C17A68F3817}"/>
                </a:ext>
              </a:extLst>
            </p:cNvPr>
            <p:cNvSpPr txBox="1"/>
            <p:nvPr/>
          </p:nvSpPr>
          <p:spPr>
            <a:xfrm>
              <a:off x="10032980" y="3783899"/>
              <a:ext cx="2747113" cy="510723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defTabSz="914217"/>
              <a:r>
                <a:rPr lang="en-IN" sz="1500" b="1" dirty="0">
                  <a:ea typeface="Lato Light" panose="020F0502020204030203" pitchFamily="34" charset="0"/>
                  <a:cs typeface="Times New Roman" pitchFamily="18" charset="0"/>
                </a:rPr>
                <a:t>Seminars, Group Discussion, Quizzes, Open ended  experiment</a:t>
              </a:r>
              <a:endParaRPr lang="en-US" sz="1500" b="1" dirty="0">
                <a:ea typeface="Lato Light" panose="020F0502020204030203" pitchFamily="34" charset="0"/>
                <a:cs typeface="Times New Roman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B1D6FC-FF3F-E54E-A3E7-92FB7C69F7CF}"/>
                </a:ext>
              </a:extLst>
            </p:cNvPr>
            <p:cNvSpPr txBox="1"/>
            <p:nvPr/>
          </p:nvSpPr>
          <p:spPr>
            <a:xfrm>
              <a:off x="10024242" y="4374085"/>
              <a:ext cx="2755851" cy="510723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defTabSz="914217"/>
              <a:r>
                <a:rPr lang="en-IN" sz="1500" b="1" dirty="0">
                  <a:ea typeface="Lato Light" panose="020F0502020204030203" pitchFamily="34" charset="0"/>
                  <a:cs typeface="Times New Roman" pitchFamily="18" charset="0"/>
                </a:rPr>
                <a:t>Programming, Modelling, Simulation &amp; Computation</a:t>
              </a:r>
              <a:endParaRPr lang="en-US" sz="1500" b="1" dirty="0">
                <a:ea typeface="Lato Light" panose="020F0502020204030203" pitchFamily="34" charset="0"/>
                <a:cs typeface="Times New Roman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B7DD817-FE11-E549-B74B-390DE527F91B}"/>
                </a:ext>
              </a:extLst>
            </p:cNvPr>
            <p:cNvSpPr txBox="1"/>
            <p:nvPr/>
          </p:nvSpPr>
          <p:spPr>
            <a:xfrm>
              <a:off x="10032979" y="5559770"/>
              <a:ext cx="2747114" cy="510723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defTabSz="914217"/>
              <a:r>
                <a:rPr lang="en-IN" sz="1500" b="1" dirty="0">
                  <a:ea typeface="Lato Light" panose="020F0502020204030203" pitchFamily="34" charset="0"/>
                  <a:cs typeface="Times New Roman" pitchFamily="18" charset="0"/>
                </a:rPr>
                <a:t>Overall transformation &amp; Capacity Building of Learners</a:t>
              </a:r>
              <a:endParaRPr lang="en-US" sz="1500" b="1" dirty="0">
                <a:ea typeface="Lato Light" panose="020F0502020204030203" pitchFamily="34" charset="0"/>
                <a:cs typeface="Times New Roman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8B1D6FC-FF3F-E54E-A3E7-92FB7C69F7CF}"/>
                </a:ext>
              </a:extLst>
            </p:cNvPr>
            <p:cNvSpPr txBox="1"/>
            <p:nvPr/>
          </p:nvSpPr>
          <p:spPr>
            <a:xfrm>
              <a:off x="10041717" y="4966077"/>
              <a:ext cx="2738375" cy="510723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defTabSz="914217"/>
              <a:r>
                <a:rPr lang="en-IN" sz="1500" b="1" dirty="0">
                  <a:ea typeface="Lato Light" panose="020F0502020204030203" pitchFamily="34" charset="0"/>
                  <a:cs typeface="Times New Roman" pitchFamily="18" charset="0"/>
                </a:rPr>
                <a:t>Brain Storming, Tutorials, Case Studies, &amp; Role play </a:t>
              </a:r>
              <a:endParaRPr lang="en-US" sz="1500" b="1" dirty="0">
                <a:ea typeface="Lato Light" panose="020F0502020204030203" pitchFamily="34" charset="0"/>
                <a:cs typeface="Times New Roman" pitchFamily="18" charset="0"/>
              </a:endParaRPr>
            </a:p>
          </p:txBody>
        </p:sp>
      </p:grpSp>
      <p:sp>
        <p:nvSpPr>
          <p:cNvPr id="37" name="object 2"/>
          <p:cNvSpPr txBox="1">
            <a:spLocks/>
          </p:cNvSpPr>
          <p:nvPr/>
        </p:nvSpPr>
        <p:spPr>
          <a:xfrm>
            <a:off x="16846" y="49911"/>
            <a:ext cx="12175153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>
              <a:defRPr sz="3200" b="0" i="0">
                <a:solidFill>
                  <a:srgbClr val="C00000"/>
                </a:solidFill>
                <a:latin typeface="Arial"/>
                <a:ea typeface="+mj-ea"/>
                <a:cs typeface="Arial"/>
              </a:defRPr>
            </a:lvl1pPr>
          </a:lstStyle>
          <a:p>
            <a:pPr marL="9525" algn="ctr">
              <a:spcBef>
                <a:spcPct val="0"/>
              </a:spcBef>
            </a:pPr>
            <a:r>
              <a:rPr lang="en-IN" sz="2800" dirty="0">
                <a:solidFill>
                  <a:srgbClr val="0000FF"/>
                </a:solidFill>
                <a:latin typeface="Agency FB" pitchFamily="34" charset="0"/>
                <a:cs typeface="+mj-cs"/>
              </a:rPr>
              <a:t>Infrastructure Facilities  and Learning </a:t>
            </a:r>
          </a:p>
        </p:txBody>
      </p:sp>
    </p:spTree>
    <p:extLst>
      <p:ext uri="{BB962C8B-B14F-4D97-AF65-F5344CB8AC3E}">
        <p14:creationId xmlns:p14="http://schemas.microsoft.com/office/powerpoint/2010/main" val="420562501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38">
            <a:extLst>
              <a:ext uri="{FF2B5EF4-FFF2-40B4-BE49-F238E27FC236}">
                <a16:creationId xmlns:a16="http://schemas.microsoft.com/office/drawing/2014/main" id="{0044C2DA-9215-DA42-8A61-B1B086AA0FB1}"/>
              </a:ext>
            </a:extLst>
          </p:cNvPr>
          <p:cNvSpPr txBox="1"/>
          <p:nvPr/>
        </p:nvSpPr>
        <p:spPr>
          <a:xfrm>
            <a:off x="154745" y="120884"/>
            <a:ext cx="11929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Campus as Oxygen Park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…</a:t>
            </a:r>
            <a:endParaRPr lang="en-US" sz="2800" b="1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anose="020B0604020202020204" pitchFamily="34" charset="0"/>
            </a:endParaRPr>
          </a:p>
        </p:txBody>
      </p:sp>
      <p:sp>
        <p:nvSpPr>
          <p:cNvPr id="8" name="Freeform 166">
            <a:extLst>
              <a:ext uri="{FF2B5EF4-FFF2-40B4-BE49-F238E27FC236}">
                <a16:creationId xmlns:a16="http://schemas.microsoft.com/office/drawing/2014/main" id="{E810E4EA-F6E1-C747-9B26-BBC89445C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764" y="2169789"/>
            <a:ext cx="1618156" cy="2304842"/>
          </a:xfrm>
          <a:custGeom>
            <a:avLst/>
            <a:gdLst>
              <a:gd name="T0" fmla="*/ 69 w 3294"/>
              <a:gd name="T1" fmla="*/ 116 h 4691"/>
              <a:gd name="T2" fmla="*/ 257 w 3294"/>
              <a:gd name="T3" fmla="*/ 1350 h 4691"/>
              <a:gd name="T4" fmla="*/ 243 w 3294"/>
              <a:gd name="T5" fmla="*/ 1454 h 4691"/>
              <a:gd name="T6" fmla="*/ 292 w 3294"/>
              <a:gd name="T7" fmla="*/ 1612 h 4691"/>
              <a:gd name="T8" fmla="*/ 306 w 3294"/>
              <a:gd name="T9" fmla="*/ 1914 h 4691"/>
              <a:gd name="T10" fmla="*/ 243 w 3294"/>
              <a:gd name="T11" fmla="*/ 2088 h 4691"/>
              <a:gd name="T12" fmla="*/ 243 w 3294"/>
              <a:gd name="T13" fmla="*/ 2405 h 4691"/>
              <a:gd name="T14" fmla="*/ 243 w 3294"/>
              <a:gd name="T15" fmla="*/ 2692 h 4691"/>
              <a:gd name="T16" fmla="*/ 306 w 3294"/>
              <a:gd name="T17" fmla="*/ 2866 h 4691"/>
              <a:gd name="T18" fmla="*/ 283 w 3294"/>
              <a:gd name="T19" fmla="*/ 3158 h 4691"/>
              <a:gd name="T20" fmla="*/ 243 w 3294"/>
              <a:gd name="T21" fmla="*/ 3327 h 4691"/>
              <a:gd name="T22" fmla="*/ 248 w 3294"/>
              <a:gd name="T23" fmla="*/ 3401 h 4691"/>
              <a:gd name="T24" fmla="*/ 69 w 3294"/>
              <a:gd name="T25" fmla="*/ 4575 h 4691"/>
              <a:gd name="T26" fmla="*/ 3224 w 3294"/>
              <a:gd name="T27" fmla="*/ 4575 h 4691"/>
              <a:gd name="T28" fmla="*/ 3046 w 3294"/>
              <a:gd name="T29" fmla="*/ 3400 h 4691"/>
              <a:gd name="T30" fmla="*/ 3050 w 3294"/>
              <a:gd name="T31" fmla="*/ 3327 h 4691"/>
              <a:gd name="T32" fmla="*/ 3011 w 3294"/>
              <a:gd name="T33" fmla="*/ 3157 h 4691"/>
              <a:gd name="T34" fmla="*/ 2987 w 3294"/>
              <a:gd name="T35" fmla="*/ 2866 h 4691"/>
              <a:gd name="T36" fmla="*/ 3050 w 3294"/>
              <a:gd name="T37" fmla="*/ 2692 h 4691"/>
              <a:gd name="T38" fmla="*/ 3050 w 3294"/>
              <a:gd name="T39" fmla="*/ 2375 h 4691"/>
              <a:gd name="T40" fmla="*/ 3050 w 3294"/>
              <a:gd name="T41" fmla="*/ 2088 h 4691"/>
              <a:gd name="T42" fmla="*/ 2987 w 3294"/>
              <a:gd name="T43" fmla="*/ 1914 h 4691"/>
              <a:gd name="T44" fmla="*/ 3001 w 3294"/>
              <a:gd name="T45" fmla="*/ 1612 h 4691"/>
              <a:gd name="T46" fmla="*/ 3050 w 3294"/>
              <a:gd name="T47" fmla="*/ 1454 h 4691"/>
              <a:gd name="T48" fmla="*/ 3036 w 3294"/>
              <a:gd name="T49" fmla="*/ 1351 h 4691"/>
              <a:gd name="T50" fmla="*/ 3224 w 3294"/>
              <a:gd name="T51" fmla="*/ 116 h 4691"/>
              <a:gd name="T52" fmla="*/ 3217 w 3294"/>
              <a:gd name="T53" fmla="*/ 354 h 4691"/>
              <a:gd name="T54" fmla="*/ 3000 w 3294"/>
              <a:gd name="T55" fmla="*/ 1424 h 4691"/>
              <a:gd name="T56" fmla="*/ 2957 w 3294"/>
              <a:gd name="T57" fmla="*/ 1557 h 4691"/>
              <a:gd name="T58" fmla="*/ 3000 w 3294"/>
              <a:gd name="T59" fmla="*/ 1771 h 4691"/>
              <a:gd name="T60" fmla="*/ 2922 w 3294"/>
              <a:gd name="T61" fmla="*/ 1930 h 4691"/>
              <a:gd name="T62" fmla="*/ 3000 w 3294"/>
              <a:gd name="T63" fmla="*/ 2088 h 4691"/>
              <a:gd name="T64" fmla="*/ 2910 w 3294"/>
              <a:gd name="T65" fmla="*/ 2242 h 4691"/>
              <a:gd name="T66" fmla="*/ 2911 w 3294"/>
              <a:gd name="T67" fmla="*/ 2537 h 4691"/>
              <a:gd name="T68" fmla="*/ 3000 w 3294"/>
              <a:gd name="T69" fmla="*/ 2692 h 4691"/>
              <a:gd name="T70" fmla="*/ 2928 w 3294"/>
              <a:gd name="T71" fmla="*/ 2846 h 4691"/>
              <a:gd name="T72" fmla="*/ 3000 w 3294"/>
              <a:gd name="T73" fmla="*/ 3039 h 4691"/>
              <a:gd name="T74" fmla="*/ 2970 w 3294"/>
              <a:gd name="T75" fmla="*/ 3240 h 4691"/>
              <a:gd name="T76" fmla="*/ 3000 w 3294"/>
              <a:gd name="T77" fmla="*/ 3356 h 4691"/>
              <a:gd name="T78" fmla="*/ 3217 w 3294"/>
              <a:gd name="T79" fmla="*/ 4337 h 4691"/>
              <a:gd name="T80" fmla="*/ 76 w 3294"/>
              <a:gd name="T81" fmla="*/ 4337 h 4691"/>
              <a:gd name="T82" fmla="*/ 294 w 3294"/>
              <a:gd name="T83" fmla="*/ 3356 h 4691"/>
              <a:gd name="T84" fmla="*/ 324 w 3294"/>
              <a:gd name="T85" fmla="*/ 3239 h 4691"/>
              <a:gd name="T86" fmla="*/ 294 w 3294"/>
              <a:gd name="T87" fmla="*/ 3009 h 4691"/>
              <a:gd name="T88" fmla="*/ 365 w 3294"/>
              <a:gd name="T89" fmla="*/ 2847 h 4691"/>
              <a:gd name="T90" fmla="*/ 294 w 3294"/>
              <a:gd name="T91" fmla="*/ 2692 h 4691"/>
              <a:gd name="T92" fmla="*/ 382 w 3294"/>
              <a:gd name="T93" fmla="*/ 2537 h 4691"/>
              <a:gd name="T94" fmla="*/ 384 w 3294"/>
              <a:gd name="T95" fmla="*/ 2242 h 4691"/>
              <a:gd name="T96" fmla="*/ 294 w 3294"/>
              <a:gd name="T97" fmla="*/ 2088 h 4691"/>
              <a:gd name="T98" fmla="*/ 372 w 3294"/>
              <a:gd name="T99" fmla="*/ 1930 h 4691"/>
              <a:gd name="T100" fmla="*/ 294 w 3294"/>
              <a:gd name="T101" fmla="*/ 1741 h 4691"/>
              <a:gd name="T102" fmla="*/ 337 w 3294"/>
              <a:gd name="T103" fmla="*/ 1557 h 4691"/>
              <a:gd name="T104" fmla="*/ 294 w 3294"/>
              <a:gd name="T105" fmla="*/ 1424 h 4691"/>
              <a:gd name="T106" fmla="*/ 76 w 3294"/>
              <a:gd name="T107" fmla="*/ 354 h 4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294" h="4691">
                <a:moveTo>
                  <a:pt x="2996" y="0"/>
                </a:moveTo>
                <a:lnTo>
                  <a:pt x="297" y="0"/>
                </a:lnTo>
                <a:lnTo>
                  <a:pt x="297" y="0"/>
                </a:lnTo>
                <a:cubicBezTo>
                  <a:pt x="206" y="0"/>
                  <a:pt x="123" y="42"/>
                  <a:pt x="69" y="116"/>
                </a:cubicBezTo>
                <a:lnTo>
                  <a:pt x="69" y="116"/>
                </a:lnTo>
                <a:cubicBezTo>
                  <a:pt x="15" y="189"/>
                  <a:pt x="0" y="282"/>
                  <a:pt x="28" y="369"/>
                </a:cubicBezTo>
                <a:lnTo>
                  <a:pt x="28" y="369"/>
                </a:lnTo>
                <a:cubicBezTo>
                  <a:pt x="129" y="688"/>
                  <a:pt x="206" y="1018"/>
                  <a:pt x="257" y="1350"/>
                </a:cubicBezTo>
                <a:lnTo>
                  <a:pt x="257" y="1350"/>
                </a:lnTo>
                <a:cubicBezTo>
                  <a:pt x="248" y="1374"/>
                  <a:pt x="243" y="1399"/>
                  <a:pt x="243" y="1424"/>
                </a:cubicBezTo>
                <a:lnTo>
                  <a:pt x="243" y="1454"/>
                </a:lnTo>
                <a:lnTo>
                  <a:pt x="243" y="1454"/>
                </a:lnTo>
                <a:cubicBezTo>
                  <a:pt x="243" y="1500"/>
                  <a:pt x="259" y="1544"/>
                  <a:pt x="288" y="1579"/>
                </a:cubicBezTo>
                <a:lnTo>
                  <a:pt x="288" y="1579"/>
                </a:lnTo>
                <a:cubicBezTo>
                  <a:pt x="289" y="1590"/>
                  <a:pt x="291" y="1601"/>
                  <a:pt x="292" y="1612"/>
                </a:cubicBezTo>
                <a:lnTo>
                  <a:pt x="292" y="1612"/>
                </a:lnTo>
                <a:cubicBezTo>
                  <a:pt x="261" y="1647"/>
                  <a:pt x="243" y="1693"/>
                  <a:pt x="243" y="1741"/>
                </a:cubicBezTo>
                <a:lnTo>
                  <a:pt x="243" y="1771"/>
                </a:lnTo>
                <a:lnTo>
                  <a:pt x="243" y="1771"/>
                </a:lnTo>
                <a:cubicBezTo>
                  <a:pt x="243" y="1827"/>
                  <a:pt x="266" y="1877"/>
                  <a:pt x="306" y="1914"/>
                </a:cubicBezTo>
                <a:lnTo>
                  <a:pt x="306" y="1914"/>
                </a:lnTo>
                <a:cubicBezTo>
                  <a:pt x="266" y="1950"/>
                  <a:pt x="243" y="2002"/>
                  <a:pt x="243" y="2058"/>
                </a:cubicBezTo>
                <a:lnTo>
                  <a:pt x="243" y="2088"/>
                </a:lnTo>
                <a:lnTo>
                  <a:pt x="243" y="2088"/>
                </a:lnTo>
                <a:cubicBezTo>
                  <a:pt x="243" y="2143"/>
                  <a:pt x="266" y="2195"/>
                  <a:pt x="306" y="2231"/>
                </a:cubicBezTo>
                <a:lnTo>
                  <a:pt x="306" y="2231"/>
                </a:lnTo>
                <a:cubicBezTo>
                  <a:pt x="266" y="2268"/>
                  <a:pt x="243" y="2319"/>
                  <a:pt x="243" y="2375"/>
                </a:cubicBezTo>
                <a:lnTo>
                  <a:pt x="243" y="2405"/>
                </a:lnTo>
                <a:lnTo>
                  <a:pt x="243" y="2405"/>
                </a:lnTo>
                <a:cubicBezTo>
                  <a:pt x="243" y="2461"/>
                  <a:pt x="266" y="2512"/>
                  <a:pt x="306" y="2549"/>
                </a:cubicBezTo>
                <a:lnTo>
                  <a:pt x="306" y="2549"/>
                </a:lnTo>
                <a:cubicBezTo>
                  <a:pt x="266" y="2585"/>
                  <a:pt x="243" y="2636"/>
                  <a:pt x="243" y="2692"/>
                </a:cubicBezTo>
                <a:lnTo>
                  <a:pt x="243" y="2722"/>
                </a:lnTo>
                <a:lnTo>
                  <a:pt x="243" y="2722"/>
                </a:lnTo>
                <a:cubicBezTo>
                  <a:pt x="243" y="2777"/>
                  <a:pt x="266" y="2829"/>
                  <a:pt x="306" y="2866"/>
                </a:cubicBezTo>
                <a:lnTo>
                  <a:pt x="306" y="2866"/>
                </a:lnTo>
                <a:cubicBezTo>
                  <a:pt x="266" y="2902"/>
                  <a:pt x="243" y="2954"/>
                  <a:pt x="243" y="3009"/>
                </a:cubicBezTo>
                <a:lnTo>
                  <a:pt x="243" y="3039"/>
                </a:lnTo>
                <a:lnTo>
                  <a:pt x="243" y="3039"/>
                </a:lnTo>
                <a:cubicBezTo>
                  <a:pt x="243" y="3083"/>
                  <a:pt x="257" y="3124"/>
                  <a:pt x="283" y="3158"/>
                </a:cubicBezTo>
                <a:lnTo>
                  <a:pt x="283" y="3158"/>
                </a:lnTo>
                <a:cubicBezTo>
                  <a:pt x="280" y="3178"/>
                  <a:pt x="278" y="3198"/>
                  <a:pt x="275" y="3220"/>
                </a:cubicBezTo>
                <a:lnTo>
                  <a:pt x="275" y="3220"/>
                </a:lnTo>
                <a:cubicBezTo>
                  <a:pt x="254" y="3252"/>
                  <a:pt x="243" y="3289"/>
                  <a:pt x="243" y="3327"/>
                </a:cubicBezTo>
                <a:lnTo>
                  <a:pt x="243" y="3356"/>
                </a:lnTo>
                <a:lnTo>
                  <a:pt x="243" y="3356"/>
                </a:lnTo>
                <a:cubicBezTo>
                  <a:pt x="243" y="3371"/>
                  <a:pt x="244" y="3386"/>
                  <a:pt x="248" y="3401"/>
                </a:cubicBezTo>
                <a:lnTo>
                  <a:pt x="248" y="3401"/>
                </a:lnTo>
                <a:cubicBezTo>
                  <a:pt x="196" y="3712"/>
                  <a:pt x="122" y="4021"/>
                  <a:pt x="28" y="4322"/>
                </a:cubicBezTo>
                <a:lnTo>
                  <a:pt x="28" y="4322"/>
                </a:lnTo>
                <a:cubicBezTo>
                  <a:pt x="0" y="4408"/>
                  <a:pt x="15" y="4501"/>
                  <a:pt x="69" y="4575"/>
                </a:cubicBezTo>
                <a:lnTo>
                  <a:pt x="69" y="4575"/>
                </a:lnTo>
                <a:cubicBezTo>
                  <a:pt x="123" y="4648"/>
                  <a:pt x="206" y="4690"/>
                  <a:pt x="297" y="4690"/>
                </a:cubicBezTo>
                <a:lnTo>
                  <a:pt x="2996" y="4690"/>
                </a:lnTo>
                <a:lnTo>
                  <a:pt x="2996" y="4690"/>
                </a:lnTo>
                <a:cubicBezTo>
                  <a:pt x="3087" y="4690"/>
                  <a:pt x="3170" y="4648"/>
                  <a:pt x="3224" y="4575"/>
                </a:cubicBezTo>
                <a:lnTo>
                  <a:pt x="3224" y="4575"/>
                </a:lnTo>
                <a:cubicBezTo>
                  <a:pt x="3278" y="4501"/>
                  <a:pt x="3293" y="4409"/>
                  <a:pt x="3266" y="4322"/>
                </a:cubicBezTo>
                <a:lnTo>
                  <a:pt x="3266" y="4322"/>
                </a:lnTo>
                <a:cubicBezTo>
                  <a:pt x="3171" y="4021"/>
                  <a:pt x="3097" y="3711"/>
                  <a:pt x="3046" y="3400"/>
                </a:cubicBezTo>
                <a:lnTo>
                  <a:pt x="3046" y="3400"/>
                </a:lnTo>
                <a:cubicBezTo>
                  <a:pt x="3049" y="3385"/>
                  <a:pt x="3050" y="3371"/>
                  <a:pt x="3050" y="3356"/>
                </a:cubicBezTo>
                <a:lnTo>
                  <a:pt x="3050" y="3327"/>
                </a:lnTo>
                <a:lnTo>
                  <a:pt x="3050" y="3327"/>
                </a:lnTo>
                <a:cubicBezTo>
                  <a:pt x="3050" y="3289"/>
                  <a:pt x="3040" y="3252"/>
                  <a:pt x="3019" y="3221"/>
                </a:cubicBezTo>
                <a:lnTo>
                  <a:pt x="3019" y="3221"/>
                </a:lnTo>
                <a:cubicBezTo>
                  <a:pt x="3016" y="3200"/>
                  <a:pt x="3013" y="3179"/>
                  <a:pt x="3011" y="3157"/>
                </a:cubicBezTo>
                <a:lnTo>
                  <a:pt x="3011" y="3157"/>
                </a:lnTo>
                <a:cubicBezTo>
                  <a:pt x="3036" y="3124"/>
                  <a:pt x="3050" y="3083"/>
                  <a:pt x="3050" y="3039"/>
                </a:cubicBezTo>
                <a:lnTo>
                  <a:pt x="3050" y="3009"/>
                </a:lnTo>
                <a:lnTo>
                  <a:pt x="3050" y="3009"/>
                </a:lnTo>
                <a:cubicBezTo>
                  <a:pt x="3050" y="2954"/>
                  <a:pt x="3027" y="2902"/>
                  <a:pt x="2987" y="2866"/>
                </a:cubicBezTo>
                <a:lnTo>
                  <a:pt x="2987" y="2866"/>
                </a:lnTo>
                <a:cubicBezTo>
                  <a:pt x="3027" y="2829"/>
                  <a:pt x="3050" y="2777"/>
                  <a:pt x="3050" y="2722"/>
                </a:cubicBezTo>
                <a:lnTo>
                  <a:pt x="3050" y="2692"/>
                </a:lnTo>
                <a:lnTo>
                  <a:pt x="3050" y="2692"/>
                </a:lnTo>
                <a:cubicBezTo>
                  <a:pt x="3050" y="2636"/>
                  <a:pt x="3027" y="2585"/>
                  <a:pt x="2987" y="2549"/>
                </a:cubicBezTo>
                <a:lnTo>
                  <a:pt x="2987" y="2549"/>
                </a:lnTo>
                <a:cubicBezTo>
                  <a:pt x="3027" y="2512"/>
                  <a:pt x="3050" y="2461"/>
                  <a:pt x="3050" y="2405"/>
                </a:cubicBezTo>
                <a:lnTo>
                  <a:pt x="3050" y="2375"/>
                </a:lnTo>
                <a:lnTo>
                  <a:pt x="3050" y="2375"/>
                </a:lnTo>
                <a:cubicBezTo>
                  <a:pt x="3050" y="2319"/>
                  <a:pt x="3027" y="2268"/>
                  <a:pt x="2987" y="2231"/>
                </a:cubicBezTo>
                <a:lnTo>
                  <a:pt x="2987" y="2231"/>
                </a:lnTo>
                <a:cubicBezTo>
                  <a:pt x="3027" y="2195"/>
                  <a:pt x="3050" y="2143"/>
                  <a:pt x="3050" y="2088"/>
                </a:cubicBezTo>
                <a:lnTo>
                  <a:pt x="3050" y="2058"/>
                </a:lnTo>
                <a:lnTo>
                  <a:pt x="3050" y="2058"/>
                </a:lnTo>
                <a:cubicBezTo>
                  <a:pt x="3050" y="2002"/>
                  <a:pt x="3027" y="1950"/>
                  <a:pt x="2987" y="1914"/>
                </a:cubicBezTo>
                <a:lnTo>
                  <a:pt x="2987" y="1914"/>
                </a:lnTo>
                <a:cubicBezTo>
                  <a:pt x="3027" y="1877"/>
                  <a:pt x="3050" y="1826"/>
                  <a:pt x="3050" y="1771"/>
                </a:cubicBezTo>
                <a:lnTo>
                  <a:pt x="3050" y="1741"/>
                </a:lnTo>
                <a:lnTo>
                  <a:pt x="3050" y="1741"/>
                </a:lnTo>
                <a:cubicBezTo>
                  <a:pt x="3050" y="1693"/>
                  <a:pt x="3033" y="1647"/>
                  <a:pt x="3001" y="1612"/>
                </a:cubicBezTo>
                <a:lnTo>
                  <a:pt x="3001" y="1612"/>
                </a:lnTo>
                <a:cubicBezTo>
                  <a:pt x="3002" y="1601"/>
                  <a:pt x="3004" y="1590"/>
                  <a:pt x="3005" y="1579"/>
                </a:cubicBezTo>
                <a:lnTo>
                  <a:pt x="3005" y="1579"/>
                </a:lnTo>
                <a:cubicBezTo>
                  <a:pt x="3034" y="1544"/>
                  <a:pt x="3050" y="1500"/>
                  <a:pt x="3050" y="1454"/>
                </a:cubicBezTo>
                <a:lnTo>
                  <a:pt x="3050" y="1424"/>
                </a:lnTo>
                <a:lnTo>
                  <a:pt x="3050" y="1424"/>
                </a:lnTo>
                <a:cubicBezTo>
                  <a:pt x="3050" y="1399"/>
                  <a:pt x="3046" y="1374"/>
                  <a:pt x="3036" y="1351"/>
                </a:cubicBezTo>
                <a:lnTo>
                  <a:pt x="3036" y="1351"/>
                </a:lnTo>
                <a:cubicBezTo>
                  <a:pt x="3087" y="1018"/>
                  <a:pt x="3165" y="688"/>
                  <a:pt x="3266" y="369"/>
                </a:cubicBezTo>
                <a:lnTo>
                  <a:pt x="3266" y="369"/>
                </a:lnTo>
                <a:cubicBezTo>
                  <a:pt x="3293" y="282"/>
                  <a:pt x="3278" y="189"/>
                  <a:pt x="3224" y="116"/>
                </a:cubicBezTo>
                <a:lnTo>
                  <a:pt x="3224" y="116"/>
                </a:lnTo>
                <a:cubicBezTo>
                  <a:pt x="3170" y="42"/>
                  <a:pt x="3087" y="0"/>
                  <a:pt x="2996" y="0"/>
                </a:cubicBezTo>
                <a:close/>
                <a:moveTo>
                  <a:pt x="2996" y="51"/>
                </a:moveTo>
                <a:lnTo>
                  <a:pt x="2996" y="51"/>
                </a:lnTo>
                <a:cubicBezTo>
                  <a:pt x="3153" y="51"/>
                  <a:pt x="3264" y="204"/>
                  <a:pt x="3217" y="354"/>
                </a:cubicBezTo>
                <a:lnTo>
                  <a:pt x="3217" y="354"/>
                </a:lnTo>
                <a:cubicBezTo>
                  <a:pt x="3129" y="632"/>
                  <a:pt x="3042" y="970"/>
                  <a:pt x="2984" y="1358"/>
                </a:cubicBezTo>
                <a:lnTo>
                  <a:pt x="2984" y="1358"/>
                </a:lnTo>
                <a:cubicBezTo>
                  <a:pt x="2993" y="1377"/>
                  <a:pt x="3000" y="1400"/>
                  <a:pt x="3000" y="1424"/>
                </a:cubicBezTo>
                <a:lnTo>
                  <a:pt x="3000" y="1454"/>
                </a:lnTo>
                <a:lnTo>
                  <a:pt x="3000" y="1454"/>
                </a:lnTo>
                <a:cubicBezTo>
                  <a:pt x="3000" y="1494"/>
                  <a:pt x="2983" y="1530"/>
                  <a:pt x="2957" y="1557"/>
                </a:cubicBezTo>
                <a:lnTo>
                  <a:pt x="2957" y="1557"/>
                </a:lnTo>
                <a:cubicBezTo>
                  <a:pt x="2954" y="1581"/>
                  <a:pt x="2950" y="1606"/>
                  <a:pt x="2948" y="1631"/>
                </a:cubicBezTo>
                <a:lnTo>
                  <a:pt x="2948" y="1631"/>
                </a:lnTo>
                <a:cubicBezTo>
                  <a:pt x="2979" y="1657"/>
                  <a:pt x="3000" y="1697"/>
                  <a:pt x="3000" y="1741"/>
                </a:cubicBezTo>
                <a:lnTo>
                  <a:pt x="3000" y="1771"/>
                </a:lnTo>
                <a:lnTo>
                  <a:pt x="3000" y="1771"/>
                </a:lnTo>
                <a:cubicBezTo>
                  <a:pt x="3000" y="1826"/>
                  <a:pt x="2969" y="1872"/>
                  <a:pt x="2924" y="1897"/>
                </a:cubicBezTo>
                <a:lnTo>
                  <a:pt x="2924" y="1897"/>
                </a:lnTo>
                <a:cubicBezTo>
                  <a:pt x="2924" y="1908"/>
                  <a:pt x="2922" y="1919"/>
                  <a:pt x="2922" y="1930"/>
                </a:cubicBezTo>
                <a:lnTo>
                  <a:pt x="2922" y="1930"/>
                </a:lnTo>
                <a:cubicBezTo>
                  <a:pt x="2968" y="1954"/>
                  <a:pt x="3000" y="2002"/>
                  <a:pt x="3000" y="2058"/>
                </a:cubicBezTo>
                <a:lnTo>
                  <a:pt x="3000" y="2088"/>
                </a:lnTo>
                <a:lnTo>
                  <a:pt x="3000" y="2088"/>
                </a:lnTo>
                <a:cubicBezTo>
                  <a:pt x="3000" y="2148"/>
                  <a:pt x="2963" y="2199"/>
                  <a:pt x="2910" y="2220"/>
                </a:cubicBezTo>
                <a:lnTo>
                  <a:pt x="2910" y="2220"/>
                </a:lnTo>
                <a:cubicBezTo>
                  <a:pt x="2910" y="2228"/>
                  <a:pt x="2910" y="2234"/>
                  <a:pt x="2910" y="2242"/>
                </a:cubicBezTo>
                <a:lnTo>
                  <a:pt x="2910" y="2242"/>
                </a:lnTo>
                <a:cubicBezTo>
                  <a:pt x="2962" y="2263"/>
                  <a:pt x="3000" y="2315"/>
                  <a:pt x="3000" y="2375"/>
                </a:cubicBezTo>
                <a:lnTo>
                  <a:pt x="3000" y="2405"/>
                </a:lnTo>
                <a:lnTo>
                  <a:pt x="3000" y="2405"/>
                </a:lnTo>
                <a:cubicBezTo>
                  <a:pt x="3000" y="2464"/>
                  <a:pt x="2963" y="2515"/>
                  <a:pt x="2911" y="2537"/>
                </a:cubicBezTo>
                <a:lnTo>
                  <a:pt x="2911" y="2537"/>
                </a:lnTo>
                <a:cubicBezTo>
                  <a:pt x="2912" y="2545"/>
                  <a:pt x="2912" y="2552"/>
                  <a:pt x="2913" y="2560"/>
                </a:cubicBezTo>
                <a:lnTo>
                  <a:pt x="2913" y="2560"/>
                </a:lnTo>
                <a:cubicBezTo>
                  <a:pt x="2963" y="2582"/>
                  <a:pt x="3000" y="2633"/>
                  <a:pt x="3000" y="2692"/>
                </a:cubicBezTo>
                <a:lnTo>
                  <a:pt x="3000" y="2722"/>
                </a:lnTo>
                <a:lnTo>
                  <a:pt x="3000" y="2722"/>
                </a:lnTo>
                <a:cubicBezTo>
                  <a:pt x="3000" y="2775"/>
                  <a:pt x="2971" y="2821"/>
                  <a:pt x="2928" y="2846"/>
                </a:cubicBezTo>
                <a:lnTo>
                  <a:pt x="2928" y="2846"/>
                </a:lnTo>
                <a:cubicBezTo>
                  <a:pt x="2929" y="2860"/>
                  <a:pt x="2931" y="2873"/>
                  <a:pt x="2932" y="2888"/>
                </a:cubicBezTo>
                <a:lnTo>
                  <a:pt x="2932" y="2888"/>
                </a:lnTo>
                <a:cubicBezTo>
                  <a:pt x="2972" y="2913"/>
                  <a:pt x="3000" y="2958"/>
                  <a:pt x="3000" y="3009"/>
                </a:cubicBezTo>
                <a:lnTo>
                  <a:pt x="3000" y="3039"/>
                </a:lnTo>
                <a:lnTo>
                  <a:pt x="3000" y="3039"/>
                </a:lnTo>
                <a:cubicBezTo>
                  <a:pt x="3000" y="3079"/>
                  <a:pt x="2984" y="3115"/>
                  <a:pt x="2957" y="3141"/>
                </a:cubicBezTo>
                <a:lnTo>
                  <a:pt x="2957" y="3141"/>
                </a:lnTo>
                <a:cubicBezTo>
                  <a:pt x="2962" y="3174"/>
                  <a:pt x="2966" y="3207"/>
                  <a:pt x="2970" y="3240"/>
                </a:cubicBezTo>
                <a:lnTo>
                  <a:pt x="2970" y="3240"/>
                </a:lnTo>
                <a:cubicBezTo>
                  <a:pt x="2989" y="3264"/>
                  <a:pt x="3000" y="3294"/>
                  <a:pt x="3000" y="3327"/>
                </a:cubicBezTo>
                <a:lnTo>
                  <a:pt x="3000" y="3356"/>
                </a:lnTo>
                <a:lnTo>
                  <a:pt x="3000" y="3356"/>
                </a:lnTo>
                <a:cubicBezTo>
                  <a:pt x="3000" y="3371"/>
                  <a:pt x="2998" y="3385"/>
                  <a:pt x="2993" y="3398"/>
                </a:cubicBezTo>
                <a:lnTo>
                  <a:pt x="2993" y="3398"/>
                </a:lnTo>
                <a:cubicBezTo>
                  <a:pt x="3052" y="3759"/>
                  <a:pt x="3134" y="4075"/>
                  <a:pt x="3217" y="4337"/>
                </a:cubicBezTo>
                <a:lnTo>
                  <a:pt x="3217" y="4337"/>
                </a:lnTo>
                <a:cubicBezTo>
                  <a:pt x="3264" y="4487"/>
                  <a:pt x="3153" y="4640"/>
                  <a:pt x="2996" y="4640"/>
                </a:cubicBezTo>
                <a:lnTo>
                  <a:pt x="297" y="4640"/>
                </a:lnTo>
                <a:lnTo>
                  <a:pt x="297" y="4640"/>
                </a:lnTo>
                <a:cubicBezTo>
                  <a:pt x="140" y="4640"/>
                  <a:pt x="29" y="4487"/>
                  <a:pt x="76" y="4337"/>
                </a:cubicBezTo>
                <a:lnTo>
                  <a:pt x="76" y="4337"/>
                </a:lnTo>
                <a:cubicBezTo>
                  <a:pt x="159" y="4075"/>
                  <a:pt x="241" y="3760"/>
                  <a:pt x="300" y="3398"/>
                </a:cubicBezTo>
                <a:lnTo>
                  <a:pt x="300" y="3398"/>
                </a:lnTo>
                <a:cubicBezTo>
                  <a:pt x="296" y="3385"/>
                  <a:pt x="294" y="3371"/>
                  <a:pt x="294" y="3356"/>
                </a:cubicBezTo>
                <a:lnTo>
                  <a:pt x="294" y="3327"/>
                </a:lnTo>
                <a:lnTo>
                  <a:pt x="294" y="3327"/>
                </a:lnTo>
                <a:cubicBezTo>
                  <a:pt x="294" y="3293"/>
                  <a:pt x="305" y="3264"/>
                  <a:pt x="324" y="3239"/>
                </a:cubicBezTo>
                <a:lnTo>
                  <a:pt x="324" y="3239"/>
                </a:lnTo>
                <a:cubicBezTo>
                  <a:pt x="328" y="3207"/>
                  <a:pt x="332" y="3174"/>
                  <a:pt x="336" y="3141"/>
                </a:cubicBezTo>
                <a:lnTo>
                  <a:pt x="336" y="3141"/>
                </a:lnTo>
                <a:cubicBezTo>
                  <a:pt x="310" y="3115"/>
                  <a:pt x="294" y="3080"/>
                  <a:pt x="294" y="3039"/>
                </a:cubicBezTo>
                <a:lnTo>
                  <a:pt x="294" y="3009"/>
                </a:lnTo>
                <a:lnTo>
                  <a:pt x="294" y="3009"/>
                </a:lnTo>
                <a:cubicBezTo>
                  <a:pt x="294" y="2958"/>
                  <a:pt x="321" y="2913"/>
                  <a:pt x="362" y="2887"/>
                </a:cubicBezTo>
                <a:lnTo>
                  <a:pt x="362" y="2887"/>
                </a:lnTo>
                <a:cubicBezTo>
                  <a:pt x="363" y="2873"/>
                  <a:pt x="365" y="2860"/>
                  <a:pt x="365" y="2847"/>
                </a:cubicBezTo>
                <a:lnTo>
                  <a:pt x="365" y="2847"/>
                </a:lnTo>
                <a:cubicBezTo>
                  <a:pt x="322" y="2821"/>
                  <a:pt x="294" y="2775"/>
                  <a:pt x="294" y="2722"/>
                </a:cubicBezTo>
                <a:lnTo>
                  <a:pt x="294" y="2692"/>
                </a:lnTo>
                <a:lnTo>
                  <a:pt x="294" y="2692"/>
                </a:lnTo>
                <a:cubicBezTo>
                  <a:pt x="294" y="2632"/>
                  <a:pt x="330" y="2582"/>
                  <a:pt x="381" y="2560"/>
                </a:cubicBezTo>
                <a:lnTo>
                  <a:pt x="381" y="2560"/>
                </a:lnTo>
                <a:cubicBezTo>
                  <a:pt x="381" y="2552"/>
                  <a:pt x="382" y="2545"/>
                  <a:pt x="382" y="2537"/>
                </a:cubicBezTo>
                <a:lnTo>
                  <a:pt x="382" y="2537"/>
                </a:lnTo>
                <a:cubicBezTo>
                  <a:pt x="330" y="2516"/>
                  <a:pt x="294" y="2464"/>
                  <a:pt x="294" y="2405"/>
                </a:cubicBezTo>
                <a:lnTo>
                  <a:pt x="294" y="2375"/>
                </a:lnTo>
                <a:lnTo>
                  <a:pt x="294" y="2375"/>
                </a:lnTo>
                <a:cubicBezTo>
                  <a:pt x="294" y="2315"/>
                  <a:pt x="331" y="2263"/>
                  <a:pt x="384" y="2242"/>
                </a:cubicBezTo>
                <a:lnTo>
                  <a:pt x="384" y="2242"/>
                </a:lnTo>
                <a:cubicBezTo>
                  <a:pt x="384" y="2234"/>
                  <a:pt x="384" y="2228"/>
                  <a:pt x="384" y="2220"/>
                </a:cubicBezTo>
                <a:lnTo>
                  <a:pt x="384" y="2220"/>
                </a:lnTo>
                <a:cubicBezTo>
                  <a:pt x="331" y="2199"/>
                  <a:pt x="294" y="2148"/>
                  <a:pt x="294" y="2088"/>
                </a:cubicBezTo>
                <a:lnTo>
                  <a:pt x="294" y="2058"/>
                </a:lnTo>
                <a:lnTo>
                  <a:pt x="294" y="2058"/>
                </a:lnTo>
                <a:cubicBezTo>
                  <a:pt x="294" y="2002"/>
                  <a:pt x="326" y="1954"/>
                  <a:pt x="372" y="1930"/>
                </a:cubicBezTo>
                <a:lnTo>
                  <a:pt x="372" y="1930"/>
                </a:lnTo>
                <a:cubicBezTo>
                  <a:pt x="371" y="1919"/>
                  <a:pt x="370" y="1908"/>
                  <a:pt x="369" y="1897"/>
                </a:cubicBezTo>
                <a:lnTo>
                  <a:pt x="369" y="1897"/>
                </a:lnTo>
                <a:cubicBezTo>
                  <a:pt x="324" y="1872"/>
                  <a:pt x="294" y="1826"/>
                  <a:pt x="294" y="1771"/>
                </a:cubicBezTo>
                <a:lnTo>
                  <a:pt x="294" y="1741"/>
                </a:lnTo>
                <a:lnTo>
                  <a:pt x="294" y="1741"/>
                </a:lnTo>
                <a:cubicBezTo>
                  <a:pt x="294" y="1697"/>
                  <a:pt x="314" y="1657"/>
                  <a:pt x="346" y="1631"/>
                </a:cubicBezTo>
                <a:lnTo>
                  <a:pt x="346" y="1631"/>
                </a:lnTo>
                <a:cubicBezTo>
                  <a:pt x="343" y="1606"/>
                  <a:pt x="340" y="1581"/>
                  <a:pt x="337" y="1557"/>
                </a:cubicBezTo>
                <a:lnTo>
                  <a:pt x="337" y="1557"/>
                </a:lnTo>
                <a:cubicBezTo>
                  <a:pt x="310" y="1530"/>
                  <a:pt x="294" y="1494"/>
                  <a:pt x="294" y="1454"/>
                </a:cubicBezTo>
                <a:lnTo>
                  <a:pt x="294" y="1424"/>
                </a:lnTo>
                <a:lnTo>
                  <a:pt x="294" y="1424"/>
                </a:lnTo>
                <a:cubicBezTo>
                  <a:pt x="294" y="1400"/>
                  <a:pt x="300" y="1377"/>
                  <a:pt x="310" y="1358"/>
                </a:cubicBezTo>
                <a:lnTo>
                  <a:pt x="310" y="1358"/>
                </a:lnTo>
                <a:cubicBezTo>
                  <a:pt x="251" y="969"/>
                  <a:pt x="164" y="631"/>
                  <a:pt x="76" y="354"/>
                </a:cubicBezTo>
                <a:lnTo>
                  <a:pt x="76" y="354"/>
                </a:lnTo>
                <a:cubicBezTo>
                  <a:pt x="29" y="204"/>
                  <a:pt x="140" y="51"/>
                  <a:pt x="297" y="51"/>
                </a:cubicBezTo>
                <a:lnTo>
                  <a:pt x="2996" y="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7" name="CuadroTexto 4">
            <a:extLst>
              <a:ext uri="{FF2B5EF4-FFF2-40B4-BE49-F238E27FC236}">
                <a16:creationId xmlns:a16="http://schemas.microsoft.com/office/drawing/2014/main" id="{9EF90221-48E0-3542-8734-7473CCFD7D36}"/>
              </a:ext>
            </a:extLst>
          </p:cNvPr>
          <p:cNvSpPr txBox="1"/>
          <p:nvPr/>
        </p:nvSpPr>
        <p:spPr>
          <a:xfrm>
            <a:off x="282632" y="3056713"/>
            <a:ext cx="4088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No Vehicle Day, Earth Day Celebration, Environment Day, Wetland Day</a:t>
            </a:r>
          </a:p>
        </p:txBody>
      </p:sp>
      <p:sp>
        <p:nvSpPr>
          <p:cNvPr id="270" name="CuadroTexto 4">
            <a:extLst>
              <a:ext uri="{FF2B5EF4-FFF2-40B4-BE49-F238E27FC236}">
                <a16:creationId xmlns:a16="http://schemas.microsoft.com/office/drawing/2014/main" id="{7BAD5761-1166-BE4A-979F-342659AD1248}"/>
              </a:ext>
            </a:extLst>
          </p:cNvPr>
          <p:cNvSpPr txBox="1"/>
          <p:nvPr/>
        </p:nvSpPr>
        <p:spPr>
          <a:xfrm>
            <a:off x="3492551" y="5103674"/>
            <a:ext cx="48102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Energy-efficient street lighting system with proper control, low-energy fixtures.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Energy-efficient pumping system, motors 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Efficient use of star-rated equipment at the various sections.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73" name="CuadroTexto 4">
            <a:extLst>
              <a:ext uri="{FF2B5EF4-FFF2-40B4-BE49-F238E27FC236}">
                <a16:creationId xmlns:a16="http://schemas.microsoft.com/office/drawing/2014/main" id="{9E66E344-F807-0949-B1D6-7CEE40E0D2BA}"/>
              </a:ext>
            </a:extLst>
          </p:cNvPr>
          <p:cNvSpPr txBox="1"/>
          <p:nvPr/>
        </p:nvSpPr>
        <p:spPr>
          <a:xfrm>
            <a:off x="7566113" y="4995241"/>
            <a:ext cx="4394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66688"/>
            <a:endParaRPr lang="en-US" dirty="0">
              <a:cs typeface="Arial" panose="020B0604020202020204" pitchFamily="34" charset="0"/>
            </a:endParaRPr>
          </a:p>
          <a:p>
            <a:pPr marL="285750" indent="-166688"/>
            <a:r>
              <a:rPr lang="en-US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77" name="CuadroTexto 4">
            <a:extLst>
              <a:ext uri="{FF2B5EF4-FFF2-40B4-BE49-F238E27FC236}">
                <a16:creationId xmlns:a16="http://schemas.microsoft.com/office/drawing/2014/main" id="{5462D978-6A98-0943-A15B-BE356EC1CAA6}"/>
              </a:ext>
            </a:extLst>
          </p:cNvPr>
          <p:cNvSpPr txBox="1"/>
          <p:nvPr/>
        </p:nvSpPr>
        <p:spPr>
          <a:xfrm>
            <a:off x="548695" y="5899627"/>
            <a:ext cx="2408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Roof top Solar Power Plant of 30 KW  . </a:t>
            </a:r>
            <a:endParaRPr lang="en-US" dirty="0">
              <a:ea typeface="Lato Light" charset="0"/>
              <a:cs typeface="Lato Light" charset="0"/>
            </a:endParaRPr>
          </a:p>
        </p:txBody>
      </p:sp>
      <p:pic>
        <p:nvPicPr>
          <p:cNvPr id="1036" name="Picture 12" descr="Self Defense Workshop for Teens - Greater Somerset County YMCA">
            <a:extLst>
              <a:ext uri="{FF2B5EF4-FFF2-40B4-BE49-F238E27FC236}">
                <a16:creationId xmlns:a16="http://schemas.microsoft.com/office/drawing/2014/main" id="{B3BA45C0-87D3-4564-8C37-421521099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419" y="4097699"/>
            <a:ext cx="672055" cy="69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4002" y="955963"/>
            <a:ext cx="265747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9127" y="3767328"/>
            <a:ext cx="2795865" cy="192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CuadroTexto 4">
            <a:extLst>
              <a:ext uri="{FF2B5EF4-FFF2-40B4-BE49-F238E27FC236}">
                <a16:creationId xmlns:a16="http://schemas.microsoft.com/office/drawing/2014/main" id="{5462D978-6A98-0943-A15B-BE356EC1CAA6}"/>
              </a:ext>
            </a:extLst>
          </p:cNvPr>
          <p:cNvSpPr txBox="1"/>
          <p:nvPr/>
        </p:nvSpPr>
        <p:spPr>
          <a:xfrm>
            <a:off x="8583222" y="4936459"/>
            <a:ext cx="3340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66688">
              <a:buFont typeface="Wingdings" pitchFamily="2" charset="2"/>
              <a:buChar char="§"/>
            </a:pPr>
            <a:r>
              <a:rPr lang="en-US" dirty="0">
                <a:cs typeface="Arial" panose="020B0604020202020204" pitchFamily="34" charset="0"/>
              </a:rPr>
              <a:t>Plantation of 5750  trees</a:t>
            </a:r>
          </a:p>
          <a:p>
            <a:pPr marL="285750" indent="-166688">
              <a:buFont typeface="Wingdings" pitchFamily="2" charset="2"/>
              <a:buChar char="§"/>
            </a:pPr>
            <a:r>
              <a:rPr lang="en-IN" dirty="0"/>
              <a:t>Balance of CO2 released by the activities on the campus by releasing Oxygen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93582" y="916355"/>
            <a:ext cx="2051954" cy="2046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84508" y="3047334"/>
            <a:ext cx="2638084" cy="198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0" name="Picture 8" descr="C:\Users\SEMINAR\Downloads\5 (1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85152" y="932688"/>
            <a:ext cx="4616704" cy="25968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19706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40546"/>
            <a:ext cx="12192000" cy="622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5333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021">
              <a:defRPr/>
            </a:pPr>
            <a:r>
              <a:rPr lang="en-US" sz="2800" b="0" dirty="0">
                <a:solidFill>
                  <a:srgbClr val="0000FF"/>
                </a:solidFill>
                <a:latin typeface="Agency FB" panose="020B0503020202020204" pitchFamily="34" charset="0"/>
              </a:rPr>
              <a:t> Road Map for the Future</a:t>
            </a:r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3564471" y="1133028"/>
            <a:ext cx="51816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0948" tIns="30474" rIns="60948" bIns="30474"/>
          <a:lstStyle/>
          <a:p>
            <a:endParaRPr lang="en-US"/>
          </a:p>
        </p:txBody>
      </p:sp>
      <p:grpSp>
        <p:nvGrpSpPr>
          <p:cNvPr id="5" name="Group 210"/>
          <p:cNvGrpSpPr>
            <a:grpSpLocks/>
          </p:cNvGrpSpPr>
          <p:nvPr/>
        </p:nvGrpSpPr>
        <p:grpSpPr bwMode="auto">
          <a:xfrm>
            <a:off x="5018051" y="2399120"/>
            <a:ext cx="6501341" cy="3562350"/>
            <a:chOff x="8128005" y="5112812"/>
            <a:chExt cx="9752514" cy="5343521"/>
          </a:xfrm>
        </p:grpSpPr>
        <p:grpSp>
          <p:nvGrpSpPr>
            <p:cNvPr id="6" name="Group 191"/>
            <p:cNvGrpSpPr>
              <a:grpSpLocks/>
            </p:cNvGrpSpPr>
            <p:nvPr/>
          </p:nvGrpSpPr>
          <p:grpSpPr bwMode="auto">
            <a:xfrm>
              <a:off x="12544657" y="5112812"/>
              <a:ext cx="5335862" cy="1015661"/>
              <a:chOff x="12496531" y="3792751"/>
              <a:chExt cx="5335862" cy="1015661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2496531" y="3810214"/>
                <a:ext cx="1260540" cy="96949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defTabSz="914021">
                  <a:defRPr/>
                </a:pPr>
                <a:r>
                  <a:rPr lang="en-US" sz="3600" b="1" dirty="0">
                    <a:solidFill>
                      <a:schemeClr val="accent3"/>
                    </a:solidFill>
                  </a:rPr>
                  <a:t>04</a:t>
                </a:r>
              </a:p>
            </p:txBody>
          </p:sp>
          <p:sp>
            <p:nvSpPr>
              <p:cNvPr id="9" name="TextBox 193"/>
              <p:cNvSpPr txBox="1">
                <a:spLocks noChangeArrowheads="1"/>
              </p:cNvSpPr>
              <p:nvPr/>
            </p:nvSpPr>
            <p:spPr bwMode="auto">
              <a:xfrm>
                <a:off x="13666794" y="3792751"/>
                <a:ext cx="4165599" cy="10156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900" dirty="0"/>
                  <a:t>Capacity building</a:t>
                </a:r>
                <a:endParaRPr lang="en-GB" sz="1900" dirty="0"/>
              </a:p>
              <a:p>
                <a:endParaRPr lang="en-US" sz="1900" b="1" dirty="0"/>
              </a:p>
            </p:txBody>
          </p:sp>
        </p:grpSp>
        <p:sp>
          <p:nvSpPr>
            <p:cNvPr id="7" name="Bent Arrow 6"/>
            <p:cNvSpPr/>
            <p:nvPr/>
          </p:nvSpPr>
          <p:spPr>
            <a:xfrm>
              <a:off x="8128005" y="5444600"/>
              <a:ext cx="4688128" cy="5011733"/>
            </a:xfrm>
            <a:prstGeom prst="bentArrow">
              <a:avLst>
                <a:gd name="adj1" fmla="val 9904"/>
                <a:gd name="adj2" fmla="val 11891"/>
                <a:gd name="adj3" fmla="val 13303"/>
                <a:gd name="adj4" fmla="val 4375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021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209"/>
          <p:cNvGrpSpPr>
            <a:grpSpLocks/>
          </p:cNvGrpSpPr>
          <p:nvPr/>
        </p:nvGrpSpPr>
        <p:grpSpPr bwMode="auto">
          <a:xfrm>
            <a:off x="5558371" y="996503"/>
            <a:ext cx="5147733" cy="5527675"/>
            <a:chOff x="9002474" y="2672226"/>
            <a:chExt cx="7721421" cy="8292114"/>
          </a:xfrm>
        </p:grpSpPr>
        <p:grpSp>
          <p:nvGrpSpPr>
            <p:cNvPr id="11" name="Group 187"/>
            <p:cNvGrpSpPr>
              <a:grpSpLocks/>
            </p:cNvGrpSpPr>
            <p:nvPr/>
          </p:nvGrpSpPr>
          <p:grpSpPr bwMode="auto">
            <a:xfrm>
              <a:off x="10588255" y="2672226"/>
              <a:ext cx="6135640" cy="1850050"/>
              <a:chOff x="3106581" y="2498799"/>
              <a:chExt cx="6135640" cy="1850050"/>
            </a:xfrm>
          </p:grpSpPr>
          <p:sp>
            <p:nvSpPr>
              <p:cNvPr id="13" name="TextBox 188"/>
              <p:cNvSpPr txBox="1">
                <a:spLocks noChangeArrowheads="1"/>
              </p:cNvSpPr>
              <p:nvPr/>
            </p:nvSpPr>
            <p:spPr bwMode="auto">
              <a:xfrm>
                <a:off x="3106581" y="2616975"/>
                <a:ext cx="1259839" cy="969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2"/>
                    </a:solidFill>
                  </a:rPr>
                  <a:t>03</a:t>
                </a:r>
              </a:p>
            </p:txBody>
          </p:sp>
          <p:sp>
            <p:nvSpPr>
              <p:cNvPr id="14" name="TextBox 189"/>
              <p:cNvSpPr txBox="1">
                <a:spLocks noChangeArrowheads="1"/>
              </p:cNvSpPr>
              <p:nvPr/>
            </p:nvSpPr>
            <p:spPr bwMode="auto">
              <a:xfrm>
                <a:off x="4276623" y="2498799"/>
                <a:ext cx="4413036" cy="5771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900" b="1" dirty="0"/>
                  <a:t>Appropriate Infrastructure</a:t>
                </a:r>
              </a:p>
            </p:txBody>
          </p:sp>
          <p:sp>
            <p:nvSpPr>
              <p:cNvPr id="15" name="TextBox 190"/>
              <p:cNvSpPr txBox="1">
                <a:spLocks noChangeArrowheads="1"/>
              </p:cNvSpPr>
              <p:nvPr/>
            </p:nvSpPr>
            <p:spPr bwMode="auto">
              <a:xfrm>
                <a:off x="4276623" y="3864066"/>
                <a:ext cx="4965598" cy="4847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GB" sz="1500" dirty="0"/>
              </a:p>
            </p:txBody>
          </p:sp>
        </p:grpSp>
        <p:sp>
          <p:nvSpPr>
            <p:cNvPr id="12" name="Right Arrow 11"/>
            <p:cNvSpPr/>
            <p:nvPr/>
          </p:nvSpPr>
          <p:spPr>
            <a:xfrm rot="5400000" flipH="1">
              <a:off x="5447748" y="6236478"/>
              <a:ext cx="8282588" cy="1173136"/>
            </a:xfrm>
            <a:prstGeom prst="rightArrow">
              <a:avLst>
                <a:gd name="adj1" fmla="val 41486"/>
                <a:gd name="adj2" fmla="val 53861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021">
                <a:defRPr/>
              </a:pPr>
              <a:endParaRPr lang="en-US" dirty="0"/>
            </a:p>
          </p:txBody>
        </p:sp>
      </p:grpSp>
      <p:grpSp>
        <p:nvGrpSpPr>
          <p:cNvPr id="16" name="Group 207"/>
          <p:cNvGrpSpPr>
            <a:grpSpLocks/>
          </p:cNvGrpSpPr>
          <p:nvPr/>
        </p:nvGrpSpPr>
        <p:grpSpPr bwMode="auto">
          <a:xfrm>
            <a:off x="-7404" y="1552128"/>
            <a:ext cx="6540500" cy="4972050"/>
            <a:chOff x="654314" y="3210416"/>
            <a:chExt cx="9810249" cy="7457589"/>
          </a:xfrm>
        </p:grpSpPr>
        <p:grpSp>
          <p:nvGrpSpPr>
            <p:cNvPr id="17" name="Group 179"/>
            <p:cNvGrpSpPr>
              <a:grpSpLocks/>
            </p:cNvGrpSpPr>
            <p:nvPr/>
          </p:nvGrpSpPr>
          <p:grpSpPr bwMode="auto">
            <a:xfrm>
              <a:off x="654314" y="3210416"/>
              <a:ext cx="5094553" cy="1938959"/>
              <a:chOff x="562873" y="7662104"/>
              <a:chExt cx="5094553" cy="1938959"/>
            </a:xfrm>
          </p:grpSpPr>
          <p:sp>
            <p:nvSpPr>
              <p:cNvPr id="19" name="TextBox 180"/>
              <p:cNvSpPr txBox="1">
                <a:spLocks noChangeArrowheads="1"/>
              </p:cNvSpPr>
              <p:nvPr/>
            </p:nvSpPr>
            <p:spPr bwMode="auto">
              <a:xfrm>
                <a:off x="562873" y="7662104"/>
                <a:ext cx="1259840" cy="969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rgbClr val="C00000"/>
                    </a:solidFill>
                  </a:rPr>
                  <a:t>01</a:t>
                </a:r>
              </a:p>
            </p:txBody>
          </p:sp>
          <p:sp>
            <p:nvSpPr>
              <p:cNvPr id="20" name="TextBox 181"/>
              <p:cNvSpPr txBox="1">
                <a:spLocks noChangeArrowheads="1"/>
              </p:cNvSpPr>
              <p:nvPr/>
            </p:nvSpPr>
            <p:spPr bwMode="auto">
              <a:xfrm>
                <a:off x="1732915" y="7768029"/>
                <a:ext cx="3837361" cy="5770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900" b="1" dirty="0"/>
                  <a:t>Strategy</a:t>
                </a:r>
              </a:p>
            </p:txBody>
          </p:sp>
          <p:sp>
            <p:nvSpPr>
              <p:cNvPr id="21" name="TextBox 182"/>
              <p:cNvSpPr txBox="1">
                <a:spLocks noChangeArrowheads="1"/>
              </p:cNvSpPr>
              <p:nvPr/>
            </p:nvSpPr>
            <p:spPr bwMode="auto">
              <a:xfrm>
                <a:off x="797559" y="8631630"/>
                <a:ext cx="4859867" cy="969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227519" indent="-227519">
                  <a:buFont typeface="Arial" pitchFamily="34" charset="0"/>
                  <a:buChar char="•"/>
                </a:pPr>
                <a:r>
                  <a:rPr lang="en-IN" dirty="0"/>
                  <a:t>Full  Time IQAC Director</a:t>
                </a:r>
              </a:p>
              <a:p>
                <a:pPr marL="227519" indent="-227519">
                  <a:buFont typeface="Arial" pitchFamily="34" charset="0"/>
                  <a:buChar char="•"/>
                </a:pPr>
                <a:r>
                  <a:rPr lang="en-IN" dirty="0"/>
                  <a:t>Centre for Quality Assurance</a:t>
                </a:r>
                <a:endParaRPr lang="en-US" dirty="0"/>
              </a:p>
            </p:txBody>
          </p:sp>
        </p:grpSp>
        <p:sp>
          <p:nvSpPr>
            <p:cNvPr id="18" name="Bent Arrow 17"/>
            <p:cNvSpPr/>
            <p:nvPr/>
          </p:nvSpPr>
          <p:spPr>
            <a:xfrm flipH="1">
              <a:off x="5656271" y="4232699"/>
              <a:ext cx="4808292" cy="6435306"/>
            </a:xfrm>
            <a:prstGeom prst="bentArrow">
              <a:avLst>
                <a:gd name="adj1" fmla="val 8916"/>
                <a:gd name="adj2" fmla="val 11801"/>
                <a:gd name="adj3" fmla="val 13610"/>
                <a:gd name="adj4" fmla="val 43750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021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08"/>
          <p:cNvGrpSpPr>
            <a:grpSpLocks/>
          </p:cNvGrpSpPr>
          <p:nvPr/>
        </p:nvGrpSpPr>
        <p:grpSpPr bwMode="auto">
          <a:xfrm>
            <a:off x="-7404" y="3699487"/>
            <a:ext cx="5681133" cy="2822575"/>
            <a:chOff x="654314" y="6049963"/>
            <a:chExt cx="8521200" cy="4233862"/>
          </a:xfrm>
        </p:grpSpPr>
        <p:grpSp>
          <p:nvGrpSpPr>
            <p:cNvPr id="23" name="Group 183"/>
            <p:cNvGrpSpPr>
              <a:grpSpLocks/>
            </p:cNvGrpSpPr>
            <p:nvPr/>
          </p:nvGrpSpPr>
          <p:grpSpPr bwMode="auto">
            <a:xfrm>
              <a:off x="654314" y="6383339"/>
              <a:ext cx="5335641" cy="1515194"/>
              <a:chOff x="562873" y="5557020"/>
              <a:chExt cx="5335641" cy="1515194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562873" y="5557020"/>
                <a:ext cx="1260401" cy="96949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defTabSz="914021">
                  <a:defRPr/>
                </a:pPr>
                <a:r>
                  <a:rPr lang="en-US" sz="3600" b="1" dirty="0">
                    <a:solidFill>
                      <a:schemeClr val="accent5"/>
                    </a:solidFill>
                  </a:rPr>
                  <a:t>02</a:t>
                </a:r>
              </a:p>
            </p:txBody>
          </p:sp>
          <p:sp>
            <p:nvSpPr>
              <p:cNvPr id="26" name="TextBox 185"/>
              <p:cNvSpPr txBox="1">
                <a:spLocks noChangeArrowheads="1"/>
              </p:cNvSpPr>
              <p:nvPr/>
            </p:nvSpPr>
            <p:spPr bwMode="auto">
              <a:xfrm>
                <a:off x="1749849" y="5750609"/>
                <a:ext cx="3837363" cy="5770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900" b="1" dirty="0"/>
                  <a:t>Knowledge-base</a:t>
                </a:r>
              </a:p>
            </p:txBody>
          </p:sp>
          <p:sp>
            <p:nvSpPr>
              <p:cNvPr id="27" name="TextBox 186"/>
              <p:cNvSpPr txBox="1">
                <a:spLocks noChangeArrowheads="1"/>
              </p:cNvSpPr>
              <p:nvPr/>
            </p:nvSpPr>
            <p:spPr bwMode="auto">
              <a:xfrm>
                <a:off x="1732915" y="6587466"/>
                <a:ext cx="4165599" cy="484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GB" sz="1500" dirty="0"/>
              </a:p>
            </p:txBody>
          </p:sp>
        </p:grpSp>
        <p:sp>
          <p:nvSpPr>
            <p:cNvPr id="24" name="Bent Arrow 23"/>
            <p:cNvSpPr/>
            <p:nvPr/>
          </p:nvSpPr>
          <p:spPr>
            <a:xfrm flipH="1">
              <a:off x="6261035" y="6049963"/>
              <a:ext cx="2914479" cy="4233862"/>
            </a:xfrm>
            <a:prstGeom prst="bentArrow">
              <a:avLst>
                <a:gd name="adj1" fmla="val 15196"/>
                <a:gd name="adj2" fmla="val 19771"/>
                <a:gd name="adj3" fmla="val 17810"/>
                <a:gd name="adj4" fmla="val 42443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021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11"/>
          <p:cNvGrpSpPr>
            <a:grpSpLocks/>
          </p:cNvGrpSpPr>
          <p:nvPr/>
        </p:nvGrpSpPr>
        <p:grpSpPr bwMode="auto">
          <a:xfrm>
            <a:off x="6688019" y="3995984"/>
            <a:ext cx="5787292" cy="2018241"/>
            <a:chOff x="10616965" y="7574495"/>
            <a:chExt cx="8681192" cy="3026833"/>
          </a:xfrm>
        </p:grpSpPr>
        <p:sp>
          <p:nvSpPr>
            <p:cNvPr id="29" name="Bent Arrow 28"/>
            <p:cNvSpPr/>
            <p:nvPr/>
          </p:nvSpPr>
          <p:spPr>
            <a:xfrm>
              <a:off x="10616965" y="7574495"/>
              <a:ext cx="2371794" cy="3026833"/>
            </a:xfrm>
            <a:prstGeom prst="bentArrow">
              <a:avLst>
                <a:gd name="adj1" fmla="val 20291"/>
                <a:gd name="adj2" fmla="val 25000"/>
                <a:gd name="adj3" fmla="val 25000"/>
                <a:gd name="adj4" fmla="val 3148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021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oup 201"/>
            <p:cNvGrpSpPr>
              <a:grpSpLocks/>
            </p:cNvGrpSpPr>
            <p:nvPr/>
          </p:nvGrpSpPr>
          <p:grpSpPr bwMode="auto">
            <a:xfrm>
              <a:off x="12820429" y="7823961"/>
              <a:ext cx="6477728" cy="1239624"/>
              <a:chOff x="12212803" y="7022196"/>
              <a:chExt cx="6477728" cy="1239624"/>
            </a:xfrm>
          </p:grpSpPr>
          <p:sp>
            <p:nvSpPr>
              <p:cNvPr id="31" name="TextBox 202"/>
              <p:cNvSpPr txBox="1">
                <a:spLocks noChangeArrowheads="1"/>
              </p:cNvSpPr>
              <p:nvPr/>
            </p:nvSpPr>
            <p:spPr bwMode="auto">
              <a:xfrm>
                <a:off x="12212803" y="7046811"/>
                <a:ext cx="1259839" cy="969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/>
                    </a:solidFill>
                  </a:rPr>
                  <a:t>05</a:t>
                </a:r>
              </a:p>
            </p:txBody>
          </p:sp>
          <p:sp>
            <p:nvSpPr>
              <p:cNvPr id="32" name="TextBox 203"/>
              <p:cNvSpPr txBox="1">
                <a:spLocks noChangeArrowheads="1"/>
              </p:cNvSpPr>
              <p:nvPr/>
            </p:nvSpPr>
            <p:spPr bwMode="auto">
              <a:xfrm>
                <a:off x="13303105" y="7022196"/>
                <a:ext cx="5387426" cy="5769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1900" b="1" dirty="0"/>
                  <a:t>Inter Institutional Collaboration</a:t>
                </a:r>
              </a:p>
            </p:txBody>
          </p:sp>
          <p:sp>
            <p:nvSpPr>
              <p:cNvPr id="33" name="TextBox 204"/>
              <p:cNvSpPr txBox="1">
                <a:spLocks noChangeArrowheads="1"/>
              </p:cNvSpPr>
              <p:nvPr/>
            </p:nvSpPr>
            <p:spPr bwMode="auto">
              <a:xfrm>
                <a:off x="13382845" y="7777157"/>
                <a:ext cx="3573796" cy="484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GB" sz="1500" dirty="0"/>
              </a:p>
            </p:txBody>
          </p:sp>
        </p:grpSp>
      </p:grp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4727580" y="2812603"/>
            <a:ext cx="123825" cy="33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48" tIns="30474" rIns="60948" bIns="30474">
            <a:spAutoFit/>
          </a:bodyPr>
          <a:lstStyle/>
          <a:p>
            <a:endParaRPr lang="en-GB" b="1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796929" y="4391637"/>
            <a:ext cx="3270358" cy="615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48" tIns="30474" rIns="60948" bIns="30474">
            <a:spAutoFit/>
          </a:bodyPr>
          <a:lstStyle/>
          <a:p>
            <a:pPr marL="227519" indent="-227519">
              <a:buFont typeface="Arial" pitchFamily="34" charset="0"/>
              <a:buChar char="•"/>
            </a:pPr>
            <a:r>
              <a:rPr lang="en-IN" dirty="0" err="1"/>
              <a:t>Startups</a:t>
            </a:r>
            <a:r>
              <a:rPr lang="en-IN" dirty="0"/>
              <a:t> in lieu of Project Work</a:t>
            </a:r>
            <a:endParaRPr lang="en-US" dirty="0"/>
          </a:p>
          <a:p>
            <a:pPr marL="227519" indent="-227519">
              <a:buFont typeface="Arial" pitchFamily="34" charset="0"/>
              <a:buChar char="•"/>
            </a:pPr>
            <a:r>
              <a:rPr lang="en-US" dirty="0"/>
              <a:t>Spin offs on Campus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00930" y="1312945"/>
            <a:ext cx="3304117" cy="1477315"/>
          </a:xfrm>
          <a:prstGeom prst="rect">
            <a:avLst/>
          </a:prstGeom>
          <a:noFill/>
        </p:spPr>
        <p:txBody>
          <a:bodyPr lIns="60948" tIns="30474" rIns="60948" bIns="30474">
            <a:spAutoFit/>
          </a:bodyPr>
          <a:lstStyle/>
          <a:p>
            <a:pPr marL="176213" indent="-176213">
              <a:buSzPts val="2400"/>
              <a:buFont typeface="Wingdings" pitchFamily="2" charset="2"/>
              <a:buChar char="§"/>
            </a:pPr>
            <a:r>
              <a:rPr lang="en-US" sz="1600" dirty="0">
                <a:solidFill>
                  <a:srgbClr val="002060"/>
                </a:solidFill>
                <a:latin typeface="Quicksand"/>
              </a:rPr>
              <a:t>Video streaming setup with built in LMS with AI &amp; ML</a:t>
            </a:r>
          </a:p>
          <a:p>
            <a:pPr marL="228554" indent="-228554" defTabSz="914021">
              <a:buFont typeface="Arial"/>
              <a:buChar char="•"/>
              <a:defRPr/>
            </a:pPr>
            <a:endParaRPr lang="en-US" sz="1500" dirty="0"/>
          </a:p>
          <a:p>
            <a:pPr marL="228554" indent="-228554" defTabSz="914021">
              <a:buFont typeface="Arial"/>
              <a:buChar char="•"/>
              <a:defRPr/>
            </a:pPr>
            <a:endParaRPr lang="en-US" sz="1500" dirty="0"/>
          </a:p>
          <a:p>
            <a:pPr marL="228554" indent="-228554" defTabSz="914021">
              <a:buFont typeface="Arial"/>
              <a:buChar char="•"/>
              <a:defRPr/>
            </a:pPr>
            <a:endParaRPr lang="en-US" sz="1500" dirty="0"/>
          </a:p>
          <a:p>
            <a:pPr marL="225381" indent="-225381" defTabSz="914021">
              <a:buFont typeface="Arial"/>
              <a:buChar char="•"/>
              <a:defRPr/>
            </a:pPr>
            <a:endParaRPr lang="en-US" sz="1500" dirty="0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8674104" y="2811545"/>
            <a:ext cx="2917825" cy="120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0948" tIns="30474" rIns="60948" bIns="30474">
            <a:spAutoFit/>
          </a:bodyPr>
          <a:lstStyle/>
          <a:p>
            <a:pPr marL="381000" lvl="0" indent="-381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ts val="2400"/>
              <a:buFont typeface="Wingdings" pitchFamily="2" charset="2"/>
              <a:buChar char="§"/>
            </a:pPr>
            <a:r>
              <a:rPr lang="en-IN" dirty="0"/>
              <a:t>Interdisciplinary School for Design Thinking</a:t>
            </a:r>
            <a:endParaRPr lang="en-US" dirty="0"/>
          </a:p>
          <a:p>
            <a:pPr marL="381000" lvl="0" indent="-381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ts val="2400"/>
              <a:buFont typeface="Wingdings" pitchFamily="2" charset="2"/>
              <a:buChar char="§"/>
            </a:pPr>
            <a:r>
              <a:rPr lang="en-IN" dirty="0"/>
              <a:t>Tran disciplinary School of Future Skills</a:t>
            </a:r>
            <a:endParaRPr lang="en-US" dirty="0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8237418" y="4558848"/>
            <a:ext cx="4147283" cy="175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0948" tIns="30474" rIns="60948" bIns="30474">
            <a:spAutoFit/>
          </a:bodyPr>
          <a:lstStyle/>
          <a:p>
            <a:pPr marL="0" lvl="1"/>
            <a:r>
              <a:rPr lang="en-IN" dirty="0"/>
              <a:t>Credit Bank across Globe</a:t>
            </a:r>
          </a:p>
          <a:p>
            <a:pPr lvl="0" indent="-381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ts val="2400"/>
            </a:pPr>
            <a:r>
              <a:rPr lang="en-IN" dirty="0"/>
              <a:t>Open Curriculum &amp; Competency based Learning</a:t>
            </a:r>
          </a:p>
          <a:p>
            <a:pPr lvl="0" indent="-381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ts val="2400"/>
            </a:pPr>
            <a:r>
              <a:rPr lang="en-IN" dirty="0"/>
              <a:t>Micro &amp; </a:t>
            </a:r>
            <a:r>
              <a:rPr lang="en-IN" dirty="0" err="1"/>
              <a:t>Nano</a:t>
            </a:r>
            <a:r>
              <a:rPr lang="en-IN" dirty="0"/>
              <a:t> Programs for enhancing Employability</a:t>
            </a:r>
            <a:endParaRPr lang="en-US" b="1" dirty="0"/>
          </a:p>
          <a:p>
            <a:endParaRPr lang="en-US" sz="1500" dirty="0"/>
          </a:p>
        </p:txBody>
      </p:sp>
      <p:grpSp>
        <p:nvGrpSpPr>
          <p:cNvPr id="39" name="Group 44"/>
          <p:cNvGrpSpPr>
            <a:grpSpLocks/>
          </p:cNvGrpSpPr>
          <p:nvPr/>
        </p:nvGrpSpPr>
        <p:grpSpPr bwMode="auto">
          <a:xfrm>
            <a:off x="1950251" y="870276"/>
            <a:ext cx="7304617" cy="148167"/>
            <a:chOff x="1597467" y="3196600"/>
            <a:chExt cx="6951820" cy="223520"/>
          </a:xfrm>
        </p:grpSpPr>
        <p:sp>
          <p:nvSpPr>
            <p:cNvPr id="40" name="Rectangle 39"/>
            <p:cNvSpPr/>
            <p:nvPr/>
          </p:nvSpPr>
          <p:spPr>
            <a:xfrm>
              <a:off x="1597467" y="3196600"/>
              <a:ext cx="1738459" cy="223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021">
                <a:defRPr/>
              </a:pPr>
              <a:endParaRPr lang="en-US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335926" y="3196600"/>
              <a:ext cx="1737451" cy="2235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021">
                <a:defRPr/>
              </a:pPr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073377" y="3196600"/>
              <a:ext cx="1738459" cy="2235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021">
                <a:defRPr/>
              </a:pPr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811835" y="3196600"/>
              <a:ext cx="1737452" cy="2235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021">
                <a:defRPr/>
              </a:pP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866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8222" y="909886"/>
            <a:ext cx="3035554" cy="36933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6041" y="2177730"/>
            <a:ext cx="3621088" cy="207749"/>
          </a:xfrm>
        </p:spPr>
        <p:txBody>
          <a:bodyPr>
            <a:normAutofit fontScale="25000" lnSpcReduction="20000"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861010" y="1055395"/>
            <a:ext cx="6904385" cy="58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40" tIns="34220" rIns="68440" bIns="3422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IN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Sinhgad Technical Education Society </a:t>
            </a:r>
          </a:p>
        </p:txBody>
      </p:sp>
      <p:pic>
        <p:nvPicPr>
          <p:cNvPr id="117764" name="Picture 4" descr="Apache Iceberg: The Hub of an Emerging Data Service Ecosystem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67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NBNSCOE on Twitter: &quot;News Published in Today's Divya Marathi Paper about  the Annual Project exhibition of N B Navale Sinhgad College of engineering  Solapur, Known as &quot;Prayog-2K19&quot;. Thank you Divya Marathi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508" y="866492"/>
            <a:ext cx="2022377" cy="15167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224740" y="2686994"/>
            <a:ext cx="31478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35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Only Tip of an Iceberg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CDC7B9-5A89-70D5-1948-F56F4696C4AF}"/>
              </a:ext>
            </a:extLst>
          </p:cNvPr>
          <p:cNvSpPr/>
          <p:nvPr/>
        </p:nvSpPr>
        <p:spPr>
          <a:xfrm>
            <a:off x="6751093" y="3153687"/>
            <a:ext cx="3326036" cy="1104055"/>
          </a:xfrm>
          <a:prstGeom prst="rect">
            <a:avLst/>
          </a:prstGeom>
          <a:noFill/>
          <a:ln>
            <a:noFill/>
          </a:ln>
        </p:spPr>
        <p:txBody>
          <a:bodyPr wrap="none">
            <a:prstTxWarp prst="textDeflat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Thank You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351C03-B496-42BC-C841-AB52B80CF380}"/>
              </a:ext>
            </a:extLst>
          </p:cNvPr>
          <p:cNvSpPr txBox="1"/>
          <p:nvPr/>
        </p:nvSpPr>
        <p:spPr>
          <a:xfrm>
            <a:off x="5013023" y="5031944"/>
            <a:ext cx="6110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Arial" pitchFamily="34" charset="0"/>
              <a:buNone/>
            </a:pPr>
            <a:r>
              <a:rPr lang="en-US" altLang="en-US" sz="18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E &amp; TC</a:t>
            </a:r>
            <a:endParaRPr lang="en-US" altLang="en-US" sz="10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946F45-E915-A862-339A-C334AF5D194D}"/>
              </a:ext>
            </a:extLst>
          </p:cNvPr>
          <p:cNvSpPr txBox="1"/>
          <p:nvPr/>
        </p:nvSpPr>
        <p:spPr>
          <a:xfrm>
            <a:off x="5211497" y="4259946"/>
            <a:ext cx="61101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Arial" pitchFamily="34" charset="0"/>
              <a:buNone/>
            </a:pPr>
            <a:r>
              <a:rPr lang="en-US" altLang="en-US" sz="1600" b="1" dirty="0">
                <a:latin typeface="Bookman Old Style" panose="02050604050505020204" pitchFamily="18" charset="0"/>
                <a:ea typeface="Calibri" panose="020F0502020204030204" pitchFamily="34" charset="0"/>
                <a:cs typeface="CIDFont+F3"/>
              </a:rPr>
              <a:t>STES’s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altLang="en-US" sz="1600" b="1" dirty="0">
                <a:latin typeface="Bookman Old Style" panose="02050604050505020204" pitchFamily="18" charset="0"/>
                <a:ea typeface="Calibri" panose="020F0502020204030204" pitchFamily="34" charset="0"/>
                <a:cs typeface="CIDFont+F3"/>
              </a:rPr>
              <a:t>Sinhgad Institute of Technology, Lonavala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44771" y="6581118"/>
            <a:ext cx="468370" cy="365125"/>
          </a:xfrm>
        </p:spPr>
        <p:txBody>
          <a:bodyPr/>
          <a:lstStyle/>
          <a:p>
            <a:r>
              <a:rPr lang="en-US" dirty="0"/>
              <a:t>27</a:t>
            </a:r>
            <a:endParaRPr lang="en-IN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1370B2C-88B0-45CF-8379-499A135E3D6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77" y="422106"/>
            <a:ext cx="1182345" cy="48778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-79619" y="5488221"/>
            <a:ext cx="120927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"We are the best solution for Core and software Industry!!!"</a:t>
            </a:r>
            <a:endParaRPr lang="en-IN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58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>
        <p:split orient="vert"/>
      </p:transition>
    </mc:Choice>
    <mc:Fallback xmlns="">
      <p:transition advClick="0" advTm="5000">
        <p:split orient="vert"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0B86BB-4C6D-44AD-8078-194F853EEE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5020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78121" y="1191802"/>
            <a:ext cx="8353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“Education gives you wings to Fly”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			- Dr. A. P. J. Abdul </a:t>
            </a:r>
            <a:r>
              <a:rPr lang="en-US" sz="3600" dirty="0" err="1">
                <a:solidFill>
                  <a:srgbClr val="FFFF00"/>
                </a:solidFill>
              </a:rPr>
              <a:t>Kalam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66866" y="5845517"/>
            <a:ext cx="2779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 Thank You </a:t>
            </a:r>
          </a:p>
        </p:txBody>
      </p:sp>
    </p:spTree>
    <p:extLst>
      <p:ext uri="{BB962C8B-B14F-4D97-AF65-F5344CB8AC3E}">
        <p14:creationId xmlns:p14="http://schemas.microsoft.com/office/powerpoint/2010/main" val="3959476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16612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C00000"/>
                </a:solidFill>
              </a:rPr>
              <a:t> Learning Resources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F829C-4D4B-2CBC-0F3C-A8DD83757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588"/>
            <a:ext cx="12192000" cy="675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98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72212" y="838200"/>
          <a:ext cx="5588000" cy="2788181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674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3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5824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Land Area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solidFill>
                            <a:srgbClr val="1F17BF"/>
                          </a:solidFill>
                        </a:rPr>
                        <a:t>25.00 Acres </a:t>
                      </a:r>
                      <a:endParaRPr lang="en-US" sz="2400" b="0" i="0" u="none" strike="noStrike" dirty="0">
                        <a:solidFill>
                          <a:srgbClr val="1F17BF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549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Built Up Area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64633.88 Sq. m.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93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Instructional 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14192.91 Sq. m.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936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Administrative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1895.02 Sq. m.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936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Amenities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35619.00 Sq. m.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12192000" cy="685799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dirty="0">
                <a:solidFill>
                  <a:srgbClr val="0000FF"/>
                </a:solidFill>
                <a:latin typeface="Agency FB" pitchFamily="34" charset="0"/>
              </a:rPr>
              <a:t>Infrastructure at a Glance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165012" y="838200"/>
          <a:ext cx="5791200" cy="28194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75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1208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No Of Buildings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10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048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2400" u="none" strike="noStrike" kern="1200" baseline="0" dirty="0">
                          <a:solidFill>
                            <a:srgbClr val="1F17BF"/>
                          </a:solidFill>
                        </a:rPr>
                        <a:t>No Of Class Rooms 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44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04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1200" baseline="0" dirty="0">
                          <a:solidFill>
                            <a:srgbClr val="1F17BF"/>
                          </a:solidFill>
                        </a:rPr>
                        <a:t>No Of Laboratories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65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048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2400" u="none" strike="noStrike" kern="1200" baseline="0" dirty="0">
                          <a:solidFill>
                            <a:srgbClr val="1F17BF"/>
                          </a:solidFill>
                        </a:rPr>
                        <a:t>No Of Tutorial Rooms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11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048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2400" u="none" strike="noStrike" kern="1200" baseline="0" dirty="0">
                          <a:solidFill>
                            <a:srgbClr val="1F17BF"/>
                          </a:solidFill>
                        </a:rPr>
                        <a:t>No Of Seminar Halls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2400" u="none" strike="noStrike" kern="1200" dirty="0">
                          <a:solidFill>
                            <a:srgbClr val="1F17BF"/>
                          </a:solidFill>
                        </a:rPr>
                        <a:t>05</a:t>
                      </a:r>
                      <a:endParaRPr kumimoji="0" lang="en-US" sz="2400" b="0" i="0" u="none" strike="noStrike" kern="1200" dirty="0">
                        <a:solidFill>
                          <a:srgbClr val="1F17BF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13757" marR="13757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3762376"/>
            <a:ext cx="5689600" cy="2732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C:\Users\hp\Documents\Bluetooth Folder\20140806_1829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810000"/>
            <a:ext cx="58928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5943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25879"/>
            <a:ext cx="12192000" cy="641350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0000FF"/>
                </a:solidFill>
                <a:latin typeface="Agency FB" pitchFamily="34" charset="0"/>
              </a:rPr>
              <a:t>Laboratory details</a:t>
            </a:r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idx="1"/>
          </p:nvPr>
        </p:nvGraphicFramePr>
        <p:xfrm>
          <a:off x="813093" y="838200"/>
          <a:ext cx="6381722" cy="26606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1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4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5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effectLst/>
                        </a:rPr>
                        <a:t>Sr. No.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439" marR="9143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effectLst/>
                        </a:rPr>
                        <a:t>Department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effectLst/>
                        </a:rPr>
                        <a:t>No. of Labs.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74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1 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439" marR="9143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Mechanical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22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74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2 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E&amp;TC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13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605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3 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Computer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13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74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4 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IT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04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605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5 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Electrical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06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509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6 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Engineering Sciences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dirty="0">
                          <a:solidFill>
                            <a:srgbClr val="1F17BF"/>
                          </a:solidFill>
                          <a:effectLst/>
                        </a:rPr>
                        <a:t>07</a:t>
                      </a:r>
                      <a:endParaRPr lang="en-US" sz="2000" dirty="0">
                        <a:solidFill>
                          <a:srgbClr val="1F17BF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91439" marR="9143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 descr="http://cms.sinhgad.edu/media/433213/pllab_307x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0813" y="2931887"/>
            <a:ext cx="2743200" cy="165984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8" descr="http://cms.sinhgad.edu/media/440017/2_267x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40800" y="4847770"/>
            <a:ext cx="2743200" cy="170542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12" descr="http://cms.sinhgad.edu/media/343161/tm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40800" y="986970"/>
            <a:ext cx="2743200" cy="168161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Content Placeholder 8"/>
          <p:cNvSpPr txBox="1">
            <a:spLocks/>
          </p:cNvSpPr>
          <p:nvPr/>
        </p:nvSpPr>
        <p:spPr bwMode="auto">
          <a:xfrm>
            <a:off x="705143" y="3512388"/>
            <a:ext cx="6842286" cy="304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Arial" pitchFamily="34" charset="0"/>
              <a:buNone/>
              <a:defRPr/>
            </a:pPr>
            <a:r>
              <a:rPr lang="en-US" sz="2400" b="1" dirty="0">
                <a:solidFill>
                  <a:srgbClr val="C00000"/>
                </a:solidFill>
                <a:latin typeface="+mn-lt"/>
                <a:cs typeface="+mn-cs"/>
              </a:rPr>
              <a:t>Infrastructure : Augmentation and Utilization</a:t>
            </a:r>
            <a:endParaRPr lang="en-US" sz="2400" dirty="0">
              <a:solidFill>
                <a:srgbClr val="1F17BF"/>
              </a:solidFill>
              <a:latin typeface="+mn-lt"/>
              <a:ea typeface="Verdana" pitchFamily="34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1F17BF"/>
                </a:solidFill>
                <a:latin typeface="+mn-lt"/>
                <a:ea typeface="Verdana" pitchFamily="34" charset="0"/>
                <a:cs typeface="Times New Roman" pitchFamily="18" charset="0"/>
              </a:rPr>
              <a:t>Building for Computer, IT and Electrical departments.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1F17BF"/>
                </a:solidFill>
                <a:latin typeface="+mn-lt"/>
                <a:ea typeface="Verdana" pitchFamily="34" charset="0"/>
                <a:cs typeface="Times New Roman" pitchFamily="18" charset="0"/>
              </a:rPr>
              <a:t>Central Workshop building.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1F17BF"/>
                </a:solidFill>
                <a:latin typeface="+mn-lt"/>
                <a:ea typeface="Verdana" pitchFamily="34" charset="0"/>
                <a:cs typeface="Times New Roman" pitchFamily="18" charset="0"/>
              </a:rPr>
              <a:t>Continuous Up-gradation of computer laboratories.</a:t>
            </a:r>
          </a:p>
          <a:p>
            <a:pPr>
              <a:spcBef>
                <a:spcPct val="20000"/>
              </a:spcBef>
              <a:buClr>
                <a:srgbClr val="C00000"/>
              </a:buClr>
              <a:defRPr/>
            </a:pPr>
            <a:r>
              <a:rPr lang="en-US" sz="2400" b="1" dirty="0">
                <a:solidFill>
                  <a:srgbClr val="C00000"/>
                </a:solidFill>
              </a:rPr>
              <a:t>In progress 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1F17BF"/>
                </a:solidFill>
                <a:latin typeface="+mn-lt"/>
                <a:ea typeface="Verdana" pitchFamily="34" charset="0"/>
                <a:cs typeface="Times New Roman" pitchFamily="18" charset="0"/>
              </a:rPr>
              <a:t>Auditorium (1500 capacity). 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1F17BF"/>
                </a:solidFill>
                <a:latin typeface="+mn-lt"/>
                <a:ea typeface="Verdana" pitchFamily="34" charset="0"/>
                <a:cs typeface="Times New Roman" pitchFamily="18" charset="0"/>
              </a:rPr>
              <a:t>Separate building for Central Library. </a:t>
            </a:r>
          </a:p>
          <a:p>
            <a:pPr marL="342900" indent="-342900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rgbClr val="1F17BF"/>
                </a:solidFill>
                <a:latin typeface="+mn-lt"/>
                <a:ea typeface="Verdana" pitchFamily="34" charset="0"/>
                <a:cs typeface="Times New Roman" pitchFamily="18" charset="0"/>
              </a:rPr>
              <a:t>International Sport Academy.</a:t>
            </a:r>
            <a:endParaRPr lang="en-US" sz="2400" dirty="0">
              <a:solidFill>
                <a:srgbClr val="1F17BF"/>
              </a:solidFill>
              <a:latin typeface="+mn-lt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33425" y="4259941"/>
            <a:ext cx="2721547" cy="3077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en-US" sz="1400" b="1" dirty="0">
                <a:solidFill>
                  <a:schemeClr val="bg1"/>
                </a:solidFill>
              </a:rPr>
              <a:t>Computer Centre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40800" y="6233888"/>
            <a:ext cx="2743200" cy="3077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en-US" sz="1400" b="1" dirty="0">
                <a:solidFill>
                  <a:schemeClr val="bg1"/>
                </a:solidFill>
              </a:rPr>
              <a:t>Control  System Lab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20813" y="2345961"/>
            <a:ext cx="27432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en-US" sz="1400" b="1" dirty="0">
                <a:solidFill>
                  <a:schemeClr val="bg1"/>
                </a:solidFill>
              </a:rPr>
              <a:t>Turbo Machines Lab</a:t>
            </a:r>
          </a:p>
        </p:txBody>
      </p:sp>
    </p:spTree>
    <p:extLst>
      <p:ext uri="{BB962C8B-B14F-4D97-AF65-F5344CB8AC3E}">
        <p14:creationId xmlns:p14="http://schemas.microsoft.com/office/powerpoint/2010/main" val="1035896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142876"/>
            <a:ext cx="12192000" cy="785813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dirty="0">
                <a:solidFill>
                  <a:srgbClr val="0000FF"/>
                </a:solidFill>
                <a:latin typeface="Agency FB" pitchFamily="34" charset="0"/>
              </a:rPr>
              <a:t>Common Facilities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D4E72B1-2F4C-409F-9E5B-69CF45D82E13}"/>
              </a:ext>
            </a:extLst>
          </p:cNvPr>
          <p:cNvGrpSpPr/>
          <p:nvPr/>
        </p:nvGrpSpPr>
        <p:grpSpPr>
          <a:xfrm>
            <a:off x="381052" y="1043229"/>
            <a:ext cx="11466576" cy="5105319"/>
            <a:chOff x="592072" y="916617"/>
            <a:chExt cx="11466576" cy="5105319"/>
          </a:xfrm>
        </p:grpSpPr>
        <p:pic>
          <p:nvPicPr>
            <p:cNvPr id="6" name="Picture 2" descr="E:\Photo Lonavala Campus\photo campus 20 07 2016\101NCD90\_DSC0003.JPG"/>
            <p:cNvPicPr>
              <a:picLocks noChangeAspect="1" noChangeArrowheads="1"/>
            </p:cNvPicPr>
            <p:nvPr/>
          </p:nvPicPr>
          <p:blipFill>
            <a:blip r:embed="rId2"/>
            <a:srcRect l="14545"/>
            <a:stretch>
              <a:fillRect/>
            </a:stretch>
          </p:blipFill>
          <p:spPr bwMode="auto">
            <a:xfrm>
              <a:off x="8439148" y="916617"/>
              <a:ext cx="3619500" cy="1928812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7" name="Picture 27"/>
            <p:cNvPicPr>
              <a:picLocks noChangeAspect="1" noChangeArrowheads="1"/>
            </p:cNvPicPr>
            <p:nvPr/>
          </p:nvPicPr>
          <p:blipFill>
            <a:blip r:embed="rId3"/>
            <a:srcRect l="12308" t="10698" r="3076" b="12766"/>
            <a:stretch>
              <a:fillRect/>
            </a:stretch>
          </p:blipFill>
          <p:spPr bwMode="auto">
            <a:xfrm>
              <a:off x="592072" y="928754"/>
              <a:ext cx="3638258" cy="1931987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33899" y="916617"/>
              <a:ext cx="3714749" cy="1928812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818369" y="2958800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Corporate Training Centre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44816" y="2944732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Conference Hall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693148" y="2924804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CTC AC - Room</a:t>
              </a:r>
            </a:p>
          </p:txBody>
        </p:sp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BF753484-EA5F-41B1-8C60-E3B70F24D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439148" y="3619170"/>
              <a:ext cx="3619500" cy="198138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5" name="Picture 3" descr="E:\Alumni 2013\DSC_0431.JPG">
              <a:extLst>
                <a:ext uri="{FF2B5EF4-FFF2-40B4-BE49-F238E27FC236}">
                  <a16:creationId xmlns:a16="http://schemas.microsoft.com/office/drawing/2014/main" id="{E72AB0F5-56FB-43D8-BE2E-E9B58A0387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08684" y="3672264"/>
              <a:ext cx="3720916" cy="194683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78D81303-0FC9-42CE-8B45-7A0AB5047B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 r="4395"/>
            <a:stretch>
              <a:fillRect/>
            </a:stretch>
          </p:blipFill>
          <p:spPr bwMode="auto">
            <a:xfrm>
              <a:off x="592072" y="3687107"/>
              <a:ext cx="3619500" cy="193198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161894-C640-4905-88EE-636BC72165A1}"/>
                </a:ext>
              </a:extLst>
            </p:cNvPr>
            <p:cNvSpPr txBox="1"/>
            <p:nvPr/>
          </p:nvSpPr>
          <p:spPr>
            <a:xfrm>
              <a:off x="808985" y="5714159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Water Purification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19D81C-A86F-4030-8934-3DE816B83AF6}"/>
                </a:ext>
              </a:extLst>
            </p:cNvPr>
            <p:cNvSpPr txBox="1"/>
            <p:nvPr/>
          </p:nvSpPr>
          <p:spPr>
            <a:xfrm>
              <a:off x="4744816" y="5714158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STES Main Canteen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0796D4-9FC2-4428-A469-DC7B0B74FC72}"/>
                </a:ext>
              </a:extLst>
            </p:cNvPr>
            <p:cNvSpPr txBox="1"/>
            <p:nvPr/>
          </p:nvSpPr>
          <p:spPr>
            <a:xfrm>
              <a:off x="8674098" y="5673666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Bus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612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3" descr="_DSC0033.JPG"/>
          <p:cNvPicPr>
            <a:picLocks noChangeAspect="1"/>
          </p:cNvPicPr>
          <p:nvPr/>
        </p:nvPicPr>
        <p:blipFill>
          <a:blip r:embed="rId2"/>
          <a:srcRect t="4916"/>
          <a:stretch>
            <a:fillRect/>
          </a:stretch>
        </p:blipFill>
        <p:spPr bwMode="auto">
          <a:xfrm>
            <a:off x="357997" y="886365"/>
            <a:ext cx="3619500" cy="1752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3" name="Content Placeholder 3" descr="_DSC0033.JPG"/>
          <p:cNvPicPr>
            <a:picLocks noChangeAspect="1"/>
          </p:cNvPicPr>
          <p:nvPr/>
        </p:nvPicPr>
        <p:blipFill>
          <a:blip r:embed="rId3"/>
          <a:srcRect t="6843"/>
          <a:stretch>
            <a:fillRect/>
          </a:stretch>
        </p:blipFill>
        <p:spPr bwMode="auto">
          <a:xfrm>
            <a:off x="4301347" y="848266"/>
            <a:ext cx="3441700" cy="17859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4" name="Content Placeholder 3" descr="_DSC003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3397" y="4758278"/>
            <a:ext cx="3619500" cy="179492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5" name="Content Placeholder 3" descr="_DSC0033.JPG"/>
          <p:cNvPicPr>
            <a:picLocks noChangeAspect="1"/>
          </p:cNvPicPr>
          <p:nvPr/>
        </p:nvPicPr>
        <p:blipFill>
          <a:blip r:embed="rId5"/>
          <a:srcRect b="11540"/>
          <a:stretch>
            <a:fillRect/>
          </a:stretch>
        </p:blipFill>
        <p:spPr bwMode="auto">
          <a:xfrm>
            <a:off x="8054197" y="848266"/>
            <a:ext cx="3714751" cy="17859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6" name="Picture 2" descr="C:\Users\Amol\Desktop\comp_toppers\store.jpg"/>
          <p:cNvPicPr>
            <a:picLocks noChangeAspect="1" noChangeArrowheads="1"/>
          </p:cNvPicPr>
          <p:nvPr/>
        </p:nvPicPr>
        <p:blipFill>
          <a:blip r:embed="rId6"/>
          <a:srcRect b="13501"/>
          <a:stretch>
            <a:fillRect/>
          </a:stretch>
        </p:blipFill>
        <p:spPr bwMode="auto">
          <a:xfrm>
            <a:off x="357997" y="2777077"/>
            <a:ext cx="3619500" cy="18240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7" name="Picture 6" descr="C:\Users\Amol\Desktop\comp_toppers\post.jpg"/>
          <p:cNvPicPr>
            <a:picLocks noChangeAspect="1" noChangeArrowheads="1"/>
          </p:cNvPicPr>
          <p:nvPr/>
        </p:nvPicPr>
        <p:blipFill>
          <a:blip r:embed="rId7"/>
          <a:srcRect l="2378" r="2500" b="20682"/>
          <a:stretch>
            <a:fillRect/>
          </a:stretch>
        </p:blipFill>
        <p:spPr bwMode="auto">
          <a:xfrm>
            <a:off x="7958947" y="4810665"/>
            <a:ext cx="3810000" cy="17145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8"/>
          <a:srcRect b="3571"/>
          <a:stretch>
            <a:fillRect/>
          </a:stretch>
        </p:blipFill>
        <p:spPr bwMode="auto">
          <a:xfrm>
            <a:off x="4314047" y="2777078"/>
            <a:ext cx="3429000" cy="18573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9"/>
          <a:srcRect t="9956" r="10398" b="7079"/>
          <a:stretch>
            <a:fillRect/>
          </a:stretch>
        </p:blipFill>
        <p:spPr bwMode="auto">
          <a:xfrm>
            <a:off x="4263246" y="4777327"/>
            <a:ext cx="3489025" cy="177587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20" name="Picture 9" descr="E:\NBA SIT 2012 DATA\NBA _SIT_2012\College Photo 11 01 2013\IMG_7653.JPG"/>
          <p:cNvPicPr>
            <a:picLocks noChangeAspect="1" noChangeArrowheads="1"/>
          </p:cNvPicPr>
          <p:nvPr/>
        </p:nvPicPr>
        <p:blipFill>
          <a:blip r:embed="rId10"/>
          <a:srcRect b="8888"/>
          <a:stretch>
            <a:fillRect/>
          </a:stretch>
        </p:blipFill>
        <p:spPr bwMode="auto">
          <a:xfrm>
            <a:off x="8028518" y="2790825"/>
            <a:ext cx="3763433" cy="18573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2" name="Slide Number Placeholder 12"/>
          <p:cNvSpPr txBox="1">
            <a:spLocks/>
          </p:cNvSpPr>
          <p:nvPr/>
        </p:nvSpPr>
        <p:spPr>
          <a:xfrm>
            <a:off x="9448800" y="6243637"/>
            <a:ext cx="2641600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A77C32-DE08-47F8-8294-43820D459239}" type="slidenum">
              <a:rPr lang="en-IN" altLang="en-US" smtClean="0"/>
              <a:pPr/>
              <a:t>18</a:t>
            </a:fld>
            <a:endParaRPr lang="en-IN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11200" y="2286001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ATM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70400" y="2286001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Canteen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31200" y="2286001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Coffee House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70400" y="4295002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Fruit Stall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267201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General Store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32800" y="4343401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Xerox Centre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9600" y="6248402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Power Backup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68800" y="6276202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Laundry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32800" y="6202181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Post Box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7C66D172-49D6-419F-A42D-CDC989FAE85C}"/>
              </a:ext>
            </a:extLst>
          </p:cNvPr>
          <p:cNvSpPr txBox="1">
            <a:spLocks/>
          </p:cNvSpPr>
          <p:nvPr/>
        </p:nvSpPr>
        <p:spPr>
          <a:xfrm>
            <a:off x="0" y="142876"/>
            <a:ext cx="12192000" cy="785813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dirty="0">
                <a:solidFill>
                  <a:srgbClr val="0000FF"/>
                </a:solidFill>
                <a:latin typeface="Agency FB" pitchFamily="34" charset="0"/>
              </a:rPr>
              <a:t>Common Facilities</a:t>
            </a:r>
          </a:p>
        </p:txBody>
      </p:sp>
    </p:spTree>
    <p:extLst>
      <p:ext uri="{BB962C8B-B14F-4D97-AF65-F5344CB8AC3E}">
        <p14:creationId xmlns:p14="http://schemas.microsoft.com/office/powerpoint/2010/main" val="3797853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12192000" cy="762000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0000FF"/>
                </a:solidFill>
                <a:latin typeface="Agency FB" pitchFamily="34" charset="0"/>
              </a:rPr>
              <a:t>Hostel facilities</a:t>
            </a:r>
          </a:p>
        </p:txBody>
      </p:sp>
      <p:graphicFrame>
        <p:nvGraphicFramePr>
          <p:cNvPr id="6" name="Content Placeholder 6"/>
          <p:cNvGraphicFramePr>
            <a:graphicFrameLocks/>
          </p:cNvGraphicFramePr>
          <p:nvPr/>
        </p:nvGraphicFramePr>
        <p:xfrm>
          <a:off x="682170" y="838200"/>
          <a:ext cx="6937822" cy="2950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4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75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3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04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Sr.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No.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Description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Boys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Hostel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Girls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Hostel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Dormitory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facility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Area (Sq. M.)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00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42466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17271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3418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2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No. of buildings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00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7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--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No. of rooms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00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658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330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2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>
                          <a:solidFill>
                            <a:srgbClr val="1F17BF"/>
                          </a:solidFill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1F17B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Students per</a:t>
                      </a:r>
                      <a:r>
                        <a:rPr lang="en-US" sz="1800" baseline="0" dirty="0">
                          <a:solidFill>
                            <a:srgbClr val="1F17BF"/>
                          </a:solidFill>
                          <a:effectLst/>
                        </a:rPr>
                        <a:t> </a:t>
                      </a: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room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00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4 or 3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4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120 beds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0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>
                          <a:solidFill>
                            <a:srgbClr val="1F17BF"/>
                          </a:solidFill>
                          <a:effectLst/>
                        </a:rPr>
                        <a:t>5</a:t>
                      </a:r>
                      <a:endParaRPr lang="en-US" sz="1800">
                        <a:solidFill>
                          <a:srgbClr val="1F17B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438785" algn="l"/>
                          <a:tab pos="730885" algn="l"/>
                          <a:tab pos="1343025" algn="l"/>
                          <a:tab pos="1708150" algn="l"/>
                        </a:tabLst>
                      </a:pPr>
                      <a:r>
                        <a:rPr lang="en-US" sz="1800" spc="-5" dirty="0">
                          <a:solidFill>
                            <a:srgbClr val="1F17BF"/>
                          </a:solidFill>
                          <a:effectLst/>
                        </a:rPr>
                        <a:t>Total capacity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00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2632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1320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240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1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6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Area of each room (in Sq.M)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00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55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52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800" dirty="0">
                          <a:solidFill>
                            <a:srgbClr val="1F17BF"/>
                          </a:solidFill>
                          <a:effectLst/>
                        </a:rPr>
                        <a:t>--</a:t>
                      </a:r>
                      <a:endParaRPr lang="en-US" sz="1800" dirty="0">
                        <a:solidFill>
                          <a:srgbClr val="1F17B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8084445" y="870858"/>
            <a:ext cx="3367315" cy="5689594"/>
            <a:chOff x="7518399" y="870858"/>
            <a:chExt cx="3367315" cy="5689594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518399" y="2764974"/>
              <a:ext cx="3367314" cy="179251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18401" y="870858"/>
              <a:ext cx="3367313" cy="17526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</p:pic>
        <p:pic>
          <p:nvPicPr>
            <p:cNvPr id="7" name="Picture 2" descr="E:\Photo Lonavala Campus\photo campus 20 07 2016\101NCD90\_DSC0051.JPG"/>
            <p:cNvPicPr>
              <a:picLocks noChangeAspect="1" noChangeArrowheads="1"/>
            </p:cNvPicPr>
            <p:nvPr/>
          </p:nvPicPr>
          <p:blipFill>
            <a:blip r:embed="rId4" cstate="print"/>
            <a:srcRect l="10224" r="16160"/>
            <a:stretch>
              <a:fillRect/>
            </a:stretch>
          </p:blipFill>
          <p:spPr bwMode="auto">
            <a:xfrm>
              <a:off x="7518399" y="4704438"/>
              <a:ext cx="3367315" cy="185601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7641770" y="6225136"/>
              <a:ext cx="3135086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Sharadha  Mess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34516" y="2317431"/>
              <a:ext cx="3149600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en-US" sz="1200" b="1" dirty="0">
                  <a:solidFill>
                    <a:schemeClr val="bg1"/>
                  </a:solidFill>
                </a:rPr>
                <a:t>Girls Hostel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27256" y="4216071"/>
              <a:ext cx="3149600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en-US" sz="1200" b="1" dirty="0">
                  <a:solidFill>
                    <a:schemeClr val="bg1"/>
                  </a:solidFill>
                </a:rPr>
                <a:t>Boys Hostel </a:t>
              </a:r>
            </a:p>
          </p:txBody>
        </p:sp>
      </p:grp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 l="15479" t="14544" b="15538"/>
          <a:stretch>
            <a:fillRect/>
          </a:stretch>
        </p:blipFill>
        <p:spPr bwMode="auto">
          <a:xfrm>
            <a:off x="682171" y="4069114"/>
            <a:ext cx="4557486" cy="240788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2" name="TextBox 11"/>
          <p:cNvSpPr txBox="1"/>
          <p:nvPr/>
        </p:nvSpPr>
        <p:spPr>
          <a:xfrm>
            <a:off x="1219200" y="6122052"/>
            <a:ext cx="3352800" cy="3077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b="1" dirty="0">
                <a:solidFill>
                  <a:schemeClr val="bg1"/>
                </a:solidFill>
              </a:rPr>
              <a:t>Sahaydri I, II, II  Boys Hostels  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5334745" y="4235284"/>
            <a:ext cx="2407883" cy="207554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</p:spTree>
    <p:extLst>
      <p:ext uri="{BB962C8B-B14F-4D97-AF65-F5344CB8AC3E}">
        <p14:creationId xmlns:p14="http://schemas.microsoft.com/office/powerpoint/2010/main" val="2034219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124200" y="1447800"/>
            <a:ext cx="51816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104594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4" name="Photo Editor Photo" r:id="rId3" imgW="17033078" imgH="10507542" progId="">
                  <p:embed/>
                </p:oleObj>
              </mc:Choice>
              <mc:Fallback>
                <p:oleObj name="Photo Editor Photo" r:id="rId3" imgW="17033078" imgH="10507542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5437236" y="46704"/>
          <a:ext cx="62484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362200" y="6172200"/>
            <a:ext cx="746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Batang" pitchFamily="18" charset="-127"/>
              </a:rPr>
              <a:t>SINHGAD TECHNICAL EDUCATION SOCIETY, PUNE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78907" y="546021"/>
            <a:ext cx="2209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Vadgaon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Ambegaon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Narhe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Kondhawa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Erandwane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Warje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3305352" y="573437"/>
            <a:ext cx="240964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Lonavala</a:t>
            </a: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Solapur</a:t>
            </a: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Pandharpur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Kamlapur</a:t>
            </a: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Kondhapuri</a:t>
            </a:r>
          </a:p>
          <a:p>
            <a:pPr algn="l">
              <a:buFont typeface="Arial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  Mumbai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10367" y="93034"/>
            <a:ext cx="4430644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C00000"/>
                </a:solidFill>
              </a:rPr>
              <a:t> STES</a:t>
            </a:r>
          </a:p>
        </p:txBody>
      </p:sp>
    </p:spTree>
    <p:extLst>
      <p:ext uri="{BB962C8B-B14F-4D97-AF65-F5344CB8AC3E}">
        <p14:creationId xmlns:p14="http://schemas.microsoft.com/office/powerpoint/2010/main" val="1137241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76200"/>
            <a:ext cx="12192000" cy="647700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0000FF"/>
                </a:solidFill>
                <a:latin typeface="Agency FB" pitchFamily="34" charset="0"/>
              </a:rPr>
              <a:t>Health Services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62007" y="906084"/>
            <a:ext cx="5586393" cy="286232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 eaLnBrk="1" hangingPunct="1"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</a:rPr>
              <a:t>Well equipped 30 bed Hospital with  availability of doctors round the clock  full time doctors</a:t>
            </a:r>
          </a:p>
          <a:p>
            <a:pPr marL="285750" indent="-285750" algn="just"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</a:rPr>
              <a:t>Free medical checkup and medicines for students &amp; staff </a:t>
            </a:r>
          </a:p>
          <a:p>
            <a:pPr marL="285750" indent="-285750" algn="just" eaLnBrk="1" hangingPunct="1"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</a:rPr>
              <a:t>Visit of Specialist doctors </a:t>
            </a:r>
          </a:p>
          <a:p>
            <a:pPr marL="285750" indent="-285750" algn="just" eaLnBrk="1" hangingPunct="1"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</a:rPr>
              <a:t>Well 30 bed capacity</a:t>
            </a:r>
          </a:p>
          <a:p>
            <a:pPr marL="285750" indent="-285750" algn="just" eaLnBrk="1" hangingPunct="1"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</a:rPr>
              <a:t>Ambulance service :  24 x 7 hrs.</a:t>
            </a:r>
          </a:p>
          <a:p>
            <a:pPr marL="285750" indent="-285750" algn="just" eaLnBrk="1" hangingPunct="1"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</a:rPr>
              <a:t>Multi-specialty hospital of the STES society at Narhe, Pune.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1" y="997854"/>
            <a:ext cx="4688114" cy="2438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7" name="Footer Placeholder 7"/>
          <p:cNvSpPr txBox="1">
            <a:spLocks/>
          </p:cNvSpPr>
          <p:nvPr/>
        </p:nvSpPr>
        <p:spPr>
          <a:xfrm>
            <a:off x="3149600" y="6553200"/>
            <a:ext cx="6197600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IN"/>
              <a:t>SIT, Lonavala</a:t>
            </a:r>
            <a:endParaRPr lang="en-IN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238" y="3897355"/>
            <a:ext cx="4686508" cy="245756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1" y="3918226"/>
            <a:ext cx="4688114" cy="243668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0" name="TextBox 9"/>
          <p:cNvSpPr txBox="1"/>
          <p:nvPr/>
        </p:nvSpPr>
        <p:spPr>
          <a:xfrm>
            <a:off x="7344230" y="3159255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Rural Health Centre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8692" y="6077303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Dental  Setup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74858" y="6077302"/>
            <a:ext cx="31496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Hospital Room</a:t>
            </a:r>
          </a:p>
        </p:txBody>
      </p:sp>
    </p:spTree>
    <p:extLst>
      <p:ext uri="{BB962C8B-B14F-4D97-AF65-F5344CB8AC3E}">
        <p14:creationId xmlns:p14="http://schemas.microsoft.com/office/powerpoint/2010/main" val="829509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C33448B-7A64-B288-A836-E6D4ADD3F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7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68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0" y="76200"/>
            <a:ext cx="1190625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dirty="0">
                <a:solidFill>
                  <a:srgbClr val="0000FF"/>
                </a:solidFill>
                <a:latin typeface="Agency FB" pitchFamily="34" charset="0"/>
              </a:rPr>
              <a:t>Sports Facility</a:t>
            </a:r>
            <a:r>
              <a:rPr lang="en-US" sz="2800" b="1" dirty="0">
                <a:solidFill>
                  <a:srgbClr val="0000FF"/>
                </a:solidFill>
                <a:latin typeface="Agency FB" pitchFamily="34" charset="0"/>
                <a:cs typeface="Arial" charset="0"/>
              </a:rPr>
              <a:t>  </a:t>
            </a:r>
          </a:p>
          <a:p>
            <a:pPr algn="ctr" eaLnBrk="1" hangingPunct="1">
              <a:defRPr/>
            </a:pPr>
            <a:r>
              <a:rPr lang="en-US" sz="2400" b="1" dirty="0">
                <a:cs typeface="Arial" charset="0"/>
              </a:rPr>
              <a:t>International Level Professional Sports Complex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90500" y="1447800"/>
            <a:ext cx="11811001" cy="4879778"/>
            <a:chOff x="190500" y="1447800"/>
            <a:chExt cx="11811001" cy="4879778"/>
          </a:xfrm>
        </p:grpSpPr>
        <p:pic>
          <p:nvPicPr>
            <p:cNvPr id="5" name="Picture 14" descr="11062696_1016662935030277_2149429094103909099_o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0501" y="1447800"/>
              <a:ext cx="4068233" cy="1785938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" name="Content Placeholder 8" descr="Swiming Pool"/>
            <p:cNvPicPr>
              <a:picLocks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572500" y="1447801"/>
              <a:ext cx="3429000" cy="1857375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7" name="Picture 7" descr="Football Groun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0500" y="3906108"/>
              <a:ext cx="4013200" cy="2000250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476751" y="1447800"/>
              <a:ext cx="3917949" cy="178593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</p:pic>
        <p:sp>
          <p:nvSpPr>
            <p:cNvPr id="9" name="Rectangle 8"/>
            <p:cNvSpPr/>
            <p:nvPr/>
          </p:nvSpPr>
          <p:spPr>
            <a:xfrm>
              <a:off x="8191500" y="3357564"/>
              <a:ext cx="129061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+mn-lt"/>
                  <a:ea typeface="Verdana" pitchFamily="34" charset="0"/>
                  <a:cs typeface="Times New Roman" pitchFamily="18" charset="0"/>
                </a:rPr>
                <a:t>Tennis Court </a:t>
              </a:r>
              <a:endParaRPr lang="en-US" b="1" dirty="0">
                <a:solidFill>
                  <a:schemeClr val="bg1"/>
                </a:solidFill>
                <a:latin typeface="+mn-lt"/>
              </a:endParaRPr>
            </a:p>
          </p:txBody>
        </p:sp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703734" y="3977546"/>
              <a:ext cx="3297767" cy="1928813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381500" y="3906109"/>
              <a:ext cx="4095751" cy="1990725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609600" y="3426023"/>
              <a:ext cx="28448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Basketball Court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8000" y="6019801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Gymnasium </a:t>
              </a:r>
              <a:endParaRPr lang="en-US" sz="1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636000" y="3352801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Swimming Pool</a:t>
              </a:r>
              <a:endParaRPr lang="en-US" sz="14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73600" y="3429001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Tennis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73600" y="6019801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Carrom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737600" y="6019801"/>
              <a:ext cx="31496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Chess Competition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3525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760200" y="304800"/>
            <a:ext cx="184731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30000"/>
              </a:spcBef>
            </a:pPr>
            <a:endParaRPr lang="en-US" altLang="en-US" sz="1200">
              <a:latin typeface="Tahom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76200"/>
            <a:ext cx="12192000" cy="8186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0000FF"/>
                </a:solidFill>
                <a:latin typeface="Agency FB" pitchFamily="34" charset="0"/>
              </a:rPr>
              <a:t>Sports Facility</a:t>
            </a:r>
            <a:r>
              <a:rPr lang="en-US" sz="2800" b="1" dirty="0">
                <a:solidFill>
                  <a:srgbClr val="0000FF"/>
                </a:solidFill>
                <a:latin typeface="Agency FB" pitchFamily="34" charset="0"/>
                <a:cs typeface="Arial" charset="0"/>
              </a:rPr>
              <a:t>  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sz="2400" b="1" dirty="0">
                <a:latin typeface="+mj-lt"/>
              </a:rPr>
              <a:t>International level Cricket Ground  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Slide Number Placeholder 14"/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2D4229-233B-48D2-BD84-2B7CF4CFDB06}" type="slidenum">
              <a:rPr lang="en-IN" altLang="en-US" smtClean="0"/>
              <a:pPr/>
              <a:t>23</a:t>
            </a:fld>
            <a:endParaRPr lang="en-IN" altLang="en-US"/>
          </a:p>
        </p:txBody>
      </p:sp>
      <p:sp>
        <p:nvSpPr>
          <p:cNvPr id="6" name="Footer Placeholder 16"/>
          <p:cNvSpPr txBox="1">
            <a:spLocks/>
          </p:cNvSpPr>
          <p:nvPr/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IN"/>
              <a:t>SIT, Lonavala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84200" y="1100138"/>
            <a:ext cx="11074399" cy="5472112"/>
            <a:chOff x="304800" y="1100138"/>
            <a:chExt cx="8305799" cy="5472112"/>
          </a:xfrm>
        </p:grpSpPr>
        <p:pic>
          <p:nvPicPr>
            <p:cNvPr id="8" name="Picture 5" descr="C:\Documents and Settings\Administrator\Desktop\Pihu\DSC_0140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1123950"/>
              <a:ext cx="3884613" cy="27432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" name="Picture 6" descr="C:\Documents and Settings\Administrator\Desktop\Pihu\DSC_0155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429124" y="1100138"/>
              <a:ext cx="4181475" cy="268605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429124" y="4000500"/>
              <a:ext cx="4181475" cy="257175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12738" y="3995738"/>
              <a:ext cx="3857625" cy="25574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609600" y="6019800"/>
              <a:ext cx="2895600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ea typeface="Verdana" pitchFamily="34" charset="0"/>
                  <a:cs typeface="Times New Roman" pitchFamily="18" charset="0"/>
                </a:rPr>
                <a:t>Inauguration</a:t>
              </a: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 of Sinhgad </a:t>
              </a:r>
              <a:r>
                <a:rPr lang="en-US" sz="1400" b="1" dirty="0" err="1">
                  <a:ea typeface="Verdana" pitchFamily="34" charset="0"/>
                  <a:cs typeface="Times New Roman" pitchFamily="18" charset="0"/>
                </a:rPr>
                <a:t>Karandak</a:t>
              </a: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 by Mr. </a:t>
              </a:r>
              <a:r>
                <a:rPr lang="en-US" sz="1400" b="1" dirty="0" err="1">
                  <a:ea typeface="Verdana" pitchFamily="34" charset="0"/>
                  <a:cs typeface="Times New Roman" pitchFamily="18" charset="0"/>
                </a:rPr>
                <a:t>Dilip</a:t>
              </a: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 </a:t>
              </a:r>
              <a:r>
                <a:rPr lang="en-US" sz="1400" b="1" dirty="0" err="1">
                  <a:ea typeface="Verdana" pitchFamily="34" charset="0"/>
                  <a:cs typeface="Times New Roman" pitchFamily="18" charset="0"/>
                </a:rPr>
                <a:t>Vegasarkar</a:t>
              </a: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  </a:t>
              </a:r>
              <a:endParaRPr lang="en-US" sz="14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34000" y="6019800"/>
              <a:ext cx="2362200" cy="52322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Mentor Mr. </a:t>
              </a:r>
              <a:r>
                <a:rPr lang="en-US" sz="1400" b="1" dirty="0" err="1">
                  <a:ea typeface="Verdana" pitchFamily="34" charset="0"/>
                  <a:cs typeface="Times New Roman" pitchFamily="18" charset="0"/>
                </a:rPr>
                <a:t>Pravin</a:t>
              </a: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 </a:t>
              </a:r>
              <a:r>
                <a:rPr lang="en-US" sz="1400" b="1" dirty="0" err="1">
                  <a:ea typeface="Verdana" pitchFamily="34" charset="0"/>
                  <a:cs typeface="Times New Roman" pitchFamily="18" charset="0"/>
                </a:rPr>
                <a:t>Ambre</a:t>
              </a: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 Sinhgad Sports Academy </a:t>
              </a:r>
              <a:endParaRPr lang="en-US" sz="1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219200" y="3505200"/>
              <a:ext cx="23622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200" b="1" dirty="0">
                  <a:ea typeface="Verdana" pitchFamily="34" charset="0"/>
                  <a:cs typeface="Times New Roman" pitchFamily="18" charset="0"/>
                </a:rPr>
                <a:t>Inauguration</a:t>
              </a: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 of Cricket Ground  </a:t>
              </a:r>
              <a:endParaRPr lang="en-US" sz="14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105400" y="3412760"/>
              <a:ext cx="31242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>
                  <a:solidFill>
                    <a:schemeClr val="bg1"/>
                  </a:solidFill>
                </a:rPr>
                <a:t>International Cricketer Sanath Jaysurya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4075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10344150" y="304800"/>
            <a:ext cx="1841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l">
              <a:spcBef>
                <a:spcPct val="30000"/>
              </a:spcBef>
            </a:pPr>
            <a:endParaRPr lang="en-US" sz="1200">
              <a:latin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0" y="76201"/>
            <a:ext cx="91440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C00000"/>
                </a:solidFill>
                <a:latin typeface="+mj-lt"/>
              </a:rPr>
              <a:t>Extra Curricular Activities – Sports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3200" b="1" dirty="0">
                <a:latin typeface="+mj-lt"/>
              </a:rPr>
              <a:t>Cricket Ground  </a:t>
            </a: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663752" y="13648"/>
            <a:ext cx="990600" cy="304800"/>
          </a:xfrm>
          <a:prstGeom prst="rect">
            <a:avLst/>
          </a:prstGeom>
          <a:solidFill>
            <a:srgbClr val="E2FEE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 dirty="0"/>
              <a:t>I- I.7</a:t>
            </a:r>
          </a:p>
        </p:txBody>
      </p:sp>
      <p:pic>
        <p:nvPicPr>
          <p:cNvPr id="327686" name="Picture 6" descr="C:\Documents and Settings\Administrator\Desktop\Pihu\DSC_01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62052"/>
            <a:ext cx="12192000" cy="6963206"/>
          </a:xfrm>
          <a:prstGeom prst="rect">
            <a:avLst/>
          </a:prstGeom>
          <a:noFill/>
        </p:spPr>
      </p:pic>
      <p:pic>
        <p:nvPicPr>
          <p:cNvPr id="81921" name="Picture 1" descr="C:\Documents and Settings\Administrator\Desktop\Cricket Ground Photos\DSC_0013.JPG"/>
          <p:cNvPicPr>
            <a:picLocks noChangeAspect="1" noChangeArrowheads="1"/>
          </p:cNvPicPr>
          <p:nvPr/>
        </p:nvPicPr>
        <p:blipFill>
          <a:blip r:embed="rId4" cstate="print"/>
          <a:srcRect l="12557" t="4000" r="17524" b="4000"/>
          <a:stretch>
            <a:fillRect/>
          </a:stretch>
        </p:blipFill>
        <p:spPr bwMode="auto">
          <a:xfrm>
            <a:off x="0" y="4780788"/>
            <a:ext cx="2257839" cy="20772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6488668"/>
            <a:ext cx="440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Outdoor  Sports  Complex – Cricket Ground </a:t>
            </a:r>
            <a:endParaRPr lang="en-IN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6355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IT - Sinhgad Institute of Technology, Pune: Courses, Fees, Placements,  Ranking, Admission 2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02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92624" y="5925312"/>
            <a:ext cx="3035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Outdoor  Sports  Complex </a:t>
            </a:r>
            <a:endParaRPr lang="en-IN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8771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90C46D-10BF-1FCF-0C66-C9B35A446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66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95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" y="71439"/>
            <a:ext cx="12027876" cy="714375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Library  Functions</a:t>
            </a:r>
          </a:p>
        </p:txBody>
      </p:sp>
      <p:sp>
        <p:nvSpPr>
          <p:cNvPr id="4" name="Content Placeholder 21"/>
          <p:cNvSpPr>
            <a:spLocks noGrp="1"/>
          </p:cNvSpPr>
          <p:nvPr>
            <p:ph idx="1"/>
          </p:nvPr>
        </p:nvSpPr>
        <p:spPr>
          <a:xfrm>
            <a:off x="682172" y="785814"/>
            <a:ext cx="4383314" cy="5711371"/>
          </a:xfrm>
        </p:spPr>
        <p:txBody>
          <a:bodyPr>
            <a:noAutofit/>
          </a:bodyPr>
          <a:lstStyle/>
          <a:p>
            <a:pPr marL="273050" indent="0">
              <a:lnSpc>
                <a:spcPct val="114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2000" b="1" dirty="0"/>
              <a:t>Library Area </a:t>
            </a:r>
            <a:r>
              <a:rPr lang="en-US" altLang="en-US" sz="2000" dirty="0">
                <a:solidFill>
                  <a:srgbClr val="1F17BF"/>
                </a:solidFill>
              </a:rPr>
              <a:t>: </a:t>
            </a:r>
            <a:r>
              <a:rPr lang="en-US" altLang="en-US" sz="1600" dirty="0">
                <a:solidFill>
                  <a:srgbClr val="1F17BF"/>
                </a:solidFill>
              </a:rPr>
              <a:t>1011.5 Sq. M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2000" b="1" dirty="0"/>
              <a:t>Digital software </a:t>
            </a:r>
            <a:r>
              <a:rPr lang="en-US" altLang="en-US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1600" dirty="0">
                <a:solidFill>
                  <a:srgbClr val="1F17BF"/>
                </a:solidFill>
              </a:rPr>
              <a:t>Auto Lib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IN" altLang="en-US" sz="2000" b="1" dirty="0"/>
              <a:t>Timings: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Clr>
                <a:srgbClr val="C00000"/>
              </a:buClr>
              <a:buFont typeface="Calibri" pitchFamily="34" charset="0"/>
              <a:buChar char="•"/>
            </a:pPr>
            <a:r>
              <a:rPr lang="en-IN" altLang="en-US" sz="1600" dirty="0">
                <a:solidFill>
                  <a:srgbClr val="1F17BF"/>
                </a:solidFill>
              </a:rPr>
              <a:t>Monday to Friday : 8 am - 12 mid night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Clr>
                <a:srgbClr val="C00000"/>
              </a:buClr>
              <a:buFont typeface="Calibri" pitchFamily="34" charset="0"/>
              <a:buChar char="•"/>
            </a:pPr>
            <a:r>
              <a:rPr lang="en-IN" altLang="en-US" sz="1600" dirty="0">
                <a:solidFill>
                  <a:srgbClr val="1F17BF"/>
                </a:solidFill>
              </a:rPr>
              <a:t>Saturday : 9:30am- 5:30 pm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Clr>
                <a:srgbClr val="C00000"/>
              </a:buClr>
              <a:buFont typeface="Calibri" pitchFamily="34" charset="0"/>
              <a:buChar char="•"/>
            </a:pPr>
            <a:r>
              <a:rPr lang="en-IN" altLang="en-US" sz="1600" dirty="0">
                <a:solidFill>
                  <a:srgbClr val="1F17BF"/>
                </a:solidFill>
              </a:rPr>
              <a:t>Sunday    : 10:00 am - 05:00 pm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Font typeface="Arial" pitchFamily="34" charset="0"/>
              <a:buNone/>
            </a:pPr>
            <a:endParaRPr lang="en-US" altLang="en-US" sz="2000" b="1" dirty="0"/>
          </a:p>
          <a:p>
            <a:pPr marL="273050" indent="0">
              <a:lnSpc>
                <a:spcPct val="114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2000" b="1" dirty="0"/>
              <a:t>Reading Hall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Clr>
                <a:srgbClr val="C00000"/>
              </a:buClr>
              <a:buFont typeface="Calibri" pitchFamily="34" charset="0"/>
              <a:buChar char="•"/>
            </a:pPr>
            <a:r>
              <a:rPr lang="en-US" altLang="en-US" sz="1600" dirty="0">
                <a:solidFill>
                  <a:srgbClr val="1F17BF"/>
                </a:solidFill>
              </a:rPr>
              <a:t>300 capacity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Clr>
                <a:srgbClr val="C00000"/>
              </a:buClr>
              <a:buFont typeface="Calibri" pitchFamily="34" charset="0"/>
              <a:buChar char="•"/>
            </a:pPr>
            <a:r>
              <a:rPr lang="en-IN" altLang="en-US" sz="1600" dirty="0">
                <a:solidFill>
                  <a:srgbClr val="1F17BF"/>
                </a:solidFill>
              </a:rPr>
              <a:t> 24x7 </a:t>
            </a:r>
            <a:r>
              <a:rPr lang="fr-FR" altLang="en-US" sz="1600" dirty="0">
                <a:solidFill>
                  <a:srgbClr val="1F17BF"/>
                </a:solidFill>
              </a:rPr>
              <a:t> Reading Hall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Font typeface="Arial" pitchFamily="34" charset="0"/>
              <a:buNone/>
            </a:pPr>
            <a:endParaRPr lang="en-US" altLang="en-US" sz="2000" b="1" dirty="0"/>
          </a:p>
          <a:p>
            <a:pPr marL="273050" indent="0">
              <a:lnSpc>
                <a:spcPct val="114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2000" b="1" dirty="0"/>
              <a:t>Reprography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Clr>
                <a:srgbClr val="C00000"/>
              </a:buClr>
              <a:buFont typeface="Calibri" pitchFamily="34" charset="0"/>
              <a:buChar char="•"/>
            </a:pPr>
            <a:r>
              <a:rPr lang="en-US" altLang="en-US" sz="1600" dirty="0">
                <a:solidFill>
                  <a:srgbClr val="1F17BF"/>
                </a:solidFill>
              </a:rPr>
              <a:t>Article Repository    </a:t>
            </a:r>
            <a:r>
              <a:rPr lang="en-US" altLang="en-US" sz="1600" dirty="0">
                <a:solidFill>
                  <a:srgbClr val="C00000"/>
                </a:solidFill>
              </a:rPr>
              <a:t>•</a:t>
            </a:r>
            <a:r>
              <a:rPr lang="en-US" altLang="en-US" sz="1600" dirty="0">
                <a:solidFill>
                  <a:srgbClr val="1F17BF"/>
                </a:solidFill>
              </a:rPr>
              <a:t> Book Repository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Clr>
                <a:srgbClr val="C00000"/>
              </a:buClr>
              <a:buFont typeface="Calibri" pitchFamily="34" charset="0"/>
              <a:buChar char="•"/>
            </a:pPr>
            <a:r>
              <a:rPr lang="en-US" altLang="en-US" sz="1600" dirty="0">
                <a:solidFill>
                  <a:srgbClr val="1F17BF"/>
                </a:solidFill>
              </a:rPr>
              <a:t>Thesis Repository     </a:t>
            </a:r>
            <a:r>
              <a:rPr lang="en-US" altLang="en-US" sz="1600" dirty="0">
                <a:solidFill>
                  <a:srgbClr val="C00000"/>
                </a:solidFill>
              </a:rPr>
              <a:t>•</a:t>
            </a:r>
            <a:r>
              <a:rPr lang="en-US" altLang="en-US" sz="1600" dirty="0">
                <a:solidFill>
                  <a:srgbClr val="1F17BF"/>
                </a:solidFill>
              </a:rPr>
              <a:t> Project Reports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Font typeface="Arial" pitchFamily="34" charset="0"/>
              <a:buNone/>
            </a:pPr>
            <a:endParaRPr lang="en-US" altLang="en-US" sz="2000" b="1" dirty="0"/>
          </a:p>
          <a:p>
            <a:pPr marL="273050" indent="0">
              <a:lnSpc>
                <a:spcPct val="114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2000" b="1" dirty="0"/>
              <a:t>Internet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Clr>
                <a:srgbClr val="C00000"/>
              </a:buClr>
              <a:buFont typeface="Calibri" pitchFamily="34" charset="0"/>
              <a:buChar char="•"/>
            </a:pPr>
            <a:r>
              <a:rPr lang="fr-FR" altLang="en-US" sz="1600" dirty="0">
                <a:solidFill>
                  <a:srgbClr val="1F17BF"/>
                </a:solidFill>
              </a:rPr>
              <a:t>Exclusive internet bandwidth:16Mbps</a:t>
            </a:r>
          </a:p>
          <a:p>
            <a:pPr marL="273050" indent="0">
              <a:lnSpc>
                <a:spcPct val="114000"/>
              </a:lnSpc>
              <a:spcBef>
                <a:spcPct val="0"/>
              </a:spcBef>
              <a:buClr>
                <a:srgbClr val="C00000"/>
              </a:buClr>
              <a:buFont typeface="Calibri" pitchFamily="34" charset="0"/>
              <a:buChar char="•"/>
            </a:pPr>
            <a:r>
              <a:rPr lang="fr-FR" altLang="en-US" sz="1600" dirty="0">
                <a:solidFill>
                  <a:srgbClr val="1F17BF"/>
                </a:solidFill>
              </a:rPr>
              <a:t>Wifi connectivity in Reading Hall</a:t>
            </a:r>
            <a:endParaRPr lang="en-US" altLang="en-US" sz="1600" dirty="0">
              <a:solidFill>
                <a:srgbClr val="1F17BF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065486" y="972909"/>
            <a:ext cx="6118243" cy="5541962"/>
            <a:chOff x="5730856" y="785814"/>
            <a:chExt cx="6118243" cy="5541962"/>
          </a:xfrm>
        </p:grpSpPr>
        <p:sp>
          <p:nvSpPr>
            <p:cNvPr id="6" name="TextBox 5"/>
            <p:cNvSpPr txBox="1"/>
            <p:nvPr/>
          </p:nvSpPr>
          <p:spPr>
            <a:xfrm>
              <a:off x="5730856" y="1343932"/>
              <a:ext cx="2555896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en-US" b="1" dirty="0"/>
                <a:t>Stacking Area </a:t>
              </a:r>
            </a:p>
          </p:txBody>
        </p:sp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2"/>
            <a:srcRect l="9624"/>
            <a:stretch>
              <a:fillRect/>
            </a:stretch>
          </p:blipFill>
          <p:spPr bwMode="auto">
            <a:xfrm>
              <a:off x="8403166" y="2585585"/>
              <a:ext cx="3439584" cy="171291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5730856" y="3157764"/>
              <a:ext cx="2577061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en-US" b="1" dirty="0"/>
                <a:t>Reading Hall</a:t>
              </a:r>
            </a:p>
          </p:txBody>
        </p:sp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3"/>
            <a:srcRect r="2702"/>
            <a:stretch>
              <a:fillRect/>
            </a:stretch>
          </p:blipFill>
          <p:spPr bwMode="auto">
            <a:xfrm>
              <a:off x="8420099" y="4515533"/>
              <a:ext cx="3429000" cy="181224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5730856" y="5145765"/>
              <a:ext cx="2555895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en-US" b="1" dirty="0"/>
                <a:t>Digital Library </a:t>
              </a:r>
            </a:p>
          </p:txBody>
        </p:sp>
        <p:pic>
          <p:nvPicPr>
            <p:cNvPr id="15" name="Content Placeholder 3" descr="_DSC0257 copy.jpg"/>
            <p:cNvPicPr>
              <a:picLocks noChangeAspect="1"/>
            </p:cNvPicPr>
            <p:nvPr/>
          </p:nvPicPr>
          <p:blipFill>
            <a:blip r:embed="rId4"/>
            <a:srcRect r="4878" b="9444"/>
            <a:stretch>
              <a:fillRect/>
            </a:stretch>
          </p:blipFill>
          <p:spPr bwMode="auto">
            <a:xfrm>
              <a:off x="8428566" y="785814"/>
              <a:ext cx="3414184" cy="16129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</p:pic>
      </p:grpSp>
    </p:spTree>
    <p:extLst>
      <p:ext uri="{BB962C8B-B14F-4D97-AF65-F5344CB8AC3E}">
        <p14:creationId xmlns:p14="http://schemas.microsoft.com/office/powerpoint/2010/main" val="2615968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12192000" cy="714375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Library Networking </a:t>
            </a:r>
          </a:p>
        </p:txBody>
      </p:sp>
      <p:pic>
        <p:nvPicPr>
          <p:cNvPr id="4" name="Content Placeholder 6" descr="C:\Documents and Settings\ADMIN\Desktop\naac work\untitled.bmp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181" y="3752850"/>
            <a:ext cx="3657600" cy="257175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Documents and Settings\ADMIN\Desktop\naac work\3.bmp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5167" y="3771900"/>
            <a:ext cx="3714751" cy="257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Documents and Settings\ADMIN\Desktop\naac work\4.bmp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77589" y="3778477"/>
            <a:ext cx="3777495" cy="2533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022351" y="5913212"/>
            <a:ext cx="2184400" cy="36988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/>
              <a:t>SIT OPAC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32192" y="5900057"/>
            <a:ext cx="2184400" cy="3698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/>
              <a:t>SAE OPAC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2973" y="5954713"/>
            <a:ext cx="2184400" cy="36988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/>
              <a:t>SCOE OPAC</a:t>
            </a:r>
          </a:p>
        </p:txBody>
      </p:sp>
      <p:pic>
        <p:nvPicPr>
          <p:cNvPr id="10" name="Picture 2" descr="C:\Documents and Settings\Admin\Desktop\AAU SCREEN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253155" y="928141"/>
            <a:ext cx="3600449" cy="2486025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016000" y="3029763"/>
            <a:ext cx="2184400" cy="3698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/>
              <a:t>Alborg Library </a:t>
            </a:r>
          </a:p>
        </p:txBody>
      </p:sp>
      <p:pic>
        <p:nvPicPr>
          <p:cNvPr id="12" name="Picture 4" descr="C:\Documents and Settings\Admin\Desktop\fwdpuneuniversitybritishlibrarymembershipdocument\British lib card.jpg"/>
          <p:cNvPicPr>
            <a:picLocks noChangeAspect="1" noChangeArrowheads="1"/>
          </p:cNvPicPr>
          <p:nvPr/>
        </p:nvPicPr>
        <p:blipFill>
          <a:blip r:embed="rId6"/>
          <a:srcRect l="5845" t="3125" r="5801" b="3125"/>
          <a:stretch>
            <a:fillRect/>
          </a:stretch>
        </p:blipFill>
        <p:spPr bwMode="auto">
          <a:xfrm>
            <a:off x="4155168" y="913853"/>
            <a:ext cx="3714751" cy="2500312"/>
          </a:xfrm>
          <a:prstGeom prst="rect">
            <a:avLst/>
          </a:prstGeo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 descr="C:\Documents and Settings\Admin\Desktop\fwdpuneuniversitybritishlibrarymembershipdocument\Jaykar_lib_memb.jpg"/>
          <p:cNvPicPr>
            <a:picLocks noChangeAspect="1" noChangeArrowheads="1"/>
          </p:cNvPicPr>
          <p:nvPr/>
        </p:nvPicPr>
        <p:blipFill>
          <a:blip r:embed="rId7"/>
          <a:srcRect l="7404" t="5379"/>
          <a:stretch>
            <a:fillRect/>
          </a:stretch>
        </p:blipFill>
        <p:spPr bwMode="auto">
          <a:xfrm>
            <a:off x="8177590" y="913853"/>
            <a:ext cx="3777495" cy="2500312"/>
          </a:xfrm>
          <a:prstGeom prst="rect">
            <a:avLst/>
          </a:prstGeo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4992973" y="3031821"/>
            <a:ext cx="2184400" cy="3698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/>
              <a:t>British Library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32192" y="3044277"/>
            <a:ext cx="2184400" cy="3698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dirty="0"/>
              <a:t>SPPU, Pune</a:t>
            </a:r>
          </a:p>
        </p:txBody>
      </p:sp>
      <p:sp>
        <p:nvSpPr>
          <p:cNvPr id="17" name="Footer Placeholder 26"/>
          <p:cNvSpPr txBox="1">
            <a:spLocks/>
          </p:cNvSpPr>
          <p:nvPr/>
        </p:nvSpPr>
        <p:spPr>
          <a:xfrm>
            <a:off x="3149600" y="6553200"/>
            <a:ext cx="6197600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IN"/>
              <a:t>SIT, Lonavala</a:t>
            </a:r>
          </a:p>
        </p:txBody>
      </p:sp>
    </p:spTree>
    <p:extLst>
      <p:ext uri="{BB962C8B-B14F-4D97-AF65-F5344CB8AC3E}">
        <p14:creationId xmlns:p14="http://schemas.microsoft.com/office/powerpoint/2010/main" val="2481725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A991008-F7B3-7D6F-2ABD-06BA65C43A26}"/>
              </a:ext>
            </a:extLst>
          </p:cNvPr>
          <p:cNvSpPr txBox="1">
            <a:spLocks/>
          </p:cNvSpPr>
          <p:nvPr/>
        </p:nvSpPr>
        <p:spPr>
          <a:xfrm>
            <a:off x="27666" y="63092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  <a:latin typeface="Agency FB" pitchFamily="34" charset="0"/>
                <a:cs typeface="Times New Roman" pitchFamily="18" charset="0"/>
              </a:rPr>
              <a:t>Program Curriculum and Teaching-Learning Processes</a:t>
            </a:r>
            <a:endParaRPr lang="en-IN" sz="2800" dirty="0">
              <a:solidFill>
                <a:srgbClr val="0000FF"/>
              </a:solidFill>
              <a:latin typeface="Agency FB" pitchFamily="34" charset="0"/>
              <a:cs typeface="Times New Roman" pitchFamily="18" charset="0"/>
            </a:endParaRPr>
          </a:p>
        </p:txBody>
      </p:sp>
      <p:grpSp>
        <p:nvGrpSpPr>
          <p:cNvPr id="4" name="Group 49">
            <a:extLst>
              <a:ext uri="{FF2B5EF4-FFF2-40B4-BE49-F238E27FC236}">
                <a16:creationId xmlns:a16="http://schemas.microsoft.com/office/drawing/2014/main" id="{C73C76E6-346F-8EF1-C9C9-07406390BC5D}"/>
              </a:ext>
            </a:extLst>
          </p:cNvPr>
          <p:cNvGrpSpPr>
            <a:grpSpLocks/>
          </p:cNvGrpSpPr>
          <p:nvPr/>
        </p:nvGrpSpPr>
        <p:grpSpPr bwMode="auto">
          <a:xfrm>
            <a:off x="887409" y="765326"/>
            <a:ext cx="10644947" cy="5638800"/>
            <a:chOff x="392113" y="762000"/>
            <a:chExt cx="8218487" cy="5638800"/>
          </a:xfrm>
        </p:grpSpPr>
        <p:grpSp>
          <p:nvGrpSpPr>
            <p:cNvPr id="5" name="Group 79">
              <a:extLst>
                <a:ext uri="{FF2B5EF4-FFF2-40B4-BE49-F238E27FC236}">
                  <a16:creationId xmlns:a16="http://schemas.microsoft.com/office/drawing/2014/main" id="{772E30F5-38C2-669D-720A-A9B0BA9B98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2113" y="762000"/>
              <a:ext cx="8218487" cy="5638800"/>
              <a:chOff x="392112" y="838200"/>
              <a:chExt cx="8218488" cy="563879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3235F0B-243E-49A9-8E91-85D218DCA43B}"/>
                  </a:ext>
                </a:extLst>
              </p:cNvPr>
              <p:cNvSpPr/>
              <p:nvPr/>
            </p:nvSpPr>
            <p:spPr bwMode="auto">
              <a:xfrm>
                <a:off x="3076574" y="838200"/>
                <a:ext cx="2611438" cy="55403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400" b="1" dirty="0">
                    <a:solidFill>
                      <a:schemeClr val="tx1"/>
                    </a:solidFill>
                  </a:rPr>
                  <a:t>Principal Meeting with HOD and faculty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ECA734C-5201-EBAA-AE70-81C223E9C351}"/>
                  </a:ext>
                </a:extLst>
              </p:cNvPr>
              <p:cNvSpPr/>
              <p:nvPr/>
            </p:nvSpPr>
            <p:spPr bwMode="auto">
              <a:xfrm>
                <a:off x="2709862" y="1668463"/>
                <a:ext cx="3386137" cy="26035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400" b="1" dirty="0">
                    <a:solidFill>
                      <a:schemeClr val="tx1"/>
                    </a:solidFill>
                  </a:rPr>
                  <a:t>Academic Calendar in line with University 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68FF2202-3D25-6050-2EAA-FEA13FFFA3D9}"/>
                  </a:ext>
                </a:extLst>
              </p:cNvPr>
              <p:cNvCxnSpPr>
                <a:stCxn id="12" idx="4"/>
                <a:endCxn id="13" idx="0"/>
              </p:cNvCxnSpPr>
              <p:nvPr/>
            </p:nvCxnSpPr>
            <p:spPr bwMode="auto">
              <a:xfrm>
                <a:off x="4381499" y="1392238"/>
                <a:ext cx="20638" cy="276225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D080481-F0F6-9FA5-37FD-71624316DEA3}"/>
                  </a:ext>
                </a:extLst>
              </p:cNvPr>
              <p:cNvSpPr/>
              <p:nvPr/>
            </p:nvSpPr>
            <p:spPr bwMode="auto">
              <a:xfrm>
                <a:off x="392112" y="2520950"/>
                <a:ext cx="1824037" cy="48418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600" b="1" dirty="0">
                    <a:solidFill>
                      <a:schemeClr val="tx1"/>
                    </a:solidFill>
                  </a:rPr>
                  <a:t>Academic Activities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A5E77DE-2E05-37DA-C603-0D63A88663F4}"/>
                  </a:ext>
                </a:extLst>
              </p:cNvPr>
              <p:cNvSpPr/>
              <p:nvPr/>
            </p:nvSpPr>
            <p:spPr bwMode="auto">
              <a:xfrm>
                <a:off x="2438399" y="2514600"/>
                <a:ext cx="1828800" cy="48418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600" b="1" dirty="0">
                    <a:solidFill>
                      <a:schemeClr val="tx1"/>
                    </a:solidFill>
                  </a:rPr>
                  <a:t>Co-curricular Activities</a:t>
                </a:r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6A8ED1A9-A69F-35A0-C5CB-61D59C488B54}"/>
                  </a:ext>
                </a:extLst>
              </p:cNvPr>
              <p:cNvCxnSpPr>
                <a:stCxn id="13" idx="2"/>
              </p:cNvCxnSpPr>
              <p:nvPr/>
            </p:nvCxnSpPr>
            <p:spPr bwMode="auto">
              <a:xfrm flipH="1">
                <a:off x="4402137" y="1928813"/>
                <a:ext cx="0" cy="29210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F4AF570B-62B9-105B-E8EB-99EC82250011}"/>
                  </a:ext>
                </a:extLst>
              </p:cNvPr>
              <p:cNvCxnSpPr/>
              <p:nvPr/>
            </p:nvCxnSpPr>
            <p:spPr bwMode="auto">
              <a:xfrm>
                <a:off x="1300162" y="2200275"/>
                <a:ext cx="6243638" cy="9525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4935A3A-4E98-5E34-7DF7-3C81B1D5429E}"/>
                  </a:ext>
                </a:extLst>
              </p:cNvPr>
              <p:cNvSpPr/>
              <p:nvPr/>
            </p:nvSpPr>
            <p:spPr bwMode="auto">
              <a:xfrm>
                <a:off x="4500562" y="2520950"/>
                <a:ext cx="1857375" cy="48418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600" b="1" dirty="0">
                    <a:solidFill>
                      <a:schemeClr val="tx1"/>
                    </a:solidFill>
                  </a:rPr>
                  <a:t>Evaluations 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1496222-D394-D4AA-0B1C-47AAB7271079}"/>
                  </a:ext>
                </a:extLst>
              </p:cNvPr>
              <p:cNvSpPr/>
              <p:nvPr/>
            </p:nvSpPr>
            <p:spPr bwMode="auto">
              <a:xfrm>
                <a:off x="6589713" y="2514600"/>
                <a:ext cx="1857375" cy="484188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600" b="1" dirty="0">
                    <a:solidFill>
                      <a:schemeClr val="tx1"/>
                    </a:solidFill>
                  </a:rPr>
                  <a:t>Industry Interface 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8343414-36E1-116A-71DC-2B5733753639}"/>
                  </a:ext>
                </a:extLst>
              </p:cNvPr>
              <p:cNvSpPr/>
              <p:nvPr/>
            </p:nvSpPr>
            <p:spPr bwMode="auto">
              <a:xfrm>
                <a:off x="2438399" y="3290888"/>
                <a:ext cx="1828800" cy="227171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GD/ LCD Presentations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Invited Talks –industry, Academia expert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Industry projects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Project Exhibitions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Wall Magazine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E magazine 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 err="1">
                    <a:solidFill>
                      <a:schemeClr val="tx1"/>
                    </a:solidFill>
                  </a:rPr>
                  <a:t>Kshitij</a:t>
                </a:r>
                <a:r>
                  <a:rPr lang="en-US" sz="1200" dirty="0">
                    <a:solidFill>
                      <a:schemeClr val="tx1"/>
                    </a:solidFill>
                  </a:rPr>
                  <a:t>- Paper Publication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Cultural Programs /Sports/Quiz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 Alumni Association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D6518C3-064D-0FBB-B5E1-682031CFD87C}"/>
                  </a:ext>
                </a:extLst>
              </p:cNvPr>
              <p:cNvSpPr/>
              <p:nvPr/>
            </p:nvSpPr>
            <p:spPr bwMode="auto">
              <a:xfrm>
                <a:off x="4500562" y="3276600"/>
                <a:ext cx="1857375" cy="145415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200" b="1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endParaRPr lang="en-US" sz="1200" b="1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Direct and Indirect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Assignments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Attendance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Unit test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Prelim Exam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Continuous assessment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Midterm/MOC tests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University Exams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275C6BF-F2F5-C326-0325-5A4455F5D553}"/>
                  </a:ext>
                </a:extLst>
              </p:cNvPr>
              <p:cNvSpPr/>
              <p:nvPr/>
            </p:nvSpPr>
            <p:spPr bwMode="auto">
              <a:xfrm>
                <a:off x="392112" y="3276600"/>
                <a:ext cx="1828800" cy="3047999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Teaching Plan/ mid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lect</a:t>
                </a:r>
                <a:r>
                  <a:rPr lang="en-US" sz="1200" dirty="0">
                    <a:solidFill>
                      <a:schemeClr val="tx1"/>
                    </a:solidFill>
                  </a:rPr>
                  <a:t> activity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Subject Notes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Lab Manuals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Collaborative learning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Unit Test /Prelim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Model Answers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Continuous assessment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Need based in-house training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Up-gradation of Lab and Library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Internal Assessment Scheme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Feedback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B101D8D-DBDB-591D-8D92-924B93EB1C2D}"/>
                  </a:ext>
                </a:extLst>
              </p:cNvPr>
              <p:cNvSpPr/>
              <p:nvPr/>
            </p:nvSpPr>
            <p:spPr bwMode="auto">
              <a:xfrm>
                <a:off x="6604000" y="3276600"/>
                <a:ext cx="1843088" cy="1670050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T&amp; P activities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Seminars/ Webinars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Conferences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Vocational Training for student&amp; staff</a:t>
                </a:r>
              </a:p>
              <a:p>
                <a:pPr marL="185738" indent="-185738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Participation in Workshops/ FDP by Industry</a:t>
                </a:r>
              </a:p>
              <a:p>
                <a:pPr algn="ctr">
                  <a:defRPr/>
                </a:pP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1372711B-3265-35CA-8C3C-248BD0627FD3}"/>
                  </a:ext>
                </a:extLst>
              </p:cNvPr>
              <p:cNvCxnSpPr/>
              <p:nvPr/>
            </p:nvCxnSpPr>
            <p:spPr bwMode="auto">
              <a:xfrm flipH="1">
                <a:off x="1289049" y="2209800"/>
                <a:ext cx="6350" cy="309563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2376361C-DFFA-155D-6F3C-AE10093CAE73}"/>
                  </a:ext>
                </a:extLst>
              </p:cNvPr>
              <p:cNvCxnSpPr/>
              <p:nvPr/>
            </p:nvCxnSpPr>
            <p:spPr bwMode="auto">
              <a:xfrm flipH="1">
                <a:off x="3346449" y="2220913"/>
                <a:ext cx="6350" cy="30956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0A7111CA-CCE0-9254-46D0-4B11DCF89AF0}"/>
                  </a:ext>
                </a:extLst>
              </p:cNvPr>
              <p:cNvCxnSpPr/>
              <p:nvPr/>
            </p:nvCxnSpPr>
            <p:spPr bwMode="auto">
              <a:xfrm flipH="1">
                <a:off x="5403850" y="2209800"/>
                <a:ext cx="6350" cy="309563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80465D25-BE86-267F-1FD1-9253BF258880}"/>
                  </a:ext>
                </a:extLst>
              </p:cNvPr>
              <p:cNvCxnSpPr/>
              <p:nvPr/>
            </p:nvCxnSpPr>
            <p:spPr bwMode="auto">
              <a:xfrm flipH="1">
                <a:off x="7543800" y="2220913"/>
                <a:ext cx="6350" cy="30956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3F45EF90-57CB-1093-F97C-93F32D558EA8}"/>
                  </a:ext>
                </a:extLst>
              </p:cNvPr>
              <p:cNvCxnSpPr/>
              <p:nvPr/>
            </p:nvCxnSpPr>
            <p:spPr bwMode="auto">
              <a:xfrm flipH="1">
                <a:off x="1282699" y="2971800"/>
                <a:ext cx="6350" cy="309563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1651C10F-FBB4-F54B-2369-3EAF59981E84}"/>
                  </a:ext>
                </a:extLst>
              </p:cNvPr>
              <p:cNvCxnSpPr/>
              <p:nvPr/>
            </p:nvCxnSpPr>
            <p:spPr bwMode="auto">
              <a:xfrm flipH="1">
                <a:off x="3354387" y="3005138"/>
                <a:ext cx="6350" cy="30956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57BF6C4B-AE05-46B1-09EB-39CA6723C003}"/>
                  </a:ext>
                </a:extLst>
              </p:cNvPr>
              <p:cNvCxnSpPr/>
              <p:nvPr/>
            </p:nvCxnSpPr>
            <p:spPr bwMode="auto">
              <a:xfrm flipH="1">
                <a:off x="5400675" y="2992438"/>
                <a:ext cx="3175" cy="28416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92FDF78C-AB8B-7C76-8D8F-2981BD2995EE}"/>
                  </a:ext>
                </a:extLst>
              </p:cNvPr>
              <p:cNvCxnSpPr/>
              <p:nvPr/>
            </p:nvCxnSpPr>
            <p:spPr bwMode="auto">
              <a:xfrm flipH="1">
                <a:off x="7543800" y="3016250"/>
                <a:ext cx="6350" cy="26035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987761DA-CB97-2F0A-3065-E8FEF745A1A7}"/>
                  </a:ext>
                </a:extLst>
              </p:cNvPr>
              <p:cNvSpPr/>
              <p:nvPr/>
            </p:nvSpPr>
            <p:spPr bwMode="auto">
              <a:xfrm>
                <a:off x="2443162" y="5854699"/>
                <a:ext cx="1857375" cy="48418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600" b="1" dirty="0">
                    <a:solidFill>
                      <a:schemeClr val="tx1"/>
                    </a:solidFill>
                  </a:rPr>
                  <a:t>Validation By HOD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AE63CCD-6B5F-B77B-86BB-B42123A914F5}"/>
                  </a:ext>
                </a:extLst>
              </p:cNvPr>
              <p:cNvSpPr/>
              <p:nvPr/>
            </p:nvSpPr>
            <p:spPr bwMode="auto">
              <a:xfrm>
                <a:off x="4537075" y="5219699"/>
                <a:ext cx="2170113" cy="11049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 sz="1200" b="1" dirty="0">
                  <a:solidFill>
                    <a:schemeClr val="tx1"/>
                  </a:solidFill>
                </a:endParaRPr>
              </a:p>
              <a:p>
                <a:pPr>
                  <a:defRPr/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Bright Students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1200" dirty="0">
                    <a:solidFill>
                      <a:schemeClr val="tx1"/>
                    </a:solidFill>
                  </a:rPr>
                  <a:t>Issue Certificate , Medal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Encourage to participate in  Conference, FDP, WS, Publish Papers, Club Activity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Take up Competitive Exams </a:t>
                </a:r>
              </a:p>
              <a:p>
                <a:pPr>
                  <a:defRPr/>
                </a:pP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C798F2BA-DD6E-377D-7453-633AC7457BE1}"/>
                  </a:ext>
                </a:extLst>
              </p:cNvPr>
              <p:cNvSpPr/>
              <p:nvPr/>
            </p:nvSpPr>
            <p:spPr bwMode="auto">
              <a:xfrm>
                <a:off x="6827838" y="5206999"/>
                <a:ext cx="1619250" cy="1131888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 Week Students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Mentor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Councelling</a:t>
                </a:r>
                <a:endParaRPr lang="en-US" sz="1200" dirty="0">
                  <a:solidFill>
                    <a:schemeClr val="tx1"/>
                  </a:solidFill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Remedial Classes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Peer learning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Assignments </a:t>
                </a:r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6E82C90B-CFA2-6C1E-3956-2E21C8D6EB5B}"/>
                  </a:ext>
                </a:extLst>
              </p:cNvPr>
              <p:cNvCxnSpPr>
                <a:stCxn id="22" idx="2"/>
              </p:cNvCxnSpPr>
              <p:nvPr/>
            </p:nvCxnSpPr>
            <p:spPr>
              <a:xfrm>
                <a:off x="5429250" y="4730749"/>
                <a:ext cx="0" cy="47625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165F214-9D22-C750-693A-20205E1C7A9A}"/>
                  </a:ext>
                </a:extLst>
              </p:cNvPr>
              <p:cNvCxnSpPr/>
              <p:nvPr/>
            </p:nvCxnSpPr>
            <p:spPr>
              <a:xfrm>
                <a:off x="6019800" y="5029199"/>
                <a:ext cx="1617663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CACF0330-B456-4C3F-C57F-BDBEE94FE600}"/>
                  </a:ext>
                </a:extLst>
              </p:cNvPr>
              <p:cNvCxnSpPr>
                <a:endCxn id="35" idx="0"/>
              </p:cNvCxnSpPr>
              <p:nvPr/>
            </p:nvCxnSpPr>
            <p:spPr>
              <a:xfrm>
                <a:off x="7637463" y="5029199"/>
                <a:ext cx="0" cy="17780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A0CF056-0951-2ACF-0538-3F09EE51F17C}"/>
                  </a:ext>
                </a:extLst>
              </p:cNvPr>
              <p:cNvCxnSpPr/>
              <p:nvPr/>
            </p:nvCxnSpPr>
            <p:spPr>
              <a:xfrm>
                <a:off x="4419599" y="5029199"/>
                <a:ext cx="43338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EF01FA0D-8CBC-7E39-AC6A-8F9FD3103460}"/>
                  </a:ext>
                </a:extLst>
              </p:cNvPr>
              <p:cNvCxnSpPr/>
              <p:nvPr/>
            </p:nvCxnSpPr>
            <p:spPr>
              <a:xfrm flipV="1">
                <a:off x="4862513" y="4738687"/>
                <a:ext cx="0" cy="29051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2FA95BB6-A9A0-77DA-07EB-04DDF3525066}"/>
                  </a:ext>
                </a:extLst>
              </p:cNvPr>
              <p:cNvCxnSpPr/>
              <p:nvPr/>
            </p:nvCxnSpPr>
            <p:spPr>
              <a:xfrm>
                <a:off x="4383087" y="6476999"/>
                <a:ext cx="4227513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1E7DC56B-9B57-C141-A738-03C1097026DB}"/>
                  </a:ext>
                </a:extLst>
              </p:cNvPr>
              <p:cNvCxnSpPr>
                <a:endCxn id="35" idx="2"/>
              </p:cNvCxnSpPr>
              <p:nvPr/>
            </p:nvCxnSpPr>
            <p:spPr>
              <a:xfrm flipV="1">
                <a:off x="7637463" y="6338887"/>
                <a:ext cx="0" cy="12382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84F6E2D-CE45-6B04-8718-222F07D05B1F}"/>
                  </a:ext>
                </a:extLst>
              </p:cNvPr>
              <p:cNvCxnSpPr/>
              <p:nvPr/>
            </p:nvCxnSpPr>
            <p:spPr>
              <a:xfrm>
                <a:off x="8610600" y="4111624"/>
                <a:ext cx="0" cy="2351088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0FCC7C2C-1BEB-2654-B00B-B8BC6789C974}"/>
                  </a:ext>
                </a:extLst>
              </p:cNvPr>
              <p:cNvCxnSpPr>
                <a:endCxn id="24" idx="3"/>
              </p:cNvCxnSpPr>
              <p:nvPr/>
            </p:nvCxnSpPr>
            <p:spPr>
              <a:xfrm flipH="1">
                <a:off x="8447088" y="4111624"/>
                <a:ext cx="163512" cy="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E0F67AE-B23D-7E3D-E6B9-8E378BD4D8AE}"/>
                </a:ext>
              </a:extLst>
            </p:cNvPr>
            <p:cNvCxnSpPr>
              <a:endCxn id="33" idx="0"/>
            </p:cNvCxnSpPr>
            <p:nvPr/>
          </p:nvCxnSpPr>
          <p:spPr>
            <a:xfrm>
              <a:off x="3365500" y="5486400"/>
              <a:ext cx="6350" cy="252413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808DF605-CEEE-3F64-424F-F7E2E4C130A5}"/>
                </a:ext>
              </a:extLst>
            </p:cNvPr>
            <p:cNvCxnSpPr>
              <a:endCxn id="33" idx="1"/>
            </p:cNvCxnSpPr>
            <p:nvPr/>
          </p:nvCxnSpPr>
          <p:spPr>
            <a:xfrm>
              <a:off x="2209800" y="6019800"/>
              <a:ext cx="233363" cy="1588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A2C4CDA-84C8-8039-D157-76A09F810815}"/>
                </a:ext>
              </a:extLst>
            </p:cNvPr>
            <p:cNvCxnSpPr/>
            <p:nvPr/>
          </p:nvCxnSpPr>
          <p:spPr>
            <a:xfrm>
              <a:off x="4267200" y="6043613"/>
              <a:ext cx="269875" cy="1587"/>
            </a:xfrm>
            <a:prstGeom prst="straightConnector1">
              <a:avLst/>
            </a:prstGeom>
            <a:ln w="2222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FC02603-D9FA-E02A-9F13-B2E720B34F65}"/>
                </a:ext>
              </a:extLst>
            </p:cNvPr>
            <p:cNvCxnSpPr/>
            <p:nvPr/>
          </p:nvCxnSpPr>
          <p:spPr>
            <a:xfrm flipV="1">
              <a:off x="6019800" y="4654550"/>
              <a:ext cx="0" cy="29845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C2C5ADE-C71A-DF6A-D851-0278EDF46A5B}"/>
                </a:ext>
              </a:extLst>
            </p:cNvPr>
            <p:cNvCxnSpPr/>
            <p:nvPr/>
          </p:nvCxnSpPr>
          <p:spPr>
            <a:xfrm>
              <a:off x="4402138" y="4953000"/>
              <a:ext cx="0" cy="1090613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B1BF8C2-2174-88FF-8988-7BAE56A0298F}"/>
                </a:ext>
              </a:extLst>
            </p:cNvPr>
            <p:cNvCxnSpPr/>
            <p:nvPr/>
          </p:nvCxnSpPr>
          <p:spPr>
            <a:xfrm flipV="1">
              <a:off x="4402138" y="6043613"/>
              <a:ext cx="0" cy="357187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8533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-71880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</a:rPr>
              <a:t> </a:t>
            </a:r>
            <a:r>
              <a:rPr lang="en-IN" sz="3200" dirty="0">
                <a:solidFill>
                  <a:srgbClr val="0000FF"/>
                </a:solidFill>
                <a:latin typeface="Agency FB" panose="020B0503020202020204" pitchFamily="34" charset="0"/>
                <a:ea typeface="+mn-ea"/>
                <a:cs typeface="Calibri" panose="020F0502020204030204" pitchFamily="34" charset="0"/>
              </a:rPr>
              <a:t>Institutional Leadership </a:t>
            </a:r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" r="6452" b="45724"/>
          <a:stretch/>
        </p:blipFill>
        <p:spPr bwMode="auto">
          <a:xfrm>
            <a:off x="1310382" y="574764"/>
            <a:ext cx="1627212" cy="1358944"/>
          </a:xfrm>
          <a:prstGeom prst="rect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3" cstate="print"/>
          <a:srcRect l="819" r="8681"/>
          <a:stretch/>
        </p:blipFill>
        <p:spPr bwMode="auto">
          <a:xfrm>
            <a:off x="3949351" y="582038"/>
            <a:ext cx="1653148" cy="13589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D:\GCWCN2014\Patron photo\Copy of Rohit Sir_PP Size.jpg"/>
          <p:cNvPicPr/>
          <p:nvPr/>
        </p:nvPicPr>
        <p:blipFill>
          <a:blip r:embed="rId4" cstate="print"/>
          <a:srcRect t="4098"/>
          <a:stretch>
            <a:fillRect/>
          </a:stretch>
        </p:blipFill>
        <p:spPr bwMode="auto">
          <a:xfrm>
            <a:off x="6679699" y="574764"/>
            <a:ext cx="1556235" cy="135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D:\GCWCN2014\Patron photo\rachana madam.JPG"/>
          <p:cNvPicPr/>
          <p:nvPr/>
        </p:nvPicPr>
        <p:blipFill>
          <a:blip r:embed="rId5" cstate="print"/>
          <a:srcRect t="7942" b="33213"/>
          <a:stretch>
            <a:fillRect/>
          </a:stretch>
        </p:blipFill>
        <p:spPr bwMode="auto">
          <a:xfrm>
            <a:off x="9119157" y="569344"/>
            <a:ext cx="1556235" cy="135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3804634" y="1991842"/>
            <a:ext cx="1942583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IN" sz="1200" b="1" dirty="0" err="1"/>
              <a:t>Dr.</a:t>
            </a:r>
            <a:r>
              <a:rPr lang="en-IN" sz="1200" b="1" dirty="0"/>
              <a:t>(Mrs) </a:t>
            </a:r>
            <a:r>
              <a:rPr lang="en-IN" sz="1200" b="1" dirty="0" err="1"/>
              <a:t>Sunand</a:t>
            </a:r>
            <a:r>
              <a:rPr lang="en-IN" sz="1200" b="1" dirty="0"/>
              <a:t> M . </a:t>
            </a:r>
            <a:r>
              <a:rPr lang="en-IN" sz="1200" b="1" dirty="0" err="1"/>
              <a:t>Navale</a:t>
            </a:r>
            <a:endParaRPr lang="en-IN" sz="1200" b="1" dirty="0"/>
          </a:p>
          <a:p>
            <a:pPr algn="ctr"/>
            <a:r>
              <a:rPr lang="en-IN" sz="1200" b="1" dirty="0"/>
              <a:t>Founder Secretary</a:t>
            </a:r>
            <a:endParaRPr lang="en-US" sz="1200" b="1" dirty="0"/>
          </a:p>
        </p:txBody>
      </p:sp>
      <p:sp>
        <p:nvSpPr>
          <p:cNvPr id="14" name="Rectangle 13"/>
          <p:cNvSpPr/>
          <p:nvPr/>
        </p:nvSpPr>
        <p:spPr>
          <a:xfrm>
            <a:off x="1086422" y="2000312"/>
            <a:ext cx="210222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 dirty="0"/>
              <a:t>Prof. M. N. </a:t>
            </a:r>
            <a:r>
              <a:rPr lang="en-IN" sz="1200" b="1" dirty="0" err="1"/>
              <a:t>Navale</a:t>
            </a:r>
            <a:endParaRPr lang="en-IN" sz="1200" b="1" dirty="0"/>
          </a:p>
          <a:p>
            <a:pPr algn="ctr"/>
            <a:r>
              <a:rPr lang="en-IN" sz="1200" b="1" dirty="0"/>
              <a:t>Founder President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55190" y="2000312"/>
            <a:ext cx="194258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 dirty="0" err="1"/>
              <a:t>Dr.</a:t>
            </a:r>
            <a:r>
              <a:rPr lang="en-IN" sz="1200" b="1" dirty="0"/>
              <a:t> </a:t>
            </a:r>
            <a:r>
              <a:rPr lang="en-IN" sz="1200" b="1" dirty="0" err="1"/>
              <a:t>Rrohit</a:t>
            </a:r>
            <a:r>
              <a:rPr lang="en-IN" sz="1200" b="1" dirty="0"/>
              <a:t> M. </a:t>
            </a:r>
            <a:r>
              <a:rPr lang="en-IN" sz="1200" b="1" dirty="0" err="1"/>
              <a:t>Navale</a:t>
            </a:r>
            <a:r>
              <a:rPr lang="en-IN" sz="1200" b="1" dirty="0"/>
              <a:t> </a:t>
            </a:r>
          </a:p>
          <a:p>
            <a:pPr algn="ctr"/>
            <a:r>
              <a:rPr lang="en-IN" sz="1200" b="1" dirty="0"/>
              <a:t>Vice President (HR)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838457" y="1988898"/>
            <a:ext cx="210222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 dirty="0" err="1"/>
              <a:t>Dr.</a:t>
            </a:r>
            <a:r>
              <a:rPr lang="en-IN" sz="1200" b="1" dirty="0"/>
              <a:t> </a:t>
            </a:r>
            <a:r>
              <a:rPr lang="en-IN" sz="1200" b="1" dirty="0" err="1"/>
              <a:t>Rachana</a:t>
            </a:r>
            <a:r>
              <a:rPr lang="en-IN" sz="1200" b="1" dirty="0"/>
              <a:t> </a:t>
            </a:r>
            <a:r>
              <a:rPr lang="en-IN" sz="1200" b="1" dirty="0" err="1"/>
              <a:t>Navale</a:t>
            </a:r>
            <a:r>
              <a:rPr lang="en-IN" sz="1200" b="1" dirty="0"/>
              <a:t>- </a:t>
            </a:r>
            <a:r>
              <a:rPr lang="en-IN" sz="1200" b="1" dirty="0" err="1"/>
              <a:t>Ashtekar</a:t>
            </a:r>
            <a:endParaRPr lang="en-US" sz="1200" dirty="0"/>
          </a:p>
          <a:p>
            <a:pPr algn="ctr"/>
            <a:r>
              <a:rPr lang="en-IN" sz="1200" b="1" dirty="0"/>
              <a:t>Vice President (Admin)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1924338" y="2418369"/>
            <a:ext cx="8343324" cy="38499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1600" dirty="0"/>
              <a:t>  Chief  Patrons</a:t>
            </a:r>
          </a:p>
        </p:txBody>
      </p:sp>
      <p:pic>
        <p:nvPicPr>
          <p:cNvPr id="3074" name="Picture 2" descr="K:\1.  Mantri D S - Modified\DOC JPEG\DSM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090" y="2738928"/>
            <a:ext cx="1607974" cy="124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5354090" y="4053027"/>
            <a:ext cx="1607974" cy="4087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 dirty="0" err="1"/>
              <a:t>Dr.</a:t>
            </a:r>
            <a:r>
              <a:rPr lang="en-IN" sz="1200" b="1" dirty="0"/>
              <a:t> D. S. </a:t>
            </a:r>
            <a:r>
              <a:rPr lang="en-IN" sz="1200" b="1" dirty="0" err="1"/>
              <a:t>Mantri</a:t>
            </a:r>
            <a:endParaRPr lang="en-IN" sz="1200" b="1" dirty="0"/>
          </a:p>
          <a:p>
            <a:pPr algn="ctr"/>
            <a:r>
              <a:rPr lang="en-IN" sz="1200" b="1" dirty="0"/>
              <a:t>Principal</a:t>
            </a:r>
          </a:p>
        </p:txBody>
      </p:sp>
      <p:pic>
        <p:nvPicPr>
          <p:cNvPr id="3075" name="Picture 3" descr="C:\Users\admin\Downloads\WhatsApp Image 2026-07-23 at 5.57.16 PM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478" y="2738929"/>
            <a:ext cx="1371578" cy="124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3489478" y="4053027"/>
            <a:ext cx="1371579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 dirty="0"/>
              <a:t>Dr. </a:t>
            </a:r>
            <a:r>
              <a:rPr lang="en-IN" sz="1200" b="1"/>
              <a:t>R.P </a:t>
            </a:r>
            <a:r>
              <a:rPr lang="en-IN" sz="1200" b="1" dirty="0"/>
              <a:t>Lokhande</a:t>
            </a:r>
          </a:p>
          <a:p>
            <a:pPr algn="ctr"/>
            <a:r>
              <a:rPr lang="en-IN" sz="1200" b="1" dirty="0"/>
              <a:t>Campus Director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11692" y="4053028"/>
            <a:ext cx="1607974" cy="4087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N" sz="1200" b="1" dirty="0" err="1"/>
              <a:t>Dr.</a:t>
            </a:r>
            <a:r>
              <a:rPr lang="en-IN" sz="1200" b="1" dirty="0"/>
              <a:t> S. M. </a:t>
            </a:r>
            <a:r>
              <a:rPr lang="en-IN" sz="1200" b="1" dirty="0" err="1"/>
              <a:t>Gaikwad</a:t>
            </a:r>
            <a:endParaRPr lang="en-IN" sz="1200" b="1" dirty="0"/>
          </a:p>
          <a:p>
            <a:pPr algn="ctr"/>
            <a:r>
              <a:rPr lang="en-IN" sz="1200" b="1" dirty="0"/>
              <a:t>Vice-Principal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F51A07-5B73-3527-0C0A-94B2992FB9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863" y="2738925"/>
            <a:ext cx="1583803" cy="1242076"/>
          </a:xfrm>
          <a:prstGeom prst="rect">
            <a:avLst/>
          </a:prstGeom>
        </p:spPr>
      </p:pic>
      <p:sp>
        <p:nvSpPr>
          <p:cNvPr id="77" name="Title 1">
            <a:extLst>
              <a:ext uri="{FF2B5EF4-FFF2-40B4-BE49-F238E27FC236}">
                <a16:creationId xmlns:a16="http://schemas.microsoft.com/office/drawing/2014/main" id="{7E664F85-42C9-46E8-A94C-4AC314C64700}"/>
              </a:ext>
            </a:extLst>
          </p:cNvPr>
          <p:cNvSpPr txBox="1">
            <a:spLocks/>
          </p:cNvSpPr>
          <p:nvPr/>
        </p:nvSpPr>
        <p:spPr>
          <a:xfrm>
            <a:off x="1844230" y="6322742"/>
            <a:ext cx="8343324" cy="38499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1600" dirty="0"/>
              <a:t>Our Team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A6F95DC-76E0-4E8E-82E7-48A3E16E151C}"/>
              </a:ext>
            </a:extLst>
          </p:cNvPr>
          <p:cNvGrpSpPr/>
          <p:nvPr/>
        </p:nvGrpSpPr>
        <p:grpSpPr>
          <a:xfrm>
            <a:off x="716617" y="4585909"/>
            <a:ext cx="10789583" cy="1811789"/>
            <a:chOff x="246717" y="4585909"/>
            <a:chExt cx="11827705" cy="181178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5EC5FEB-DEAA-4FD7-8802-077D18CD733A}"/>
                </a:ext>
              </a:extLst>
            </p:cNvPr>
            <p:cNvSpPr/>
            <p:nvPr/>
          </p:nvSpPr>
          <p:spPr>
            <a:xfrm>
              <a:off x="246718" y="5926535"/>
              <a:ext cx="1607974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IN" sz="1200" b="1" dirty="0" err="1"/>
                <a:t>Dr.</a:t>
              </a:r>
              <a:r>
                <a:rPr lang="en-IN" sz="1200" b="1" dirty="0"/>
                <a:t> P. S. </a:t>
              </a:r>
              <a:r>
                <a:rPr lang="en-IN" sz="1200" b="1" dirty="0" err="1"/>
                <a:t>Patil</a:t>
              </a:r>
              <a:r>
                <a:rPr lang="en-IN" sz="1200" b="1" dirty="0"/>
                <a:t> </a:t>
              </a:r>
            </a:p>
            <a:p>
              <a:pPr algn="ctr"/>
              <a:r>
                <a:rPr lang="en-IN" sz="1200" b="1" dirty="0" err="1"/>
                <a:t>HoD</a:t>
              </a:r>
              <a:r>
                <a:rPr lang="en-IN" sz="1200" b="1" dirty="0"/>
                <a:t> </a:t>
              </a:r>
              <a:r>
                <a:rPr lang="en-IN" sz="1200" b="1" dirty="0" err="1"/>
                <a:t>Engg</a:t>
              </a:r>
              <a:r>
                <a:rPr lang="en-IN" sz="1200" b="1" dirty="0"/>
                <a:t>. Science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D56B172-FD1C-42EF-BBE5-68E5C366DCD2}"/>
                </a:ext>
              </a:extLst>
            </p:cNvPr>
            <p:cNvSpPr/>
            <p:nvPr/>
          </p:nvSpPr>
          <p:spPr>
            <a:xfrm>
              <a:off x="1929723" y="5926535"/>
              <a:ext cx="1607974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IN" sz="1200" b="1" dirty="0" err="1"/>
                <a:t>Dr.</a:t>
              </a:r>
              <a:r>
                <a:rPr lang="en-IN" sz="1200" b="1" dirty="0"/>
                <a:t> S. D </a:t>
              </a:r>
              <a:r>
                <a:rPr lang="en-IN" sz="1200" b="1" dirty="0" err="1"/>
                <a:t>Datey</a:t>
              </a:r>
              <a:endParaRPr lang="en-IN" sz="1200" b="1" dirty="0"/>
            </a:p>
            <a:p>
              <a:pPr algn="ctr"/>
              <a:r>
                <a:rPr lang="en-IN" sz="1200" b="1" dirty="0" err="1"/>
                <a:t>HoD</a:t>
              </a:r>
              <a:r>
                <a:rPr lang="en-IN" sz="1200" b="1" dirty="0"/>
                <a:t> Electrical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9C0287C-59D3-418E-98CA-90B25DC36260}"/>
                </a:ext>
              </a:extLst>
            </p:cNvPr>
            <p:cNvSpPr/>
            <p:nvPr/>
          </p:nvSpPr>
          <p:spPr>
            <a:xfrm>
              <a:off x="3630534" y="5915167"/>
              <a:ext cx="1595126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IN" sz="1200" b="1" dirty="0"/>
                <a:t>Prof. S. B. </a:t>
              </a:r>
              <a:r>
                <a:rPr lang="en-IN" sz="1200" b="1" dirty="0" err="1"/>
                <a:t>Nimbekar</a:t>
              </a:r>
              <a:r>
                <a:rPr lang="en-IN" sz="1200" b="1" dirty="0"/>
                <a:t> </a:t>
              </a:r>
              <a:r>
                <a:rPr lang="en-IN" sz="1200" b="1" dirty="0" err="1"/>
                <a:t>HoD</a:t>
              </a:r>
              <a:r>
                <a:rPr lang="en-IN" sz="1200" b="1" dirty="0"/>
                <a:t> Computer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EB415FB-35AD-4B3E-89CF-EE7100D90166}"/>
                </a:ext>
              </a:extLst>
            </p:cNvPr>
            <p:cNvSpPr/>
            <p:nvPr/>
          </p:nvSpPr>
          <p:spPr>
            <a:xfrm>
              <a:off x="5300825" y="5926535"/>
              <a:ext cx="1607974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IN" sz="1200" b="1" dirty="0" err="1"/>
                <a:t>Mrs.</a:t>
              </a:r>
              <a:r>
                <a:rPr lang="en-IN" sz="1200" b="1" dirty="0"/>
                <a:t> A. P. </a:t>
              </a:r>
              <a:r>
                <a:rPr lang="en-IN" sz="1200" b="1" dirty="0" err="1"/>
                <a:t>Kulkarni</a:t>
              </a:r>
              <a:endParaRPr lang="en-IN" sz="1200" b="1" dirty="0"/>
            </a:p>
            <a:p>
              <a:pPr algn="ctr"/>
              <a:r>
                <a:rPr lang="en-IN" sz="1200" b="1" dirty="0" err="1"/>
                <a:t>HoD</a:t>
              </a:r>
              <a:r>
                <a:rPr lang="en-IN" sz="1200" b="1" dirty="0"/>
                <a:t> IT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2A19BEB-107D-4C96-8EB3-F51AA70C9312}"/>
                </a:ext>
              </a:extLst>
            </p:cNvPr>
            <p:cNvSpPr/>
            <p:nvPr/>
          </p:nvSpPr>
          <p:spPr>
            <a:xfrm>
              <a:off x="8736609" y="5936033"/>
              <a:ext cx="1607975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IN" sz="1200" b="1" dirty="0"/>
                <a:t>Mr. M. S. Raut</a:t>
              </a:r>
            </a:p>
            <a:p>
              <a:pPr algn="ctr"/>
              <a:r>
                <a:rPr lang="en-IN" sz="1200" b="1" dirty="0"/>
                <a:t>TPO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FA5DEFE-35BD-41CF-8D43-870BACB324CF}"/>
                </a:ext>
              </a:extLst>
            </p:cNvPr>
            <p:cNvSpPr/>
            <p:nvPr/>
          </p:nvSpPr>
          <p:spPr>
            <a:xfrm>
              <a:off x="10466447" y="5936033"/>
              <a:ext cx="1607975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IN" sz="1200" b="1" dirty="0" err="1"/>
                <a:t>Dr.</a:t>
              </a:r>
              <a:r>
                <a:rPr lang="en-IN" sz="1200" b="1" dirty="0"/>
                <a:t> R. Phule</a:t>
              </a:r>
            </a:p>
            <a:p>
              <a:pPr algn="ctr"/>
              <a:r>
                <a:rPr lang="en-IN" sz="1200" b="1" dirty="0"/>
                <a:t>Librarian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9B4852B-5659-4E11-852E-7F02B6BA53D6}"/>
                </a:ext>
              </a:extLst>
            </p:cNvPr>
            <p:cNvSpPr/>
            <p:nvPr/>
          </p:nvSpPr>
          <p:spPr>
            <a:xfrm>
              <a:off x="7023835" y="5926767"/>
              <a:ext cx="1607974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IN" sz="1200" b="1" dirty="0" err="1"/>
                <a:t>Dr.</a:t>
              </a:r>
              <a:r>
                <a:rPr lang="en-IN" sz="1200" b="1" dirty="0"/>
                <a:t> M. S. Chaudhari</a:t>
              </a:r>
            </a:p>
            <a:p>
              <a:pPr algn="ctr"/>
              <a:r>
                <a:rPr lang="en-IN" sz="1200" b="1" dirty="0"/>
                <a:t>Dean R &amp; D</a:t>
              </a: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FB4BFB65-7E59-477B-B81F-5C7621E30909}"/>
                </a:ext>
              </a:extLst>
            </p:cNvPr>
            <p:cNvGrpSpPr/>
            <p:nvPr/>
          </p:nvGrpSpPr>
          <p:grpSpPr>
            <a:xfrm>
              <a:off x="246717" y="4585909"/>
              <a:ext cx="11794416" cy="1299654"/>
              <a:chOff x="246716" y="4585909"/>
              <a:chExt cx="11794412" cy="1299654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4860D5B0-BA96-41EC-9CE7-005DEB2439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75347" y="4599495"/>
                <a:ext cx="1504186" cy="1264276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EF69B48-3F70-4959-B5B0-92B9F24835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04156" y="4599494"/>
                <a:ext cx="1607973" cy="1264276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FA38EB41-72F8-40D8-B538-95CD2E645A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716" y="4599495"/>
                <a:ext cx="1597512" cy="125501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FE1511D9-31F5-49D4-8E8A-DA8AA26B0A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3214" y="4599495"/>
                <a:ext cx="1600984" cy="1255014"/>
              </a:xfrm>
              <a:prstGeom prst="rect">
                <a:avLst/>
              </a:prstGeom>
            </p:spPr>
          </p:pic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DE732D58-E560-453C-BC11-9A1E2CF075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66443" y="4585909"/>
                <a:ext cx="1574685" cy="1299654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B791CB7A-0ADB-4BA8-899C-6A7F7C3F44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15952" y="4599965"/>
                <a:ext cx="1628627" cy="1262939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AE806327-F458-4626-AD65-F60547D3B9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10656" y="4599494"/>
                <a:ext cx="1621153" cy="125501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303719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09416" y="0"/>
            <a:ext cx="12082584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4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IN" sz="2400" dirty="0">
                <a:solidFill>
                  <a:srgbClr val="0000FF"/>
                </a:solidFill>
                <a:latin typeface="+mn-lt"/>
                <a:cs typeface="Times New Roman" pitchFamily="18" charset="0"/>
              </a:rPr>
              <a:t>Teaching Learning Processes and Evaluation Methods</a:t>
            </a:r>
          </a:p>
        </p:txBody>
      </p:sp>
      <p:grpSp>
        <p:nvGrpSpPr>
          <p:cNvPr id="9" name="Group 11"/>
          <p:cNvGrpSpPr/>
          <p:nvPr/>
        </p:nvGrpSpPr>
        <p:grpSpPr>
          <a:xfrm>
            <a:off x="6359132" y="1096164"/>
            <a:ext cx="5680467" cy="3431686"/>
            <a:chOff x="3610412" y="1450427"/>
            <a:chExt cx="7068049" cy="4220588"/>
          </a:xfrm>
        </p:grpSpPr>
        <p:sp>
          <p:nvSpPr>
            <p:cNvPr id="27" name="Oval 26"/>
            <p:cNvSpPr/>
            <p:nvPr/>
          </p:nvSpPr>
          <p:spPr>
            <a:xfrm>
              <a:off x="6073864" y="2827282"/>
              <a:ext cx="2246143" cy="151349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cs typeface="Times New Roman" pitchFamily="18" charset="0"/>
                </a:rPr>
                <a:t>Students Internal Assessment</a:t>
              </a:r>
              <a:endParaRPr lang="en-IN" sz="1400" b="1" dirty="0">
                <a:solidFill>
                  <a:schemeClr val="tx1"/>
                </a:solidFill>
                <a:cs typeface="Times New Roman" pitchFamily="18" charset="0"/>
              </a:endParaRPr>
            </a:p>
            <a:p>
              <a:pPr algn="ctr"/>
              <a:endParaRPr lang="en-US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28" name="Flowchart: Alternate Process 27"/>
            <p:cNvSpPr/>
            <p:nvPr/>
          </p:nvSpPr>
          <p:spPr>
            <a:xfrm>
              <a:off x="6159171" y="1450427"/>
              <a:ext cx="1902372" cy="777766"/>
            </a:xfrm>
            <a:prstGeom prst="flowChartAlternateProcess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cs typeface="Times New Roman" pitchFamily="18" charset="0"/>
                </a:rPr>
                <a:t>Attendance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3610412" y="3120435"/>
              <a:ext cx="1902373" cy="954290"/>
            </a:xfrm>
            <a:prstGeom prst="flowChartAlternateProcess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cs typeface="Times New Roman" pitchFamily="18" charset="0"/>
                </a:rPr>
                <a:t>Class Test / Mock Online / Mock Practicals</a:t>
              </a: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3915319" y="2065282"/>
              <a:ext cx="1902372" cy="777766"/>
            </a:xfrm>
            <a:prstGeom prst="flowChartAlternateProcess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cs typeface="Times New Roman" pitchFamily="18" charset="0"/>
                </a:rPr>
                <a:t>Unit Test I / II / Prelim</a:t>
              </a:r>
              <a:endParaRPr lang="en-IN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31" name="Flowchart: Alternate Process 30"/>
            <p:cNvSpPr/>
            <p:nvPr/>
          </p:nvSpPr>
          <p:spPr>
            <a:xfrm>
              <a:off x="3909958" y="4351208"/>
              <a:ext cx="1902372" cy="777766"/>
            </a:xfrm>
            <a:prstGeom prst="flowChartAlternateProcess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cs typeface="Times New Roman" pitchFamily="18" charset="0"/>
                </a:rPr>
                <a:t>Continuous Assessment</a:t>
              </a:r>
            </a:p>
          </p:txBody>
        </p:sp>
        <p:sp>
          <p:nvSpPr>
            <p:cNvPr id="32" name="Flowchart: Alternate Process 31"/>
            <p:cNvSpPr/>
            <p:nvPr/>
          </p:nvSpPr>
          <p:spPr>
            <a:xfrm>
              <a:off x="8403131" y="4377482"/>
              <a:ext cx="2275330" cy="969628"/>
            </a:xfrm>
            <a:prstGeom prst="flowChartAlternateProcess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cs typeface="Times New Roman" pitchFamily="18" charset="0"/>
                </a:rPr>
                <a:t>PBL / Lab innovations / Design Experiments</a:t>
              </a:r>
              <a:endParaRPr lang="en-IN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33" name="Flowchart: Alternate Process 32"/>
            <p:cNvSpPr/>
            <p:nvPr/>
          </p:nvSpPr>
          <p:spPr>
            <a:xfrm>
              <a:off x="8392620" y="2065282"/>
              <a:ext cx="1902372" cy="777766"/>
            </a:xfrm>
            <a:prstGeom prst="flowChartAlternateProcess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cs typeface="Times New Roman" pitchFamily="18" charset="0"/>
                </a:rPr>
                <a:t>VAP / Mini-projects</a:t>
              </a:r>
              <a:endParaRPr lang="en-IN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34" name="Flowchart: Alternate Process 33"/>
            <p:cNvSpPr/>
            <p:nvPr/>
          </p:nvSpPr>
          <p:spPr>
            <a:xfrm>
              <a:off x="5948392" y="4893249"/>
              <a:ext cx="2296092" cy="777766"/>
            </a:xfrm>
            <a:prstGeom prst="flowChartAlternateProcess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cs typeface="Times New Roman" pitchFamily="18" charset="0"/>
                </a:rPr>
                <a:t>Co-curricular / Extra curricular activities</a:t>
              </a:r>
              <a:endParaRPr lang="en-IN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35" name="Flowchart: Alternate Process 34"/>
            <p:cNvSpPr/>
            <p:nvPr/>
          </p:nvSpPr>
          <p:spPr>
            <a:xfrm>
              <a:off x="8776089" y="3237187"/>
              <a:ext cx="1902372" cy="777766"/>
            </a:xfrm>
            <a:prstGeom prst="flowChartAlternateProcess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cs typeface="Times New Roman" pitchFamily="18" charset="0"/>
                </a:rPr>
                <a:t>Projects</a:t>
              </a:r>
              <a:endParaRPr lang="en-IN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cxnSp>
          <p:nvCxnSpPr>
            <p:cNvPr id="36" name="Straight Arrow Connector 35"/>
            <p:cNvCxnSpPr>
              <a:stCxn id="28" idx="2"/>
              <a:endCxn id="27" idx="0"/>
            </p:cNvCxnSpPr>
            <p:nvPr/>
          </p:nvCxnSpPr>
          <p:spPr>
            <a:xfrm rot="16200000" flipH="1">
              <a:off x="6854103" y="2484447"/>
              <a:ext cx="599089" cy="8658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33" idx="1"/>
              <a:endCxn id="27" idx="7"/>
            </p:cNvCxnSpPr>
            <p:nvPr/>
          </p:nvCxnSpPr>
          <p:spPr>
            <a:xfrm rot="10800000" flipV="1">
              <a:off x="7991067" y="2454165"/>
              <a:ext cx="401553" cy="59476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endCxn id="27" idx="6"/>
            </p:cNvCxnSpPr>
            <p:nvPr/>
          </p:nvCxnSpPr>
          <p:spPr>
            <a:xfrm rot="10800000">
              <a:off x="8320009" y="3584028"/>
              <a:ext cx="466760" cy="36766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29" idx="3"/>
              <a:endCxn id="27" idx="2"/>
            </p:cNvCxnSpPr>
            <p:nvPr/>
          </p:nvCxnSpPr>
          <p:spPr>
            <a:xfrm flipV="1">
              <a:off x="5512785" y="3584027"/>
              <a:ext cx="561079" cy="1355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4" idx="0"/>
              <a:endCxn id="27" idx="4"/>
            </p:cNvCxnSpPr>
            <p:nvPr/>
          </p:nvCxnSpPr>
          <p:spPr>
            <a:xfrm rot="5400000" flipH="1" flipV="1">
              <a:off x="6870449" y="4566763"/>
              <a:ext cx="552477" cy="100497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endCxn id="27" idx="5"/>
            </p:cNvCxnSpPr>
            <p:nvPr/>
          </p:nvCxnSpPr>
          <p:spPr>
            <a:xfrm rot="16200000" flipV="1">
              <a:off x="7857678" y="4252516"/>
              <a:ext cx="663081" cy="396303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endCxn id="27" idx="3"/>
            </p:cNvCxnSpPr>
            <p:nvPr/>
          </p:nvCxnSpPr>
          <p:spPr>
            <a:xfrm rot="5400000" flipH="1" flipV="1">
              <a:off x="5786538" y="4129155"/>
              <a:ext cx="626295" cy="60623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>
              <a:endCxn id="27" idx="1"/>
            </p:cNvCxnSpPr>
            <p:nvPr/>
          </p:nvCxnSpPr>
          <p:spPr>
            <a:xfrm rot="16200000" flipH="1">
              <a:off x="5812814" y="2458937"/>
              <a:ext cx="589508" cy="59047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/>
          <p:cNvSpPr/>
          <p:nvPr/>
        </p:nvSpPr>
        <p:spPr>
          <a:xfrm>
            <a:off x="5638799" y="542166"/>
            <a:ext cx="64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cs typeface="Times New Roman" pitchFamily="18" charset="0"/>
              </a:rPr>
              <a:t>Students Performance Evaluation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E42BDC0-7A44-9B1B-DBF3-47B5994840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016475"/>
              </p:ext>
            </p:extLst>
          </p:nvPr>
        </p:nvGraphicFramePr>
        <p:xfrm>
          <a:off x="-861561" y="726832"/>
          <a:ext cx="8215370" cy="5710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069397"/>
              </p:ext>
            </p:extLst>
          </p:nvPr>
        </p:nvGraphicFramePr>
        <p:xfrm>
          <a:off x="6264327" y="4676558"/>
          <a:ext cx="5841242" cy="1909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0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18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SN</a:t>
                      </a:r>
                      <a:endParaRPr lang="en-US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Parameters </a:t>
                      </a:r>
                      <a:endParaRPr lang="en-US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Marks  </a:t>
                      </a:r>
                      <a:endParaRPr lang="en-US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2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01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Attendance ( TH,  TG, Events, STPs, Training etc. ) &gt;=75%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05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2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02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Practical Attendance ) &gt;=75%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05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2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03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Completion of Journal ( Continuous Assessment) &gt;=75%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05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2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04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Prelim Exam &gt;=75%</a:t>
                      </a:r>
                      <a:endParaRPr lang="en-US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05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2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05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Mock Practical  Exam  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>
                          <a:effectLst/>
                        </a:rPr>
                        <a:t>05</a:t>
                      </a:r>
                      <a:endParaRPr lang="en-US" sz="12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240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 Total </a:t>
                      </a:r>
                      <a:endParaRPr lang="en-US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</a:rPr>
                        <a:t>25</a:t>
                      </a:r>
                      <a:endParaRPr lang="en-US" sz="12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37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9416" y="0"/>
            <a:ext cx="12082584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4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IN" sz="2400" dirty="0">
                <a:solidFill>
                  <a:srgbClr val="0000FF"/>
                </a:solidFill>
                <a:latin typeface="+mn-lt"/>
                <a:cs typeface="Times New Roman" pitchFamily="18" charset="0"/>
              </a:rPr>
              <a:t>Motivation to Students for Participations  </a:t>
            </a:r>
          </a:p>
        </p:txBody>
      </p:sp>
      <p:sp>
        <p:nvSpPr>
          <p:cNvPr id="6" name="Rectangle 5"/>
          <p:cNvSpPr/>
          <p:nvPr/>
        </p:nvSpPr>
        <p:spPr>
          <a:xfrm>
            <a:off x="532263" y="1173716"/>
            <a:ext cx="1131399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80% + Marks in Previous 12</a:t>
            </a:r>
            <a:r>
              <a:rPr lang="en-US" sz="2400" baseline="30000" dirty="0"/>
              <a:t>th</a:t>
            </a:r>
            <a:r>
              <a:rPr lang="en-US" sz="2400" dirty="0"/>
              <a:t> Exam / 60% +  Marks in University Exam –  5 Marks    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Lab Innovation: (An Individual Innovation / Mini Project of good</a:t>
            </a:r>
            <a:r>
              <a:rPr lang="en-US" sz="2400" b="1" dirty="0"/>
              <a:t> quality</a:t>
            </a:r>
            <a:r>
              <a:rPr lang="en-US" sz="2400" dirty="0"/>
              <a:t>) - 2.5 Marks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Foreign Language  Certificate- 2.5 Marks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Certification (NPTEL, Microsoft, </a:t>
            </a:r>
            <a:r>
              <a:rPr lang="en-US" sz="2400" dirty="0" err="1"/>
              <a:t>Swayam</a:t>
            </a:r>
            <a:r>
              <a:rPr lang="en-US" sz="2400" dirty="0"/>
              <a:t> etc.)- 2.5 Marks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Industrial Training/ Internship - 2.5 Marks 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Paper Publication ( Papers in Journal/ Conferences) -  2.5 Marks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Participation in  Events (Workshop/ Conferences/ Cultural Events)- 2.5 Marks 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Participation in Sports (University/State level/ National level) – 2.5 Marks 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Any Other Remarkable Academic Achievement- 2.5 marks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176" y="517704"/>
            <a:ext cx="101084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#</a:t>
            </a:r>
            <a:r>
              <a:rPr lang="en-GB" sz="2000" b="1" dirty="0">
                <a:solidFill>
                  <a:srgbClr val="C00000"/>
                </a:solidFill>
              </a:rPr>
              <a:t> Student can earn over and above (25 Marks) based on following Criteria </a:t>
            </a:r>
          </a:p>
        </p:txBody>
      </p:sp>
    </p:spTree>
    <p:extLst>
      <p:ext uri="{BB962C8B-B14F-4D97-AF65-F5344CB8AC3E}">
        <p14:creationId xmlns:p14="http://schemas.microsoft.com/office/powerpoint/2010/main" val="3571882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7AF9C45-E479-FD04-2554-A461AE21A2D2}"/>
              </a:ext>
            </a:extLst>
          </p:cNvPr>
          <p:cNvSpPr txBox="1">
            <a:spLocks/>
          </p:cNvSpPr>
          <p:nvPr/>
        </p:nvSpPr>
        <p:spPr>
          <a:xfrm>
            <a:off x="0" y="35235"/>
            <a:ext cx="12108973" cy="3867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b="1" dirty="0">
                <a:solidFill>
                  <a:srgbClr val="0000FF"/>
                </a:solidFill>
                <a:latin typeface="Agency FB" pitchFamily="34" charset="0"/>
              </a:rPr>
              <a:t> Department Organization and Functioning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0B9DA6D-9B22-98D3-9782-2190EEE73EFC}"/>
              </a:ext>
            </a:extLst>
          </p:cNvPr>
          <p:cNvGrpSpPr/>
          <p:nvPr/>
        </p:nvGrpSpPr>
        <p:grpSpPr>
          <a:xfrm>
            <a:off x="464024" y="630210"/>
            <a:ext cx="11580195" cy="4755388"/>
            <a:chOff x="1680792" y="-619313"/>
            <a:chExt cx="9626716" cy="6483548"/>
          </a:xfrm>
        </p:grpSpPr>
        <p:sp>
          <p:nvSpPr>
            <p:cNvPr id="5" name="Title 21">
              <a:extLst>
                <a:ext uri="{FF2B5EF4-FFF2-40B4-BE49-F238E27FC236}">
                  <a16:creationId xmlns:a16="http://schemas.microsoft.com/office/drawing/2014/main" id="{B9A5B33E-99D3-6043-6689-1C4E86B79FB0}"/>
                </a:ext>
              </a:extLst>
            </p:cNvPr>
            <p:cNvSpPr txBox="1">
              <a:spLocks/>
            </p:cNvSpPr>
            <p:nvPr/>
          </p:nvSpPr>
          <p:spPr>
            <a:xfrm>
              <a:off x="1680792" y="-619313"/>
              <a:ext cx="9129893" cy="60212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dirty="0">
                  <a:solidFill>
                    <a:srgbClr val="C00000"/>
                  </a:solidFill>
                  <a:latin typeface="+mn-lt"/>
                  <a:cs typeface="Times New Roman" panose="02020603050405020304" pitchFamily="18" charset="0"/>
                </a:rPr>
                <a:t>Department Verticals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1FBA115-9696-0955-5A6A-2BD956D948DB}"/>
                </a:ext>
              </a:extLst>
            </p:cNvPr>
            <p:cNvGrpSpPr/>
            <p:nvPr/>
          </p:nvGrpSpPr>
          <p:grpSpPr>
            <a:xfrm>
              <a:off x="1781731" y="282105"/>
              <a:ext cx="9525777" cy="5582130"/>
              <a:chOff x="2121043" y="1154807"/>
              <a:chExt cx="9525777" cy="5582130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5B98489C-6D54-3F80-CBFC-9F84AE8317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4973" y="2202406"/>
                <a:ext cx="0" cy="855095"/>
              </a:xfrm>
              <a:prstGeom prst="line">
                <a:avLst/>
              </a:prstGeom>
              <a:ln w="28575" cap="rnd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37B970F9-B541-233A-61F1-C0622671FCAA}"/>
                  </a:ext>
                </a:extLst>
              </p:cNvPr>
              <p:cNvCxnSpPr/>
              <p:nvPr/>
            </p:nvCxnSpPr>
            <p:spPr>
              <a:xfrm>
                <a:off x="2121043" y="2192994"/>
                <a:ext cx="1442445" cy="0"/>
              </a:xfrm>
              <a:prstGeom prst="line">
                <a:avLst/>
              </a:prstGeom>
              <a:ln w="28575" cap="rnd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A915D8-5050-FEC6-649C-AF18C9100229}"/>
                  </a:ext>
                </a:extLst>
              </p:cNvPr>
              <p:cNvSpPr txBox="1"/>
              <p:nvPr/>
            </p:nvSpPr>
            <p:spPr>
              <a:xfrm>
                <a:off x="8932260" y="2637679"/>
                <a:ext cx="1666939" cy="629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400" b="1" dirty="0">
                    <a:solidFill>
                      <a:srgbClr val="0070C0"/>
                    </a:solidFill>
                    <a:cs typeface="Times New Roman" panose="02020603050405020304" pitchFamily="18" charset="0"/>
                  </a:rPr>
                  <a:t>Outcome</a:t>
                </a: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A7805B17-5858-80C9-1691-809B17C0B3D3}"/>
                  </a:ext>
                </a:extLst>
              </p:cNvPr>
              <p:cNvGrpSpPr/>
              <p:nvPr/>
            </p:nvGrpSpPr>
            <p:grpSpPr>
              <a:xfrm>
                <a:off x="2254980" y="1154807"/>
                <a:ext cx="9391840" cy="5582130"/>
                <a:chOff x="2246220" y="1165457"/>
                <a:chExt cx="9391840" cy="5582130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B03F66BD-F118-FEB0-E0E6-4F3C2EBC43A5}"/>
                    </a:ext>
                  </a:extLst>
                </p:cNvPr>
                <p:cNvGrpSpPr/>
                <p:nvPr/>
              </p:nvGrpSpPr>
              <p:grpSpPr>
                <a:xfrm>
                  <a:off x="2246220" y="1165457"/>
                  <a:ext cx="9391840" cy="5582130"/>
                  <a:chOff x="2147049" y="1139345"/>
                  <a:chExt cx="9391840" cy="5582130"/>
                </a:xfrm>
              </p:grpSpPr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54C9AA31-2672-5781-002F-F742849D85EB}"/>
                      </a:ext>
                    </a:extLst>
                  </p:cNvPr>
                  <p:cNvSpPr txBox="1"/>
                  <p:nvPr/>
                </p:nvSpPr>
                <p:spPr>
                  <a:xfrm>
                    <a:off x="2147049" y="1649103"/>
                    <a:ext cx="1795411" cy="5037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b="1" dirty="0">
                        <a:solidFill>
                          <a:srgbClr val="C00000"/>
                        </a:solidFill>
                        <a:cs typeface="Times New Roman" panose="02020603050405020304" pitchFamily="18" charset="0"/>
                      </a:rPr>
                      <a:t>Academic Excellence</a:t>
                    </a:r>
                  </a:p>
                </p:txBody>
              </p:sp>
              <p:grpSp>
                <p:nvGrpSpPr>
                  <p:cNvPr id="14" name="Group 13">
                    <a:extLst>
                      <a:ext uri="{FF2B5EF4-FFF2-40B4-BE49-F238E27FC236}">
                        <a16:creationId xmlns:a16="http://schemas.microsoft.com/office/drawing/2014/main" id="{FEB818DD-16B5-0F9E-0C6B-C6E838066DC5}"/>
                      </a:ext>
                    </a:extLst>
                  </p:cNvPr>
                  <p:cNvGrpSpPr/>
                  <p:nvPr/>
                </p:nvGrpSpPr>
                <p:grpSpPr>
                  <a:xfrm>
                    <a:off x="2490789" y="1139345"/>
                    <a:ext cx="9048100" cy="5582130"/>
                    <a:chOff x="2490789" y="1139345"/>
                    <a:chExt cx="9048100" cy="5582130"/>
                  </a:xfrm>
                </p:grpSpPr>
                <p:sp>
                  <p:nvSpPr>
                    <p:cNvPr id="15" name="Oval 12">
                      <a:extLst>
                        <a:ext uri="{FF2B5EF4-FFF2-40B4-BE49-F238E27FC236}">
                          <a16:creationId xmlns:a16="http://schemas.microsoft.com/office/drawing/2014/main" id="{D5613B70-D67B-6318-10EF-56059E4DE0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90789" y="1139345"/>
                      <a:ext cx="7924802" cy="55821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791194" h="5236817">
                          <a:moveTo>
                            <a:pt x="1255439" y="0"/>
                          </a:moveTo>
                          <a:lnTo>
                            <a:pt x="1304159" y="63956"/>
                          </a:lnTo>
                          <a:cubicBezTo>
                            <a:pt x="874453" y="503674"/>
                            <a:pt x="609601" y="1122754"/>
                            <a:pt x="609601" y="1807817"/>
                          </a:cubicBezTo>
                          <a:cubicBezTo>
                            <a:pt x="609601" y="3154508"/>
                            <a:pt x="1633078" y="4246217"/>
                            <a:pt x="2895601" y="4246217"/>
                          </a:cubicBezTo>
                          <a:cubicBezTo>
                            <a:pt x="3843859" y="4246217"/>
                            <a:pt x="4657265" y="3630359"/>
                            <a:pt x="5000369" y="2752089"/>
                          </a:cubicBezTo>
                          <a:lnTo>
                            <a:pt x="4234140" y="2578973"/>
                          </a:lnTo>
                          <a:lnTo>
                            <a:pt x="5763203" y="1433713"/>
                          </a:lnTo>
                          <a:lnTo>
                            <a:pt x="6791194" y="3156694"/>
                          </a:lnTo>
                          <a:lnTo>
                            <a:pt x="6008088" y="2979765"/>
                          </a:lnTo>
                          <a:cubicBezTo>
                            <a:pt x="5705922" y="4272158"/>
                            <a:pt x="4492929" y="5236817"/>
                            <a:pt x="3043146" y="5236817"/>
                          </a:cubicBezTo>
                          <a:cubicBezTo>
                            <a:pt x="1362463" y="5236817"/>
                            <a:pt x="0" y="3940413"/>
                            <a:pt x="0" y="2341217"/>
                          </a:cubicBezTo>
                          <a:cubicBezTo>
                            <a:pt x="0" y="1378076"/>
                            <a:pt x="494199" y="524765"/>
                            <a:pt x="1255439" y="0"/>
                          </a:cubicBezTo>
                          <a:close/>
                        </a:path>
                      </a:pathLst>
                    </a:custGeom>
                    <a:solidFill>
                      <a:srgbClr val="0070C0"/>
                    </a:solidFill>
                    <a:ln>
                      <a:noFill/>
                    </a:ln>
                    <a:effectLst>
                      <a:outerShdw blurRad="266700" dist="952500" dir="5400000" algn="t" rotWithShape="0">
                        <a:prstClr val="black">
                          <a:alpha val="40000"/>
                        </a:prstClr>
                      </a:outerShdw>
                    </a:effectLst>
                    <a:scene3d>
                      <a:camera prst="orthographicFront">
                        <a:rot lat="17699988" lon="0" rev="0"/>
                      </a:camera>
                      <a:lightRig rig="twoPt" dir="t"/>
                    </a:scene3d>
                    <a:sp3d extrusionH="190500" prstMaterial="plastic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16" name="Group 15">
                      <a:extLst>
                        <a:ext uri="{FF2B5EF4-FFF2-40B4-BE49-F238E27FC236}">
                          <a16:creationId xmlns:a16="http://schemas.microsoft.com/office/drawing/2014/main" id="{7C0C3ED1-86EC-AB1B-8FCA-3F2C51794F7A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3017336" y="3092548"/>
                      <a:ext cx="508947" cy="584817"/>
                      <a:chOff x="6005512" y="2938464"/>
                      <a:chExt cx="1188720" cy="1365927"/>
                    </a:xfrm>
                  </p:grpSpPr>
                  <p:sp>
                    <p:nvSpPr>
                      <p:cNvPr id="47" name="Oval 46">
                        <a:extLst>
                          <a:ext uri="{FF2B5EF4-FFF2-40B4-BE49-F238E27FC236}">
                            <a16:creationId xmlns:a16="http://schemas.microsoft.com/office/drawing/2014/main" id="{143B5F5A-4867-9FE3-7074-DF4999811E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05512" y="3847191"/>
                        <a:ext cx="1188720" cy="4572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chemeClr val="tx1">
                              <a:lumMod val="75000"/>
                              <a:lumOff val="25000"/>
                            </a:schemeClr>
                          </a:gs>
                          <a:gs pos="100000">
                            <a:sysClr val="window" lastClr="FFFFFF">
                              <a:alpha val="0"/>
                              <a:lumMod val="100000"/>
                            </a:sysClr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 w="25400" cap="flat" cmpd="sng" algn="ctr">
                        <a:noFill/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>
                          <a:defRPr/>
                        </a:pPr>
                        <a:endParaRPr lang="en-US" kern="0" dirty="0">
                          <a:solidFill>
                            <a:sysClr val="window" lastClr="FFFFFF"/>
                          </a:solidFill>
                          <a:cs typeface="Times New Roman" panose="02020603050405020304" pitchFamily="18" charset="0"/>
                        </a:endParaRPr>
                      </a:p>
                    </p:txBody>
                  </p:sp>
                  <p:grpSp>
                    <p:nvGrpSpPr>
                      <p:cNvPr id="48" name="Group 47">
                        <a:extLst>
                          <a:ext uri="{FF2B5EF4-FFF2-40B4-BE49-F238E27FC236}">
                            <a16:creationId xmlns:a16="http://schemas.microsoft.com/office/drawing/2014/main" id="{09546B71-6551-4EE5-32E2-321FE0445DB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029324" y="2938464"/>
                        <a:ext cx="1143000" cy="1143000"/>
                        <a:chOff x="6019800" y="3276599"/>
                        <a:chExt cx="533400" cy="533400"/>
                      </a:xfrm>
                      <a:effectLst>
                        <a:outerShdw blurRad="50800" dist="38100" dir="5400000" algn="t" rotWithShape="0">
                          <a:prstClr val="black">
                            <a:alpha val="40000"/>
                          </a:prstClr>
                        </a:outerShdw>
                      </a:effectLst>
                    </p:grpSpPr>
                    <p:sp>
                      <p:nvSpPr>
                        <p:cNvPr id="49" name="Oval 48">
                          <a:extLst>
                            <a:ext uri="{FF2B5EF4-FFF2-40B4-BE49-F238E27FC236}">
                              <a16:creationId xmlns:a16="http://schemas.microsoft.com/office/drawing/2014/main" id="{35D02959-D2CE-77EF-04F1-BC2A47A2E6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19800" y="3276599"/>
                          <a:ext cx="533400" cy="533400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100000">
                              <a:schemeClr val="accent6">
                                <a:lumMod val="100000"/>
                              </a:schemeClr>
                            </a:gs>
                            <a:gs pos="0">
                              <a:srgbClr val="FFFF00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 w="12700" cap="flat" cmpd="sng" algn="ctr">
                          <a:solidFill>
                            <a:schemeClr val="accent6">
                              <a:lumMod val="50000"/>
                            </a:schemeClr>
                          </a:solidFill>
                          <a:prstDash val="solid"/>
                        </a:ln>
                        <a:effectLst/>
                      </p:spPr>
                      <p:txBody>
                        <a:bodyPr rtlCol="0" anchor="ctr"/>
                        <a:lstStyle/>
                        <a:p>
                          <a:pPr algn="ctr">
                            <a:defRPr/>
                          </a:pPr>
                          <a:endParaRPr lang="en-US" kern="0" dirty="0">
                            <a:solidFill>
                              <a:sysClr val="window" lastClr="FFFFFF"/>
                            </a:solidFill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50" name="Oval 49">
                          <a:extLst>
                            <a:ext uri="{FF2B5EF4-FFF2-40B4-BE49-F238E27FC236}">
                              <a16:creationId xmlns:a16="http://schemas.microsoft.com/office/drawing/2014/main" id="{2B2D6600-7DA7-90F6-97E0-2D8ABB4E2A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58911" y="3294184"/>
                          <a:ext cx="420053" cy="369339"/>
                        </a:xfrm>
                        <a:prstGeom prst="ellipse">
                          <a:avLst/>
                        </a:prstGeom>
                        <a:gradFill>
                          <a:gsLst>
                            <a:gs pos="0">
                              <a:sysClr val="window" lastClr="FFFFFF">
                                <a:lumMod val="100000"/>
                                <a:alpha val="90000"/>
                              </a:sysClr>
                            </a:gs>
                            <a:gs pos="100000">
                              <a:sysClr val="window" lastClr="FFFFFF">
                                <a:alpha val="0"/>
                              </a:sysClr>
                            </a:gs>
                          </a:gsLst>
                          <a:lin ang="5400000" scaled="1"/>
                        </a:gradFill>
                        <a:ln w="12700" cap="flat" cmpd="sng" algn="ctr">
                          <a:noFill/>
                          <a:prstDash val="solid"/>
                        </a:ln>
                        <a:effectLst/>
                      </p:spPr>
                      <p:txBody>
                        <a:bodyPr rtlCol="0" anchor="ctr"/>
                        <a:lstStyle/>
                        <a:p>
                          <a:pPr algn="ctr">
                            <a:defRPr/>
                          </a:pPr>
                          <a:endParaRPr lang="en-US" kern="0" dirty="0">
                            <a:solidFill>
                              <a:sysClr val="window" lastClr="FFFFFF"/>
                            </a:solidFill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  <p:cxnSp>
                  <p:nvCxnSpPr>
                    <p:cNvPr id="17" name="Straight Connector 16">
                      <a:extLst>
                        <a:ext uri="{FF2B5EF4-FFF2-40B4-BE49-F238E27FC236}">
                          <a16:creationId xmlns:a16="http://schemas.microsoft.com/office/drawing/2014/main" id="{12EEAAB3-2B53-6E2F-52B1-FE4E3D6C8A1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286353" y="4523110"/>
                      <a:ext cx="0" cy="1644820"/>
                    </a:xfrm>
                    <a:prstGeom prst="line">
                      <a:avLst/>
                    </a:prstGeom>
                    <a:ln w="28575" cap="rnd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" name="TextBox 17">
                      <a:extLst>
                        <a:ext uri="{FF2B5EF4-FFF2-40B4-BE49-F238E27FC236}">
                          <a16:creationId xmlns:a16="http://schemas.microsoft.com/office/drawing/2014/main" id="{FD58B943-5287-B4FA-9DE5-88D9675CE18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95309" y="6196271"/>
                      <a:ext cx="1954623" cy="4196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400" dirty="0">
                          <a:solidFill>
                            <a:srgbClr val="00B050"/>
                          </a:solidFill>
                          <a:cs typeface="Times New Roman" panose="02020603050405020304" pitchFamily="18" charset="0"/>
                        </a:rPr>
                        <a:t>Academic Enrichment</a:t>
                      </a:r>
                    </a:p>
                  </p:txBody>
                </p:sp>
                <p:grpSp>
                  <p:nvGrpSpPr>
                    <p:cNvPr id="19" name="Group 18">
                      <a:extLst>
                        <a:ext uri="{FF2B5EF4-FFF2-40B4-BE49-F238E27FC236}">
                          <a16:creationId xmlns:a16="http://schemas.microsoft.com/office/drawing/2014/main" id="{57F4C7C0-00A3-1BC0-8267-BFF2C5F83CEC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2881291" y="3857629"/>
                      <a:ext cx="933069" cy="1072165"/>
                      <a:chOff x="6005512" y="2938464"/>
                      <a:chExt cx="1188720" cy="1365927"/>
                    </a:xfrm>
                  </p:grpSpPr>
                  <p:sp>
                    <p:nvSpPr>
                      <p:cNvPr id="43" name="Oval 42">
                        <a:extLst>
                          <a:ext uri="{FF2B5EF4-FFF2-40B4-BE49-F238E27FC236}">
                            <a16:creationId xmlns:a16="http://schemas.microsoft.com/office/drawing/2014/main" id="{25D02672-5D70-AD73-2D45-9387CE8103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05512" y="3847191"/>
                        <a:ext cx="1188720" cy="4572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chemeClr val="tx1">
                              <a:lumMod val="75000"/>
                              <a:lumOff val="25000"/>
                            </a:schemeClr>
                          </a:gs>
                          <a:gs pos="100000">
                            <a:sysClr val="window" lastClr="FFFFFF">
                              <a:alpha val="0"/>
                              <a:lumMod val="100000"/>
                            </a:sysClr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 w="25400" cap="flat" cmpd="sng" algn="ctr">
                        <a:noFill/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>
                          <a:defRPr/>
                        </a:pPr>
                        <a:endParaRPr lang="en-US" kern="0" dirty="0">
                          <a:solidFill>
                            <a:sysClr val="window" lastClr="FFFFFF"/>
                          </a:solidFill>
                          <a:cs typeface="Times New Roman" panose="02020603050405020304" pitchFamily="18" charset="0"/>
                        </a:endParaRPr>
                      </a:p>
                    </p:txBody>
                  </p:sp>
                  <p:grpSp>
                    <p:nvGrpSpPr>
                      <p:cNvPr id="44" name="Group 43">
                        <a:extLst>
                          <a:ext uri="{FF2B5EF4-FFF2-40B4-BE49-F238E27FC236}">
                            <a16:creationId xmlns:a16="http://schemas.microsoft.com/office/drawing/2014/main" id="{CA0060A0-C6BA-9D4F-3707-98FAF1498FC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029324" y="2938464"/>
                        <a:ext cx="1143000" cy="1143000"/>
                        <a:chOff x="6019800" y="3276599"/>
                        <a:chExt cx="533400" cy="533400"/>
                      </a:xfrm>
                      <a:effectLst>
                        <a:outerShdw blurRad="50800" dist="38100" dir="5400000" algn="t" rotWithShape="0">
                          <a:prstClr val="black">
                            <a:alpha val="40000"/>
                          </a:prstClr>
                        </a:outerShdw>
                      </a:effectLst>
                    </p:grpSpPr>
                    <p:sp>
                      <p:nvSpPr>
                        <p:cNvPr id="45" name="Oval 44">
                          <a:extLst>
                            <a:ext uri="{FF2B5EF4-FFF2-40B4-BE49-F238E27FC236}">
                              <a16:creationId xmlns:a16="http://schemas.microsoft.com/office/drawing/2014/main" id="{7C3734D2-1EB2-F0C6-3E25-A525D6A2A5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19800" y="3276599"/>
                          <a:ext cx="533400" cy="533400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100000">
                              <a:srgbClr val="002060">
                                <a:lumMod val="86000"/>
                                <a:lumOff val="14000"/>
                              </a:srgbClr>
                            </a:gs>
                            <a:gs pos="0">
                              <a:srgbClr val="00B0F0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 w="12700" cap="flat" cmpd="sng" algn="ctr">
                          <a:solidFill>
                            <a:srgbClr val="002060"/>
                          </a:solidFill>
                          <a:prstDash val="solid"/>
                        </a:ln>
                        <a:effectLst/>
                      </p:spPr>
                      <p:txBody>
                        <a:bodyPr rtlCol="0" anchor="ctr"/>
                        <a:lstStyle/>
                        <a:p>
                          <a:pPr algn="ctr">
                            <a:defRPr/>
                          </a:pPr>
                          <a:endParaRPr lang="en-US" kern="0" dirty="0">
                            <a:solidFill>
                              <a:sysClr val="window" lastClr="FFFFFF"/>
                            </a:solidFill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46" name="Oval 45">
                          <a:extLst>
                            <a:ext uri="{FF2B5EF4-FFF2-40B4-BE49-F238E27FC236}">
                              <a16:creationId xmlns:a16="http://schemas.microsoft.com/office/drawing/2014/main" id="{8BE18655-8DC5-124E-13BF-9D5D91AC5C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76474" y="3294184"/>
                          <a:ext cx="420053" cy="369339"/>
                        </a:xfrm>
                        <a:prstGeom prst="ellipse">
                          <a:avLst/>
                        </a:prstGeom>
                        <a:gradFill>
                          <a:gsLst>
                            <a:gs pos="0">
                              <a:sysClr val="window" lastClr="FFFFFF">
                                <a:lumMod val="100000"/>
                                <a:alpha val="90000"/>
                              </a:sysClr>
                            </a:gs>
                            <a:gs pos="100000">
                              <a:sysClr val="window" lastClr="FFFFFF">
                                <a:alpha val="0"/>
                              </a:sysClr>
                            </a:gs>
                          </a:gsLst>
                          <a:lin ang="5400000" scaled="1"/>
                        </a:gradFill>
                        <a:ln w="12700" cap="flat" cmpd="sng" algn="ctr">
                          <a:noFill/>
                          <a:prstDash val="solid"/>
                        </a:ln>
                        <a:effectLst/>
                      </p:spPr>
                      <p:txBody>
                        <a:bodyPr rtlCol="0" anchor="ctr"/>
                        <a:lstStyle/>
                        <a:p>
                          <a:pPr algn="ctr">
                            <a:defRPr/>
                          </a:pPr>
                          <a:endParaRPr lang="en-US" kern="0" dirty="0">
                            <a:solidFill>
                              <a:sysClr val="window" lastClr="FFFFFF"/>
                            </a:solidFill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  <p:cxnSp>
                  <p:nvCxnSpPr>
                    <p:cNvPr id="20" name="Straight Connector 19">
                      <a:extLst>
                        <a:ext uri="{FF2B5EF4-FFF2-40B4-BE49-F238E27FC236}">
                          <a16:creationId xmlns:a16="http://schemas.microsoft.com/office/drawing/2014/main" id="{2B56CC70-9C0C-A4E4-D43C-A34A65898A3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453190" y="4500571"/>
                      <a:ext cx="0" cy="1644821"/>
                    </a:xfrm>
                    <a:prstGeom prst="line">
                      <a:avLst/>
                    </a:prstGeom>
                    <a:ln w="28575" cap="rnd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Straight Connector 20">
                      <a:extLst>
                        <a:ext uri="{FF2B5EF4-FFF2-40B4-BE49-F238E27FC236}">
                          <a16:creationId xmlns:a16="http://schemas.microsoft.com/office/drawing/2014/main" id="{CB4DD052-B051-46AB-B525-189E15B22EC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5437496" y="6186848"/>
                      <a:ext cx="1442446" cy="0"/>
                    </a:xfrm>
                    <a:prstGeom prst="line">
                      <a:avLst/>
                    </a:prstGeom>
                    <a:ln w="28575" cap="rnd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2" name="Group 21">
                      <a:extLst>
                        <a:ext uri="{FF2B5EF4-FFF2-40B4-BE49-F238E27FC236}">
                          <a16:creationId xmlns:a16="http://schemas.microsoft.com/office/drawing/2014/main" id="{D0B364D6-DA94-CB55-7C61-D7E9001A505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81687" y="4154945"/>
                      <a:ext cx="1161895" cy="1252092"/>
                      <a:chOff x="6005512" y="3023388"/>
                      <a:chExt cx="1188720" cy="1281003"/>
                    </a:xfrm>
                  </p:grpSpPr>
                  <p:sp>
                    <p:nvSpPr>
                      <p:cNvPr id="39" name="Oval 38">
                        <a:extLst>
                          <a:ext uri="{FF2B5EF4-FFF2-40B4-BE49-F238E27FC236}">
                            <a16:creationId xmlns:a16="http://schemas.microsoft.com/office/drawing/2014/main" id="{739FE820-D059-CF63-9B51-1F98E62248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05512" y="3847191"/>
                        <a:ext cx="1188720" cy="4572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chemeClr val="tx1">
                              <a:lumMod val="75000"/>
                              <a:lumOff val="25000"/>
                            </a:schemeClr>
                          </a:gs>
                          <a:gs pos="100000">
                            <a:sysClr val="window" lastClr="FFFFFF">
                              <a:alpha val="0"/>
                              <a:lumMod val="100000"/>
                            </a:sysClr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 w="25400" cap="flat" cmpd="sng" algn="ctr">
                        <a:noFill/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>
                          <a:defRPr/>
                        </a:pPr>
                        <a:endParaRPr lang="en-US" kern="0" dirty="0">
                          <a:solidFill>
                            <a:sysClr val="window" lastClr="FFFFFF"/>
                          </a:solidFill>
                          <a:cs typeface="Times New Roman" panose="02020603050405020304" pitchFamily="18" charset="0"/>
                        </a:endParaRPr>
                      </a:p>
                    </p:txBody>
                  </p:sp>
                  <p:grpSp>
                    <p:nvGrpSpPr>
                      <p:cNvPr id="40" name="Group 39">
                        <a:extLst>
                          <a:ext uri="{FF2B5EF4-FFF2-40B4-BE49-F238E27FC236}">
                            <a16:creationId xmlns:a16="http://schemas.microsoft.com/office/drawing/2014/main" id="{DD4CFA82-19A7-BD0C-6B3C-2A2B16B1F9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029329" y="3023388"/>
                        <a:ext cx="1080294" cy="1058069"/>
                        <a:chOff x="6019800" y="3316233"/>
                        <a:chExt cx="504137" cy="493766"/>
                      </a:xfrm>
                      <a:effectLst>
                        <a:outerShdw blurRad="50800" dist="38100" dir="5400000" algn="t" rotWithShape="0">
                          <a:prstClr val="black">
                            <a:alpha val="40000"/>
                          </a:prstClr>
                        </a:outerShdw>
                      </a:effectLst>
                    </p:grpSpPr>
                    <p:sp>
                      <p:nvSpPr>
                        <p:cNvPr id="41" name="Oval 40">
                          <a:extLst>
                            <a:ext uri="{FF2B5EF4-FFF2-40B4-BE49-F238E27FC236}">
                              <a16:creationId xmlns:a16="http://schemas.microsoft.com/office/drawing/2014/main" id="{39659C31-39F9-3A0D-EC49-48B62C3C66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19800" y="3328362"/>
                          <a:ext cx="504137" cy="481637"/>
                        </a:xfrm>
                        <a:prstGeom prst="ellipse">
                          <a:avLst/>
                        </a:prstGeom>
                        <a:gradFill flip="none" rotWithShape="1">
                          <a:gsLst>
                            <a:gs pos="100000">
                              <a:srgbClr val="00860D"/>
                            </a:gs>
                            <a:gs pos="0">
                              <a:srgbClr val="00F228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 w="12700" cap="flat" cmpd="sng" algn="ctr">
                          <a:solidFill>
                            <a:srgbClr val="00860D"/>
                          </a:solidFill>
                          <a:prstDash val="solid"/>
                        </a:ln>
                        <a:effectLst/>
                      </p:spPr>
                      <p:txBody>
                        <a:bodyPr rtlCol="0" anchor="ctr"/>
                        <a:lstStyle/>
                        <a:p>
                          <a:pPr algn="ctr">
                            <a:defRPr/>
                          </a:pPr>
                          <a:endParaRPr lang="en-US" kern="0" dirty="0">
                            <a:solidFill>
                              <a:sysClr val="window" lastClr="FFFFFF"/>
                            </a:solidFill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42" name="Oval 41">
                          <a:extLst>
                            <a:ext uri="{FF2B5EF4-FFF2-40B4-BE49-F238E27FC236}">
                              <a16:creationId xmlns:a16="http://schemas.microsoft.com/office/drawing/2014/main" id="{E0F8DC11-DEE7-D2C6-7408-3DCA03DDFF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76474" y="3316233"/>
                          <a:ext cx="420053" cy="369339"/>
                        </a:xfrm>
                        <a:prstGeom prst="ellipse">
                          <a:avLst/>
                        </a:prstGeom>
                        <a:gradFill>
                          <a:gsLst>
                            <a:gs pos="0">
                              <a:sysClr val="window" lastClr="FFFFFF">
                                <a:lumMod val="100000"/>
                                <a:alpha val="90000"/>
                              </a:sysClr>
                            </a:gs>
                            <a:gs pos="100000">
                              <a:sysClr val="window" lastClr="FFFFFF">
                                <a:alpha val="0"/>
                              </a:sysClr>
                            </a:gs>
                          </a:gsLst>
                          <a:lin ang="5400000" scaled="1"/>
                        </a:gradFill>
                        <a:ln w="12700" cap="flat" cmpd="sng" algn="ctr">
                          <a:noFill/>
                          <a:prstDash val="solid"/>
                        </a:ln>
                        <a:effectLst/>
                      </p:spPr>
                      <p:txBody>
                        <a:bodyPr rtlCol="0" anchor="ctr"/>
                        <a:lstStyle/>
                        <a:p>
                          <a:pPr algn="ctr">
                            <a:defRPr/>
                          </a:pPr>
                          <a:endParaRPr lang="en-US" kern="0" dirty="0">
                            <a:solidFill>
                              <a:sysClr val="window" lastClr="FFFFFF"/>
                            </a:solidFill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  <p:cxnSp>
                  <p:nvCxnSpPr>
                    <p:cNvPr id="23" name="Straight Connector 22">
                      <a:extLst>
                        <a:ext uri="{FF2B5EF4-FFF2-40B4-BE49-F238E27FC236}">
                          <a16:creationId xmlns:a16="http://schemas.microsoft.com/office/drawing/2014/main" id="{C09D6293-CA25-087D-1C7C-7C61E913461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7981953" y="4657960"/>
                      <a:ext cx="21368" cy="1551420"/>
                    </a:xfrm>
                    <a:prstGeom prst="line">
                      <a:avLst/>
                    </a:prstGeom>
                    <a:ln w="28575" cap="rnd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Connector 23">
                      <a:extLst>
                        <a:ext uri="{FF2B5EF4-FFF2-40B4-BE49-F238E27FC236}">
                          <a16:creationId xmlns:a16="http://schemas.microsoft.com/office/drawing/2014/main" id="{7A943152-EB9F-5AD8-6B45-4D4BA200BF9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49932" y="6209380"/>
                      <a:ext cx="1442445" cy="0"/>
                    </a:xfrm>
                    <a:prstGeom prst="line">
                      <a:avLst/>
                    </a:prstGeom>
                    <a:ln w="28575" cap="rnd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982C9B99-B4BA-D103-28F2-1D81BA06F66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589965" y="6202059"/>
                      <a:ext cx="1093196" cy="4196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400" b="1" dirty="0">
                          <a:solidFill>
                            <a:srgbClr val="C00000"/>
                          </a:solidFill>
                          <a:cs typeface="Times New Roman" panose="02020603050405020304" pitchFamily="18" charset="0"/>
                        </a:rPr>
                        <a:t>Trainings</a:t>
                      </a:r>
                    </a:p>
                  </p:txBody>
                </p:sp>
                <p:grpSp>
                  <p:nvGrpSpPr>
                    <p:cNvPr id="26" name="Group 25">
                      <a:extLst>
                        <a:ext uri="{FF2B5EF4-FFF2-40B4-BE49-F238E27FC236}">
                          <a16:creationId xmlns:a16="http://schemas.microsoft.com/office/drawing/2014/main" id="{BBF6FCBD-7445-3235-0625-1D8F04CA50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362227" y="4025523"/>
                      <a:ext cx="1858267" cy="995176"/>
                      <a:chOff x="5450919" y="3565105"/>
                      <a:chExt cx="1743313" cy="933614"/>
                    </a:xfrm>
                  </p:grpSpPr>
                  <p:sp>
                    <p:nvSpPr>
                      <p:cNvPr id="37" name="Oval 36">
                        <a:extLst>
                          <a:ext uri="{FF2B5EF4-FFF2-40B4-BE49-F238E27FC236}">
                            <a16:creationId xmlns:a16="http://schemas.microsoft.com/office/drawing/2014/main" id="{62053254-1225-EABA-855D-E295C988B9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05512" y="3847191"/>
                        <a:ext cx="1188720" cy="457200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chemeClr val="tx1">
                              <a:lumMod val="75000"/>
                              <a:lumOff val="25000"/>
                            </a:schemeClr>
                          </a:gs>
                          <a:gs pos="100000">
                            <a:sysClr val="window" lastClr="FFFFFF">
                              <a:alpha val="0"/>
                              <a:lumMod val="100000"/>
                            </a:sysClr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 w="25400" cap="flat" cmpd="sng" algn="ctr">
                        <a:noFill/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>
                          <a:defRPr/>
                        </a:pPr>
                        <a:endParaRPr lang="en-US" kern="0" dirty="0">
                          <a:solidFill>
                            <a:sysClr val="window" lastClr="FFFFFF"/>
                          </a:solidFill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38" name="Oval 37">
                        <a:extLst>
                          <a:ext uri="{FF2B5EF4-FFF2-40B4-BE49-F238E27FC236}">
                            <a16:creationId xmlns:a16="http://schemas.microsoft.com/office/drawing/2014/main" id="{96A1722F-7230-C62F-EED4-7FE20B6EBE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50919" y="3565105"/>
                        <a:ext cx="886469" cy="933614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100000">
                            <a:srgbClr val="C00000"/>
                          </a:gs>
                          <a:gs pos="0">
                            <a:srgbClr val="FF0000">
                              <a:lumMod val="74000"/>
                              <a:lumOff val="26000"/>
                            </a:srgbClr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 w="12700" cap="flat" cmpd="sng" algn="ctr">
                        <a:solidFill>
                          <a:srgbClr val="760000"/>
                        </a:solidFill>
                        <a:prstDash val="solid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>
                          <a:defRPr/>
                        </a:pPr>
                        <a:endParaRPr lang="en-US" kern="0" dirty="0">
                          <a:solidFill>
                            <a:sysClr val="window" lastClr="FFFFFF"/>
                          </a:solidFill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34BD3848-FE4A-8714-52E7-A496C35CEA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18172" y="6186917"/>
                      <a:ext cx="1232326" cy="4196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solidFill>
                            <a:srgbClr val="FF0000"/>
                          </a:solidFill>
                          <a:cs typeface="Times New Roman" panose="02020603050405020304" pitchFamily="18" charset="0"/>
                        </a:rPr>
                        <a:t>R&amp;D</a:t>
                      </a:r>
                      <a:endParaRPr lang="en-US" sz="1400" dirty="0">
                        <a:solidFill>
                          <a:srgbClr val="FF0000"/>
                        </a:solidFill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8" name="Oval 27">
                      <a:extLst>
                        <a:ext uri="{FF2B5EF4-FFF2-40B4-BE49-F238E27FC236}">
                          <a16:creationId xmlns:a16="http://schemas.microsoft.com/office/drawing/2014/main" id="{F02A8C23-D6AF-22D9-9AC2-D25D30F07E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60596" y="4173236"/>
                      <a:ext cx="1117206" cy="1117208"/>
                    </a:xfrm>
                    <a:prstGeom prst="ellipse">
                      <a:avLst/>
                    </a:prstGeom>
                    <a:ln/>
                  </p:spPr>
                  <p:style>
                    <a:lnRef idx="1">
                      <a:schemeClr val="accent4"/>
                    </a:lnRef>
                    <a:fillRef idx="3">
                      <a:schemeClr val="accent4"/>
                    </a:fillRef>
                    <a:effectRef idx="2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en-US" kern="0" dirty="0">
                        <a:solidFill>
                          <a:sysClr val="window" lastClr="FFFFFF"/>
                        </a:solidFill>
                        <a:cs typeface="Times New Roman" panose="02020603050405020304" pitchFamily="18" charset="0"/>
                      </a:endParaRPr>
                    </a:p>
                  </p:txBody>
                </p:sp>
                <p:cxnSp>
                  <p:nvCxnSpPr>
                    <p:cNvPr id="29" name="Straight Connector 28">
                      <a:extLst>
                        <a:ext uri="{FF2B5EF4-FFF2-40B4-BE49-F238E27FC236}">
                          <a16:creationId xmlns:a16="http://schemas.microsoft.com/office/drawing/2014/main" id="{2EB48289-A0B4-4291-CF93-6C6F4DE84262}"/>
                        </a:ext>
                      </a:extLst>
                    </p:cNvPr>
                    <p:cNvCxnSpPr>
                      <a:stCxn id="28" idx="4"/>
                    </p:cNvCxnSpPr>
                    <p:nvPr/>
                  </p:nvCxnSpPr>
                  <p:spPr>
                    <a:xfrm flipH="1">
                      <a:off x="4708032" y="5290442"/>
                      <a:ext cx="11168" cy="740974"/>
                    </a:xfrm>
                    <a:prstGeom prst="line">
                      <a:avLst/>
                    </a:prstGeom>
                    <a:ln w="28575" cap="rnd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Straight Connector 29">
                      <a:extLst>
                        <a:ext uri="{FF2B5EF4-FFF2-40B4-BE49-F238E27FC236}">
                          <a16:creationId xmlns:a16="http://schemas.microsoft.com/office/drawing/2014/main" id="{6A18285E-B6FD-880F-D292-60FA58B9EF7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809984" y="6072206"/>
                      <a:ext cx="1442446" cy="0"/>
                    </a:xfrm>
                    <a:prstGeom prst="line">
                      <a:avLst/>
                    </a:prstGeom>
                    <a:ln w="28575" cap="rnd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1" name="TextBox 30">
                      <a:extLst>
                        <a:ext uri="{FF2B5EF4-FFF2-40B4-BE49-F238E27FC236}">
                          <a16:creationId xmlns:a16="http://schemas.microsoft.com/office/drawing/2014/main" id="{6F78031D-6D53-F124-0501-0B81AAE2C77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806392" y="6122767"/>
                      <a:ext cx="1822246" cy="4196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solidFill>
                            <a:srgbClr val="7030A0"/>
                          </a:solidFill>
                          <a:cs typeface="Times New Roman" panose="02020603050405020304" pitchFamily="18" charset="0"/>
                        </a:rPr>
                        <a:t>Industry Connect</a:t>
                      </a:r>
                      <a:endParaRPr lang="en-US" sz="1400" dirty="0">
                        <a:solidFill>
                          <a:srgbClr val="7030A0"/>
                        </a:solidFill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2" name="TextBox 31">
                      <a:extLst>
                        <a:ext uri="{FF2B5EF4-FFF2-40B4-BE49-F238E27FC236}">
                          <a16:creationId xmlns:a16="http://schemas.microsoft.com/office/drawing/2014/main" id="{3C7790A2-9167-E187-A411-2F58AD44113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40075" y="5709937"/>
                      <a:ext cx="2498814" cy="4196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400" dirty="0">
                          <a:solidFill>
                            <a:srgbClr val="C00000"/>
                          </a:solidFill>
                          <a:cs typeface="Times New Roman" panose="02020603050405020304" pitchFamily="18" charset="0"/>
                        </a:rPr>
                        <a:t>WS/GL/Competitions</a:t>
                      </a:r>
                      <a:endParaRPr lang="en-US" sz="1400" dirty="0">
                        <a:solidFill>
                          <a:srgbClr val="C00000"/>
                        </a:solidFill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3" name="Rectangle 32">
                      <a:extLst>
                        <a:ext uri="{FF2B5EF4-FFF2-40B4-BE49-F238E27FC236}">
                          <a16:creationId xmlns:a16="http://schemas.microsoft.com/office/drawing/2014/main" id="{D46B67F4-ED5E-72F7-6FBC-6453ABC85E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55646" y="4115216"/>
                      <a:ext cx="323787" cy="50355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en-IN" b="1" dirty="0">
                          <a:ln w="1905"/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Times New Roman" panose="02020603050405020304" pitchFamily="18" charset="0"/>
                        </a:rPr>
                        <a:t>5</a:t>
                      </a:r>
                      <a:endParaRPr lang="en-US" b="1" dirty="0">
                        <a:ln w="1905"/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4" name="Rectangle 33">
                      <a:extLst>
                        <a:ext uri="{FF2B5EF4-FFF2-40B4-BE49-F238E27FC236}">
                          <a16:creationId xmlns:a16="http://schemas.microsoft.com/office/drawing/2014/main" id="{33CF0918-EC17-2A79-747E-6644945F9D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7438" y="4214818"/>
                      <a:ext cx="535724" cy="50355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en-IN" b="1" dirty="0">
                          <a:ln w="1905"/>
                          <a:solidFill>
                            <a:schemeClr val="tx2">
                              <a:lumMod val="50000"/>
                            </a:scheme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Times New Roman" panose="02020603050405020304" pitchFamily="18" charset="0"/>
                        </a:rPr>
                        <a:t>4</a:t>
                      </a:r>
                      <a:endParaRPr lang="en-US" b="1" dirty="0">
                        <a:ln w="1905"/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5" name="Rectangle 34">
                      <a:extLst>
                        <a:ext uri="{FF2B5EF4-FFF2-40B4-BE49-F238E27FC236}">
                          <a16:creationId xmlns:a16="http://schemas.microsoft.com/office/drawing/2014/main" id="{F1B305E7-D11A-D1CF-F195-8F9F590D84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29456" y="4355598"/>
                      <a:ext cx="387731" cy="50355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en-IN" b="1" dirty="0">
                          <a:ln w="1905"/>
                          <a:solidFill>
                            <a:srgbClr val="FFC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Times New Roman" panose="02020603050405020304" pitchFamily="18" charset="0"/>
                        </a:rPr>
                        <a:t>3</a:t>
                      </a:r>
                      <a:endParaRPr lang="en-US" b="1" dirty="0">
                        <a:ln w="1905"/>
                        <a:solidFill>
                          <a:srgbClr val="FFC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6" name="Rectangle 35">
                      <a:extLst>
                        <a:ext uri="{FF2B5EF4-FFF2-40B4-BE49-F238E27FC236}">
                          <a16:creationId xmlns:a16="http://schemas.microsoft.com/office/drawing/2014/main" id="{DE8E16D7-2E0C-5C7E-C792-AC8102FFD8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95604" y="3857628"/>
                      <a:ext cx="495482" cy="50355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91440" tIns="45720" rIns="91440" bIns="45720">
                      <a:spAutoFit/>
                    </a:bodyPr>
                    <a:lstStyle/>
                    <a:p>
                      <a:pPr algn="ctr"/>
                      <a:r>
                        <a:rPr lang="en-IN" b="1" dirty="0">
                          <a:ln w="1905"/>
                          <a:solidFill>
                            <a:srgbClr val="FFC000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cs typeface="Times New Roman" panose="02020603050405020304" pitchFamily="18" charset="0"/>
                        </a:rPr>
                        <a:t>2</a:t>
                      </a:r>
                      <a:endParaRPr lang="en-US" b="1" dirty="0">
                        <a:ln w="1905"/>
                        <a:solidFill>
                          <a:srgbClr val="FFC000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D0EB8376-B924-B1F9-E916-4740C883670A}"/>
                    </a:ext>
                  </a:extLst>
                </p:cNvPr>
                <p:cNvSpPr/>
                <p:nvPr/>
              </p:nvSpPr>
              <p:spPr>
                <a:xfrm>
                  <a:off x="2911637" y="3022103"/>
                  <a:ext cx="689956" cy="503551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IN" b="1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cs typeface="Times New Roman" panose="02020603050405020304" pitchFamily="18" charset="0"/>
                    </a:rPr>
                    <a:t>1</a:t>
                  </a:r>
                  <a:endParaRPr lang="en-US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7AE089D-A84F-97E3-2733-EDA6A5F2A590}"/>
              </a:ext>
            </a:extLst>
          </p:cNvPr>
          <p:cNvCxnSpPr>
            <a:cxnSpLocks/>
          </p:cNvCxnSpPr>
          <p:nvPr/>
        </p:nvCxnSpPr>
        <p:spPr>
          <a:xfrm>
            <a:off x="8806447" y="3492462"/>
            <a:ext cx="0" cy="1206400"/>
          </a:xfrm>
          <a:prstGeom prst="line">
            <a:avLst/>
          </a:prstGeom>
          <a:ln w="28575" cap="rnd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6C5C0F2-6C37-415E-BE82-2619ECB943CE}"/>
              </a:ext>
            </a:extLst>
          </p:cNvPr>
          <p:cNvCxnSpPr>
            <a:cxnSpLocks/>
          </p:cNvCxnSpPr>
          <p:nvPr/>
        </p:nvCxnSpPr>
        <p:spPr>
          <a:xfrm>
            <a:off x="1021301" y="4967891"/>
            <a:ext cx="1577175" cy="0"/>
          </a:xfrm>
          <a:prstGeom prst="line">
            <a:avLst/>
          </a:prstGeom>
          <a:ln w="28575" cap="rnd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DD103E66-DAA9-B20C-147A-85D33A655CEB}"/>
              </a:ext>
            </a:extLst>
          </p:cNvPr>
          <p:cNvSpPr/>
          <p:nvPr/>
        </p:nvSpPr>
        <p:spPr>
          <a:xfrm>
            <a:off x="8537757" y="3006339"/>
            <a:ext cx="944827" cy="58634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6</a:t>
            </a:r>
            <a:endParaRPr lang="en-US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683AC83-4D41-5680-284F-39EA901207B6}"/>
              </a:ext>
            </a:extLst>
          </p:cNvPr>
          <p:cNvCxnSpPr>
            <a:cxnSpLocks/>
          </p:cNvCxnSpPr>
          <p:nvPr/>
        </p:nvCxnSpPr>
        <p:spPr>
          <a:xfrm>
            <a:off x="8793238" y="4704075"/>
            <a:ext cx="1577175" cy="0"/>
          </a:xfrm>
          <a:prstGeom prst="line">
            <a:avLst/>
          </a:prstGeom>
          <a:ln w="28575" cap="rnd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FF60DE6-8349-90F0-F0BD-9FE7A44A9E90}"/>
              </a:ext>
            </a:extLst>
          </p:cNvPr>
          <p:cNvSpPr txBox="1"/>
          <p:nvPr/>
        </p:nvSpPr>
        <p:spPr>
          <a:xfrm>
            <a:off x="3543539" y="1060876"/>
            <a:ext cx="1420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Times New Roman" panose="02020603050405020304" pitchFamily="18" charset="0"/>
              </a:rPr>
              <a:t>T-L Process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8A49D81-3ED7-E953-D388-991001B6B17F}"/>
              </a:ext>
            </a:extLst>
          </p:cNvPr>
          <p:cNvCxnSpPr/>
          <p:nvPr/>
        </p:nvCxnSpPr>
        <p:spPr>
          <a:xfrm flipV="1">
            <a:off x="2906303" y="1199374"/>
            <a:ext cx="592301" cy="6506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0DADA19-D493-7321-079C-27874E90CB02}"/>
              </a:ext>
            </a:extLst>
          </p:cNvPr>
          <p:cNvCxnSpPr>
            <a:stCxn id="9" idx="0"/>
            <a:endCxn id="58" idx="1"/>
          </p:cNvCxnSpPr>
          <p:nvPr/>
        </p:nvCxnSpPr>
        <p:spPr>
          <a:xfrm flipH="1" flipV="1">
            <a:off x="9512010" y="1649167"/>
            <a:ext cx="269403" cy="7298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6EF4CC2F-1371-5E40-456B-A5CC273E3F28}"/>
              </a:ext>
            </a:extLst>
          </p:cNvPr>
          <p:cNvSpPr txBox="1"/>
          <p:nvPr/>
        </p:nvSpPr>
        <p:spPr>
          <a:xfrm rot="19040152">
            <a:off x="9256075" y="839923"/>
            <a:ext cx="1934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Times New Roman" panose="02020603050405020304" pitchFamily="18" charset="0"/>
              </a:rPr>
              <a:t>Results : 98 %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30E54EB-015B-0F24-A6F3-3569D4FBB4FF}"/>
              </a:ext>
            </a:extLst>
          </p:cNvPr>
          <p:cNvCxnSpPr>
            <a:cxnSpLocks/>
            <a:stCxn id="13" idx="3"/>
            <a:endCxn id="72" idx="1"/>
          </p:cNvCxnSpPr>
          <p:nvPr/>
        </p:nvCxnSpPr>
        <p:spPr>
          <a:xfrm>
            <a:off x="2906303" y="1849985"/>
            <a:ext cx="1299505" cy="3567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E1161B27-6024-B99F-C031-1AE166718901}"/>
              </a:ext>
            </a:extLst>
          </p:cNvPr>
          <p:cNvSpPr txBox="1"/>
          <p:nvPr/>
        </p:nvSpPr>
        <p:spPr>
          <a:xfrm rot="18850346">
            <a:off x="10364235" y="1357879"/>
            <a:ext cx="1656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Times New Roman" panose="02020603050405020304" pitchFamily="18" charset="0"/>
              </a:rPr>
              <a:t>Placement : @70 %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7F55A9D-6FFD-25B2-C750-1D306D06AB7F}"/>
              </a:ext>
            </a:extLst>
          </p:cNvPr>
          <p:cNvSpPr txBox="1"/>
          <p:nvPr/>
        </p:nvSpPr>
        <p:spPr>
          <a:xfrm>
            <a:off x="20309" y="4987534"/>
            <a:ext cx="1542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cs typeface="Times New Roman" panose="02020603050405020304" pitchFamily="18" charset="0"/>
              </a:rPr>
              <a:t>STP , T&amp;P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17307C4-245E-A328-B2FD-73303B215469}"/>
              </a:ext>
            </a:extLst>
          </p:cNvPr>
          <p:cNvSpPr txBox="1"/>
          <p:nvPr/>
        </p:nvSpPr>
        <p:spPr>
          <a:xfrm>
            <a:off x="7114786" y="5380443"/>
            <a:ext cx="21405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Times New Roman" panose="02020603050405020304" pitchFamily="18" charset="0"/>
              </a:rPr>
              <a:t>Copy rights: 60+</a:t>
            </a:r>
          </a:p>
          <a:p>
            <a:r>
              <a:rPr lang="en-US" sz="1400" b="1" dirty="0">
                <a:cs typeface="Times New Roman" panose="02020603050405020304" pitchFamily="18" charset="0"/>
              </a:rPr>
              <a:t>Publications: 120+</a:t>
            </a:r>
          </a:p>
          <a:p>
            <a:r>
              <a:rPr lang="en-US" sz="1400" b="1" dirty="0">
                <a:cs typeface="Times New Roman" panose="02020603050405020304" pitchFamily="18" charset="0"/>
              </a:rPr>
              <a:t>Patents: 20+ filed</a:t>
            </a:r>
          </a:p>
        </p:txBody>
      </p:sp>
      <p:pic>
        <p:nvPicPr>
          <p:cNvPr id="63" name="Picture 3" descr="C:\Users\DSM\Downloads\WhatsApp Image 2025-08-13 at 16.29.54.jpeg">
            <a:extLst>
              <a:ext uri="{FF2B5EF4-FFF2-40B4-BE49-F238E27FC236}">
                <a16:creationId xmlns:a16="http://schemas.microsoft.com/office/drawing/2014/main" id="{207FA745-C130-1A3E-37F2-C3B6557A3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521" y="5293921"/>
            <a:ext cx="1883620" cy="112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5" descr="C:\Users\DSM\Downloads\WhatsApp Image 2025-08-19 at 11.30.52.jpeg">
            <a:extLst>
              <a:ext uri="{FF2B5EF4-FFF2-40B4-BE49-F238E27FC236}">
                <a16:creationId xmlns:a16="http://schemas.microsoft.com/office/drawing/2014/main" id="{A92144E9-C607-4BEC-0895-966F68A96B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0"/>
          <a:stretch/>
        </p:blipFill>
        <p:spPr bwMode="auto">
          <a:xfrm>
            <a:off x="4828265" y="5308161"/>
            <a:ext cx="2046256" cy="111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688502CF-40AC-ED81-7538-29FE86C0246A}"/>
              </a:ext>
            </a:extLst>
          </p:cNvPr>
          <p:cNvSpPr txBox="1"/>
          <p:nvPr/>
        </p:nvSpPr>
        <p:spPr>
          <a:xfrm rot="18955914">
            <a:off x="5489262" y="2761145"/>
            <a:ext cx="1753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cs typeface="Times New Roman" panose="02020603050405020304" pitchFamily="18" charset="0"/>
              </a:rPr>
              <a:t>Virtual Lab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12012C9-C8F7-60E7-9213-97C7CF7F27F0}"/>
              </a:ext>
            </a:extLst>
          </p:cNvPr>
          <p:cNvSpPr txBox="1"/>
          <p:nvPr/>
        </p:nvSpPr>
        <p:spPr>
          <a:xfrm>
            <a:off x="3783979" y="1405727"/>
            <a:ext cx="2297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Times New Roman" panose="02020603050405020304" pitchFamily="18" charset="0"/>
              </a:rPr>
              <a:t>Evaluations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901BCE0-4FE3-1DF5-94A7-DF094EE53F69}"/>
              </a:ext>
            </a:extLst>
          </p:cNvPr>
          <p:cNvCxnSpPr>
            <a:cxnSpLocks/>
            <a:stCxn id="13" idx="3"/>
            <a:endCxn id="66" idx="1"/>
          </p:cNvCxnSpPr>
          <p:nvPr/>
        </p:nvCxnSpPr>
        <p:spPr>
          <a:xfrm flipV="1">
            <a:off x="2906303" y="1559616"/>
            <a:ext cx="877676" cy="2903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2" descr="WhatsApp Image 2025-08-01 at 14">
            <a:extLst>
              <a:ext uri="{FF2B5EF4-FFF2-40B4-BE49-F238E27FC236}">
                <a16:creationId xmlns:a16="http://schemas.microsoft.com/office/drawing/2014/main" id="{737C2188-F6B3-4E5B-1820-7922D6865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69" y="4093751"/>
            <a:ext cx="1718425" cy="77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Content Placeholder 3">
            <a:extLst>
              <a:ext uri="{FF2B5EF4-FFF2-40B4-BE49-F238E27FC236}">
                <a16:creationId xmlns:a16="http://schemas.microsoft.com/office/drawing/2014/main" id="{7BF9C06E-2466-2B41-316C-1F01F4FA4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67" y="5254251"/>
            <a:ext cx="2159036" cy="1168933"/>
          </a:xfr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5162F039-43D6-102D-1D69-1C62D4DF9471}"/>
              </a:ext>
            </a:extLst>
          </p:cNvPr>
          <p:cNvSpPr txBox="1"/>
          <p:nvPr/>
        </p:nvSpPr>
        <p:spPr>
          <a:xfrm>
            <a:off x="4209809" y="1665396"/>
            <a:ext cx="2217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Times New Roman" panose="02020603050405020304" pitchFamily="18" charset="0"/>
              </a:rPr>
              <a:t>Curricular Activities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867F66C-9DEA-4D8B-86B6-D23F3F2C94F4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2906303" y="1819283"/>
            <a:ext cx="1211472" cy="307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E97B9012-ECBE-1342-8DA0-CA233DB1B113}"/>
              </a:ext>
            </a:extLst>
          </p:cNvPr>
          <p:cNvSpPr txBox="1"/>
          <p:nvPr/>
        </p:nvSpPr>
        <p:spPr>
          <a:xfrm>
            <a:off x="4205808" y="2052823"/>
            <a:ext cx="2908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Times New Roman" panose="02020603050405020304" pitchFamily="18" charset="0"/>
              </a:rPr>
              <a:t> Extra- Curricular Activities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A2FAE1E-2C97-4DDE-421D-5F5A088E7ABF}"/>
              </a:ext>
            </a:extLst>
          </p:cNvPr>
          <p:cNvSpPr txBox="1"/>
          <p:nvPr/>
        </p:nvSpPr>
        <p:spPr>
          <a:xfrm>
            <a:off x="3955350" y="2379122"/>
            <a:ext cx="1454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Times New Roman" panose="02020603050405020304" pitchFamily="18" charset="0"/>
              </a:rPr>
              <a:t> Skill Sets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1DA9188C-DF01-1E22-92EE-1308DC481C7C}"/>
              </a:ext>
            </a:extLst>
          </p:cNvPr>
          <p:cNvCxnSpPr>
            <a:cxnSpLocks/>
            <a:stCxn id="13" idx="3"/>
            <a:endCxn id="73" idx="1"/>
          </p:cNvCxnSpPr>
          <p:nvPr/>
        </p:nvCxnSpPr>
        <p:spPr>
          <a:xfrm>
            <a:off x="2906303" y="1849985"/>
            <a:ext cx="1049047" cy="6830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1AA3F08-F704-EA3A-1908-5F7454D8AEFB}"/>
              </a:ext>
            </a:extLst>
          </p:cNvPr>
          <p:cNvCxnSpPr>
            <a:stCxn id="9" idx="0"/>
          </p:cNvCxnSpPr>
          <p:nvPr/>
        </p:nvCxnSpPr>
        <p:spPr>
          <a:xfrm flipV="1">
            <a:off x="9781413" y="1713504"/>
            <a:ext cx="450163" cy="6654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DCCB999B-3DE1-AE10-D063-02F91BC0D86D}"/>
              </a:ext>
            </a:extLst>
          </p:cNvPr>
          <p:cNvCxnSpPr>
            <a:stCxn id="9" idx="0"/>
          </p:cNvCxnSpPr>
          <p:nvPr/>
        </p:nvCxnSpPr>
        <p:spPr>
          <a:xfrm flipV="1">
            <a:off x="9781414" y="2052826"/>
            <a:ext cx="759865" cy="32615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4182253D-5200-2365-43D2-E25D2E0754D7}"/>
              </a:ext>
            </a:extLst>
          </p:cNvPr>
          <p:cNvSpPr txBox="1"/>
          <p:nvPr/>
        </p:nvSpPr>
        <p:spPr>
          <a:xfrm rot="18850346">
            <a:off x="10164720" y="1006502"/>
            <a:ext cx="1379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Times New Roman" panose="02020603050405020304" pitchFamily="18" charset="0"/>
              </a:rPr>
              <a:t>Internships: 90+</a:t>
            </a:r>
          </a:p>
        </p:txBody>
      </p:sp>
      <p:pic>
        <p:nvPicPr>
          <p:cNvPr id="78" name="Picture 6" descr="J:\Department of E&amp;TC  Engg\12. Department Reports\AY 2025-26\Web Development  14.08.2025\Photos\WhatsApp Image 2025-08-14 at 18.25.38 (2).jpeg">
            <a:extLst>
              <a:ext uri="{FF2B5EF4-FFF2-40B4-BE49-F238E27FC236}">
                <a16:creationId xmlns:a16="http://schemas.microsoft.com/office/drawing/2014/main" id="{EA529846-8BA1-1706-A48F-E1B45481B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9"/>
          <a:stretch/>
        </p:blipFill>
        <p:spPr bwMode="auto">
          <a:xfrm>
            <a:off x="9061867" y="4968697"/>
            <a:ext cx="2384711" cy="145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2116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04715" y="21974"/>
            <a:ext cx="11848721" cy="5072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itchFamily="34" charset="0"/>
              </a:rPr>
              <a:t>First Year Induction Program</a:t>
            </a:r>
            <a:endParaRPr lang="en-IN" sz="2800" dirty="0">
              <a:solidFill>
                <a:srgbClr val="0000FF"/>
              </a:solidFill>
              <a:latin typeface="Agency FB" pitchFamily="34" charset="0"/>
            </a:endParaRPr>
          </a:p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itchFamily="34" charset="0"/>
                <a:ea typeface="Lato Heavy" charset="0"/>
                <a:cs typeface="Arial" pitchFamily="34" charset="0"/>
              </a:rPr>
              <a:t> </a:t>
            </a:r>
          </a:p>
        </p:txBody>
      </p:sp>
      <p:pic>
        <p:nvPicPr>
          <p:cNvPr id="1027" name="Picture 3" descr="J:\Department of E&amp;TC  Engg\12. Department Reports\AY 2025-26\Induction Program\Photos\WhatsApp Image 2025-09-16 at 15.10.37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3"/>
          <a:stretch/>
        </p:blipFill>
        <p:spPr bwMode="auto">
          <a:xfrm>
            <a:off x="8324080" y="859844"/>
            <a:ext cx="3648774" cy="245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:\Department of E&amp;TC  Engg\12. Department Reports\AY 2025-26\Induction Program\Photos\WhatsApp Image 2025-09-16 at 15.30.3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862873"/>
            <a:ext cx="3720013" cy="245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J:\Department of E&amp;TC  Engg\12. Department Reports\AY 2025-26\Induction Program\Photos\WhatsApp Image 2025-09-16 at 15.30.36 (1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45"/>
          <a:stretch/>
        </p:blipFill>
        <p:spPr bwMode="auto">
          <a:xfrm>
            <a:off x="4109367" y="862875"/>
            <a:ext cx="4004210" cy="245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37931" y="3297319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FE &amp; DSE Induction 2025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23325" y="3318819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Indian Auspicious Rituals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13577" y="3317330"/>
            <a:ext cx="35352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HOD Presentation</a:t>
            </a:r>
          </a:p>
        </p:txBody>
      </p:sp>
      <p:pic>
        <p:nvPicPr>
          <p:cNvPr id="1034" name="Picture 10" descr="J:\Department of E&amp;TC  Engg\12. Department Reports\AY 2025-26\Induction Program\Photos\WhatsApp Image 2025-09-16 at 15.30.3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080" y="3733470"/>
            <a:ext cx="3648774" cy="259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29740" y="6322829"/>
            <a:ext cx="33926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Address By  Guest Mr. </a:t>
            </a:r>
            <a:r>
              <a:rPr lang="en-US" sz="1400" dirty="0" err="1"/>
              <a:t>Uday</a:t>
            </a:r>
            <a:r>
              <a:rPr lang="en-US" sz="1400" dirty="0"/>
              <a:t> </a:t>
            </a:r>
            <a:r>
              <a:rPr lang="en-US" sz="1400" dirty="0" err="1"/>
              <a:t>Shete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8434706" y="6322829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Gathering</a:t>
            </a:r>
          </a:p>
        </p:txBody>
      </p:sp>
      <p:pic>
        <p:nvPicPr>
          <p:cNvPr id="1035" name="Picture 11" descr="J:\Department of E&amp;TC  Engg\12. Department Reports\AY 2025-26\Induction Program\Photos\WhatsApp Image 2025-09-16 at 15.10.35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5" y="3733470"/>
            <a:ext cx="3718193" cy="259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314104" y="6316329"/>
            <a:ext cx="37312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Address By  Guest Mr. </a:t>
            </a:r>
            <a:r>
              <a:rPr lang="en-US" sz="1400" dirty="0" err="1"/>
              <a:t>Anirudha</a:t>
            </a:r>
            <a:r>
              <a:rPr lang="en-US" sz="1400" dirty="0"/>
              <a:t> Pole</a:t>
            </a:r>
          </a:p>
        </p:txBody>
      </p:sp>
      <p:pic>
        <p:nvPicPr>
          <p:cNvPr id="1036" name="Picture 12" descr="J:\Department of E&amp;TC  Engg\12. Department Reports\AY 2025-26\Induction Program\Photos\WhatsApp Image 2025-09-16 at 14.10.38 (1)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8"/>
          <a:stretch/>
        </p:blipFill>
        <p:spPr bwMode="auto">
          <a:xfrm>
            <a:off x="4109369" y="3733470"/>
            <a:ext cx="4004208" cy="259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7394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4AD89E5-B602-06D2-A70A-60F111DAF66F}"/>
              </a:ext>
            </a:extLst>
          </p:cNvPr>
          <p:cNvSpPr txBox="1">
            <a:spLocks/>
          </p:cNvSpPr>
          <p:nvPr/>
        </p:nvSpPr>
        <p:spPr>
          <a:xfrm>
            <a:off x="1" y="77189"/>
            <a:ext cx="12191999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itchFamily="34" charset="0"/>
              </a:rPr>
              <a:t> </a:t>
            </a:r>
            <a:r>
              <a:rPr lang="en-IN" sz="2800" dirty="0">
                <a:solidFill>
                  <a:srgbClr val="0000FF"/>
                </a:solidFill>
                <a:latin typeface="Agency FB" pitchFamily="34" charset="0"/>
                <a:cs typeface="Times New Roman" pitchFamily="18" charset="0"/>
              </a:rPr>
              <a:t>Student Enrichment Programs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2F7F06-996B-6107-4EBF-A630739F12C4}"/>
              </a:ext>
            </a:extLst>
          </p:cNvPr>
          <p:cNvGrpSpPr/>
          <p:nvPr/>
        </p:nvGrpSpPr>
        <p:grpSpPr>
          <a:xfrm>
            <a:off x="203203" y="792566"/>
            <a:ext cx="6121778" cy="5500252"/>
            <a:chOff x="46168" y="955343"/>
            <a:chExt cx="6400800" cy="5500252"/>
          </a:xfrm>
        </p:grpSpPr>
        <p:graphicFrame>
          <p:nvGraphicFramePr>
            <p:cNvPr id="5" name="Content Placeholder 8">
              <a:extLst>
                <a:ext uri="{FF2B5EF4-FFF2-40B4-BE49-F238E27FC236}">
                  <a16:creationId xmlns:a16="http://schemas.microsoft.com/office/drawing/2014/main" id="{DAF2A87F-DF11-6EB9-901F-231D1EFCEF1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85130692"/>
                </p:ext>
              </p:extLst>
            </p:nvPr>
          </p:nvGraphicFramePr>
          <p:xfrm>
            <a:off x="46168" y="955343"/>
            <a:ext cx="6400800" cy="55002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0C460200-EC64-62E5-11BF-4FA7EE29D098}"/>
                </a:ext>
              </a:extLst>
            </p:cNvPr>
            <p:cNvSpPr/>
            <p:nvPr/>
          </p:nvSpPr>
          <p:spPr>
            <a:xfrm>
              <a:off x="1813242" y="5791200"/>
              <a:ext cx="4264294" cy="403387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/>
            </a:p>
          </p:txBody>
        </p:sp>
      </p:grpSp>
      <p:sp>
        <p:nvSpPr>
          <p:cNvPr id="7" name="Left Arrow 20">
            <a:extLst>
              <a:ext uri="{FF2B5EF4-FFF2-40B4-BE49-F238E27FC236}">
                <a16:creationId xmlns:a16="http://schemas.microsoft.com/office/drawing/2014/main" id="{5B7E6929-AD80-8303-12CC-177B838380CB}"/>
              </a:ext>
            </a:extLst>
          </p:cNvPr>
          <p:cNvSpPr/>
          <p:nvPr/>
        </p:nvSpPr>
        <p:spPr>
          <a:xfrm>
            <a:off x="1479089" y="5717520"/>
            <a:ext cx="765798" cy="27978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FA0E3A58-58C0-CAD3-C34E-3E00E1EBA083}"/>
              </a:ext>
            </a:extLst>
          </p:cNvPr>
          <p:cNvSpPr/>
          <p:nvPr/>
        </p:nvSpPr>
        <p:spPr>
          <a:xfrm>
            <a:off x="-1" y="4639168"/>
            <a:ext cx="1479088" cy="1914032"/>
          </a:xfrm>
          <a:prstGeom prst="flowChartAlternateProcess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IEEE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IETE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ISTE 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IEI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ISHARE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INFOSIT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Microsoft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ACM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ROBOTICS</a:t>
            </a:r>
          </a:p>
        </p:txBody>
      </p:sp>
      <p:pic>
        <p:nvPicPr>
          <p:cNvPr id="9" name="Picture 8" descr="WhatsApp Image 2024-08-02 at 4">
            <a:extLst>
              <a:ext uri="{FF2B5EF4-FFF2-40B4-BE49-F238E27FC236}">
                <a16:creationId xmlns:a16="http://schemas.microsoft.com/office/drawing/2014/main" id="{9BB45C0A-E273-1CB8-17D5-76B21AFE1385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915" y="715333"/>
            <a:ext cx="2902438" cy="17203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F20B3EA-0586-BE1E-CC36-EC969057A9B8}"/>
              </a:ext>
            </a:extLst>
          </p:cNvPr>
          <p:cNvSpPr/>
          <p:nvPr/>
        </p:nvSpPr>
        <p:spPr>
          <a:xfrm>
            <a:off x="3371411" y="5655670"/>
            <a:ext cx="1723805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IN" sz="1600" b="1" dirty="0">
                <a:cs typeface="Times New Roman" pitchFamily="18" charset="0"/>
              </a:rPr>
              <a:t>Students Clubs (4)</a:t>
            </a:r>
            <a:endParaRPr lang="en-US" sz="1600" b="1" dirty="0"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C9A567-C124-59C9-C0C4-AF872BB941DA}"/>
              </a:ext>
            </a:extLst>
          </p:cNvPr>
          <p:cNvSpPr/>
          <p:nvPr/>
        </p:nvSpPr>
        <p:spPr>
          <a:xfrm>
            <a:off x="6190484" y="2464535"/>
            <a:ext cx="27148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LCD Presentation</a:t>
            </a:r>
            <a:endParaRPr lang="en-US" sz="1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432DE3D-878D-AB8A-A553-A60DA52221AD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" t="20704" r="3610" b="10278"/>
          <a:stretch/>
        </p:blipFill>
        <p:spPr bwMode="auto">
          <a:xfrm>
            <a:off x="5910948" y="4699344"/>
            <a:ext cx="2994406" cy="17009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23CC5AE-1D26-2916-267E-CED19AA1FAC0}"/>
              </a:ext>
            </a:extLst>
          </p:cNvPr>
          <p:cNvSpPr/>
          <p:nvPr/>
        </p:nvSpPr>
        <p:spPr>
          <a:xfrm>
            <a:off x="6101585" y="6414588"/>
            <a:ext cx="27148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Industry Visit-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Kochar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Manali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0DC14299-B9EE-53F3-C208-901E32E13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915" y="2729809"/>
            <a:ext cx="2887749" cy="172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FBA6439-E3F6-30EF-C76A-76B66CAC4518}"/>
              </a:ext>
            </a:extLst>
          </p:cNvPr>
          <p:cNvSpPr/>
          <p:nvPr/>
        </p:nvSpPr>
        <p:spPr>
          <a:xfrm>
            <a:off x="6133683" y="4411788"/>
            <a:ext cx="27148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Gust Lecture</a:t>
            </a:r>
            <a:endParaRPr lang="en-US" sz="1200" dirty="0"/>
          </a:p>
        </p:txBody>
      </p:sp>
      <p:pic>
        <p:nvPicPr>
          <p:cNvPr id="19" name="Picture 2" descr="J:\Department of E&amp;TC  Engg\12. Department Reports\AY 2024-25\AY 2024-25 - Photos\Mini Project\WhatsApp Image 2025-04-24 at 13.29.58.jpeg">
            <a:extLst>
              <a:ext uri="{FF2B5EF4-FFF2-40B4-BE49-F238E27FC236}">
                <a16:creationId xmlns:a16="http://schemas.microsoft.com/office/drawing/2014/main" id="{F9ACC0A7-19D8-53A8-F531-F4F70A34C9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3" t="14687"/>
          <a:stretch/>
        </p:blipFill>
        <p:spPr bwMode="auto">
          <a:xfrm>
            <a:off x="9131426" y="4699345"/>
            <a:ext cx="2866973" cy="170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64AB938-598D-C18D-4247-6E4C37CB080B}"/>
              </a:ext>
            </a:extLst>
          </p:cNvPr>
          <p:cNvSpPr/>
          <p:nvPr/>
        </p:nvSpPr>
        <p:spPr>
          <a:xfrm>
            <a:off x="9477132" y="6400290"/>
            <a:ext cx="27148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Project Exhibition</a:t>
            </a:r>
            <a:endParaRPr lang="en-US" sz="12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02C9C7-9D05-FCC4-6F5C-2A30257BBDDC}"/>
              </a:ext>
            </a:extLst>
          </p:cNvPr>
          <p:cNvSpPr/>
          <p:nvPr/>
        </p:nvSpPr>
        <p:spPr>
          <a:xfrm>
            <a:off x="8979322" y="4407507"/>
            <a:ext cx="29304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Workshop- WEB Development </a:t>
            </a:r>
            <a:endParaRPr lang="en-US" sz="1200" dirty="0"/>
          </a:p>
        </p:txBody>
      </p:sp>
      <p:pic>
        <p:nvPicPr>
          <p:cNvPr id="22" name="Picture 4" descr="D:\Sem-I 2024-25\ISTE\Web Development workshop\WhatsApp Image 2024-08-13 at 4.05.09 PM.jpeg">
            <a:extLst>
              <a:ext uri="{FF2B5EF4-FFF2-40B4-BE49-F238E27FC236}">
                <a16:creationId xmlns:a16="http://schemas.microsoft.com/office/drawing/2014/main" id="{8B7CF8A2-1CD6-B126-9154-ABA6F87EE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324" y="2729811"/>
            <a:ext cx="2944993" cy="172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EFEF6EB-764E-0739-9493-03A9E9587B69}"/>
              </a:ext>
            </a:extLst>
          </p:cNvPr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0" t="21363" r="28932" b="24212"/>
          <a:stretch/>
        </p:blipFill>
        <p:spPr bwMode="auto">
          <a:xfrm>
            <a:off x="8979322" y="715332"/>
            <a:ext cx="2978555" cy="17916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9F43346-4B85-39A4-C8A1-7711923FE242}"/>
              </a:ext>
            </a:extLst>
          </p:cNvPr>
          <p:cNvSpPr/>
          <p:nvPr/>
        </p:nvSpPr>
        <p:spPr>
          <a:xfrm>
            <a:off x="9131426" y="2464535"/>
            <a:ext cx="27148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Student Training Program</a:t>
            </a:r>
            <a:endParaRPr lang="en-US" sz="1200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1" r="56376"/>
          <a:stretch/>
        </p:blipFill>
        <p:spPr bwMode="auto">
          <a:xfrm>
            <a:off x="80647" y="581245"/>
            <a:ext cx="1412086" cy="219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241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92" y="740088"/>
            <a:ext cx="1625571" cy="138896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0" y="62437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dirty="0">
                <a:solidFill>
                  <a:srgbClr val="0000FF"/>
                </a:solidFill>
                <a:latin typeface="Agency FB" pitchFamily="34" charset="0"/>
              </a:rPr>
              <a:t>Professional Clubs    </a:t>
            </a:r>
            <a:endParaRPr lang="en-IN" sz="2800" dirty="0">
              <a:solidFill>
                <a:srgbClr val="0000FF"/>
              </a:solidFill>
              <a:effectLst/>
              <a:latin typeface="Agency FB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D3F6EF6-E1CF-52D1-CA9E-24EFA3C22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196652"/>
              </p:ext>
            </p:extLst>
          </p:nvPr>
        </p:nvGraphicFramePr>
        <p:xfrm>
          <a:off x="2333767" y="1060655"/>
          <a:ext cx="9708824" cy="4534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003">
                  <a:extLst>
                    <a:ext uri="{9D8B030D-6E8A-4147-A177-3AD203B41FA5}">
                      <a16:colId xmlns:a16="http://schemas.microsoft.com/office/drawing/2014/main" val="3053389771"/>
                    </a:ext>
                  </a:extLst>
                </a:gridCol>
                <a:gridCol w="5023988">
                  <a:extLst>
                    <a:ext uri="{9D8B030D-6E8A-4147-A177-3AD203B41FA5}">
                      <a16:colId xmlns:a16="http://schemas.microsoft.com/office/drawing/2014/main" val="2235611163"/>
                    </a:ext>
                  </a:extLst>
                </a:gridCol>
                <a:gridCol w="1816330">
                  <a:extLst>
                    <a:ext uri="{9D8B030D-6E8A-4147-A177-3AD203B41FA5}">
                      <a16:colId xmlns:a16="http://schemas.microsoft.com/office/drawing/2014/main" val="530416766"/>
                    </a:ext>
                  </a:extLst>
                </a:gridCol>
                <a:gridCol w="2351503">
                  <a:extLst>
                    <a:ext uri="{9D8B030D-6E8A-4147-A177-3AD203B41FA5}">
                      <a16:colId xmlns:a16="http://schemas.microsoft.com/office/drawing/2014/main" val="114427669"/>
                    </a:ext>
                  </a:extLst>
                </a:gridCol>
              </a:tblGrid>
              <a:tr h="589951">
                <a:tc>
                  <a:txBody>
                    <a:bodyPr/>
                    <a:lstStyle/>
                    <a:p>
                      <a:r>
                        <a:rPr lang="en-US" sz="1800" b="0" dirty="0"/>
                        <a:t>SN</a:t>
                      </a:r>
                      <a:endParaRPr lang="en-IN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 Name of Club</a:t>
                      </a:r>
                      <a:endParaRPr lang="en-IN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 Department </a:t>
                      </a:r>
                      <a:endParaRPr lang="en-IN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 Coordinator</a:t>
                      </a:r>
                      <a:endParaRPr lang="en-IN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026836"/>
                  </a:ext>
                </a:extLst>
              </a:tr>
              <a:tr h="742112">
                <a:tc>
                  <a:txBody>
                    <a:bodyPr/>
                    <a:lstStyle/>
                    <a:p>
                      <a:r>
                        <a:rPr lang="en-US" sz="1800" b="0" dirty="0"/>
                        <a:t>01</a:t>
                      </a:r>
                      <a:endParaRPr lang="en-IN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Institute of Electrical and Electronics Engineers </a:t>
                      </a:r>
                      <a:r>
                        <a:rPr lang="en-US" sz="1800" dirty="0">
                          <a:solidFill>
                            <a:srgbClr val="C00000"/>
                          </a:solidFill>
                        </a:rPr>
                        <a:t>(IEEE)</a:t>
                      </a:r>
                      <a:endParaRPr lang="en-IN" sz="1800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 Multi Disciplinary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Dr.</a:t>
                      </a:r>
                      <a:r>
                        <a:rPr lang="en-US" sz="1800" b="0" baseline="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D. S. </a:t>
                      </a:r>
                      <a:r>
                        <a:rPr lang="en-US" sz="1800" b="0" baseline="0" dirty="0" err="1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Mantri</a:t>
                      </a:r>
                      <a:endParaRPr lang="en-IN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1617796"/>
                  </a:ext>
                </a:extLst>
              </a:tr>
              <a:tr h="742112">
                <a:tc>
                  <a:txBody>
                    <a:bodyPr/>
                    <a:lstStyle/>
                    <a:p>
                      <a:r>
                        <a:rPr lang="en-US" sz="1800" b="0" dirty="0"/>
                        <a:t>02</a:t>
                      </a:r>
                      <a:endParaRPr lang="en-IN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The </a:t>
                      </a:r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Institution of Electronics and Telecommunication Engineers </a:t>
                      </a:r>
                      <a:r>
                        <a:rPr lang="en-US" sz="18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</a:rPr>
                        <a:t>IETE)</a:t>
                      </a:r>
                      <a:endParaRPr lang="en-IN" sz="1800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Dr. M. K. Bhosale</a:t>
                      </a:r>
                      <a:endParaRPr lang="en-IN" sz="1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969029"/>
                  </a:ext>
                </a:extLst>
              </a:tr>
              <a:tr h="572881">
                <a:tc>
                  <a:txBody>
                    <a:bodyPr/>
                    <a:lstStyle/>
                    <a:p>
                      <a:r>
                        <a:rPr lang="en-US" sz="1800" b="0" dirty="0"/>
                        <a:t>03</a:t>
                      </a:r>
                      <a:endParaRPr lang="en-IN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Institute of Engineers</a:t>
                      </a:r>
                      <a:r>
                        <a:rPr lang="en-US" sz="1800" b="0" baseline="0" dirty="0"/>
                        <a:t> (India)</a:t>
                      </a:r>
                      <a:r>
                        <a:rPr lang="en-US" sz="1800" b="0" baseline="0" dirty="0">
                          <a:solidFill>
                            <a:srgbClr val="C00000"/>
                          </a:solidFill>
                        </a:rPr>
                        <a:t>(IEI)</a:t>
                      </a:r>
                      <a:endParaRPr lang="en-IN" sz="1800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Dr. S. B. Gholap</a:t>
                      </a:r>
                      <a:endParaRPr lang="en-IN" sz="1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1272185"/>
                  </a:ext>
                </a:extLst>
              </a:tr>
              <a:tr h="572881">
                <a:tc>
                  <a:txBody>
                    <a:bodyPr/>
                    <a:lstStyle/>
                    <a:p>
                      <a:r>
                        <a:rPr lang="en-US" sz="1800" b="0" dirty="0"/>
                        <a:t>04</a:t>
                      </a:r>
                      <a:endParaRPr lang="en-IN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Indian Society for Technical Education </a:t>
                      </a:r>
                      <a:r>
                        <a:rPr lang="en-US" sz="1800" dirty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</a:rPr>
                        <a:t>ISTE)</a:t>
                      </a:r>
                      <a:endParaRPr lang="en-IN" sz="1800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Dr. V.G. </a:t>
                      </a:r>
                      <a:r>
                        <a:rPr lang="en-US" sz="1800" b="0" dirty="0" err="1"/>
                        <a:t>Rajeshwarkar</a:t>
                      </a:r>
                      <a:r>
                        <a:rPr lang="en-US" sz="1800" b="0" dirty="0"/>
                        <a:t> </a:t>
                      </a:r>
                      <a:endParaRPr lang="en-IN" sz="1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9973486"/>
                  </a:ext>
                </a:extLst>
              </a:tr>
              <a:tr h="572881">
                <a:tc>
                  <a:txBody>
                    <a:bodyPr/>
                    <a:lstStyle/>
                    <a:p>
                      <a:r>
                        <a:rPr lang="en-US" sz="1800" b="0" dirty="0"/>
                        <a:t>05</a:t>
                      </a:r>
                      <a:endParaRPr lang="en-IN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Society of Automotive Engineers </a:t>
                      </a:r>
                      <a:r>
                        <a:rPr lang="en-US" sz="18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(SAE)</a:t>
                      </a:r>
                      <a:endParaRPr lang="en-IN" sz="1800" b="0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Mechanical</a:t>
                      </a:r>
                      <a:endParaRPr lang="en-IN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Mr. P. D. Kulkarni</a:t>
                      </a:r>
                      <a:endParaRPr lang="en-IN" sz="1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0406510"/>
                  </a:ext>
                </a:extLst>
              </a:tr>
              <a:tr h="742112">
                <a:tc>
                  <a:txBody>
                    <a:bodyPr/>
                    <a:lstStyle/>
                    <a:p>
                      <a:r>
                        <a:rPr lang="en-US" sz="1800" b="0" dirty="0"/>
                        <a:t>06</a:t>
                      </a:r>
                      <a:endParaRPr lang="en-IN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Indian Society of Heating, Refrigerating and Air Conditioning Engineers</a:t>
                      </a:r>
                      <a:r>
                        <a:rPr lang="en-US" sz="18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(ISHRAE)</a:t>
                      </a:r>
                      <a:endParaRPr lang="en-IN" sz="18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Mechanical</a:t>
                      </a:r>
                      <a:endParaRPr lang="en-IN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Mr. S. V. Karankoti</a:t>
                      </a:r>
                      <a:endParaRPr lang="en-IN" sz="1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380508"/>
                  </a:ext>
                </a:extLst>
              </a:tr>
            </a:tbl>
          </a:graphicData>
        </a:graphic>
      </p:graphicFrame>
      <p:pic>
        <p:nvPicPr>
          <p:cNvPr id="1030" name="Picture 6" descr="ISHRAE 40 year anniversary">
            <a:extLst>
              <a:ext uri="{FF2B5EF4-FFF2-40B4-BE49-F238E27FC236}">
                <a16:creationId xmlns:a16="http://schemas.microsoft.com/office/drawing/2014/main" id="{2DBE155F-CDE7-9C24-C4AF-F10DB90AC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63" b="23154"/>
          <a:stretch/>
        </p:blipFill>
        <p:spPr bwMode="auto">
          <a:xfrm>
            <a:off x="9159386" y="5697942"/>
            <a:ext cx="1717879" cy="88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ae India Saeindia (@SAEINDIA.HQ) • Facebook">
            <a:extLst>
              <a:ext uri="{FF2B5EF4-FFF2-40B4-BE49-F238E27FC236}">
                <a16:creationId xmlns:a16="http://schemas.microsoft.com/office/drawing/2014/main" id="{C360A863-E21C-8830-5E7B-F36A049405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55" b="26305"/>
          <a:stretch/>
        </p:blipFill>
        <p:spPr bwMode="auto">
          <a:xfrm>
            <a:off x="6290634" y="5640630"/>
            <a:ext cx="1790603" cy="88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39" y="2129051"/>
            <a:ext cx="1717675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 descr="E:\GCWCN2014\logo\logos\IEEE 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955" y="5640630"/>
            <a:ext cx="1669613" cy="97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Institution of Engineers (India)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Institution of Engineers (India) - Wikiped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88" y="3943682"/>
            <a:ext cx="1501775" cy="150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37731" y="620746"/>
            <a:ext cx="10099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  focus on advancing a field, connecting people, or serving the greater good.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13716A-FF99-0E56-BF6F-E604C20A90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95" y="5669286"/>
            <a:ext cx="2142472" cy="76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659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85F1-44AB-E4F5-92D2-ABDD76EDA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3C0825-80CE-6E06-E1C7-47DD0E60A279}"/>
              </a:ext>
            </a:extLst>
          </p:cNvPr>
          <p:cNvSpPr/>
          <p:nvPr/>
        </p:nvSpPr>
        <p:spPr>
          <a:xfrm>
            <a:off x="0" y="16763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itchFamily="34" charset="0"/>
              </a:rPr>
              <a:t>Departmental  Clubs</a:t>
            </a:r>
            <a:endParaRPr lang="en-US" sz="2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E35FBD-859E-3C6D-C812-7AE70173B6C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09" y="1585848"/>
            <a:ext cx="2095928" cy="113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BD69E37-0292-8556-8474-D93ACB2DA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779020"/>
              </p:ext>
            </p:extLst>
          </p:nvPr>
        </p:nvGraphicFramePr>
        <p:xfrm>
          <a:off x="2415706" y="1622737"/>
          <a:ext cx="9345715" cy="4374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684">
                  <a:extLst>
                    <a:ext uri="{9D8B030D-6E8A-4147-A177-3AD203B41FA5}">
                      <a16:colId xmlns:a16="http://schemas.microsoft.com/office/drawing/2014/main" val="3053389771"/>
                    </a:ext>
                  </a:extLst>
                </a:gridCol>
                <a:gridCol w="2362759">
                  <a:extLst>
                    <a:ext uri="{9D8B030D-6E8A-4147-A177-3AD203B41FA5}">
                      <a16:colId xmlns:a16="http://schemas.microsoft.com/office/drawing/2014/main" val="2235611163"/>
                    </a:ext>
                  </a:extLst>
                </a:gridCol>
                <a:gridCol w="2955171">
                  <a:extLst>
                    <a:ext uri="{9D8B030D-6E8A-4147-A177-3AD203B41FA5}">
                      <a16:colId xmlns:a16="http://schemas.microsoft.com/office/drawing/2014/main" val="530416766"/>
                    </a:ext>
                  </a:extLst>
                </a:gridCol>
                <a:gridCol w="3269101">
                  <a:extLst>
                    <a:ext uri="{9D8B030D-6E8A-4147-A177-3AD203B41FA5}">
                      <a16:colId xmlns:a16="http://schemas.microsoft.com/office/drawing/2014/main" val="114427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SN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 Name of Club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 Department 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 Coordinator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026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01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21917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e-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SITizen’s</a:t>
                      </a:r>
                      <a:endParaRPr lang="en-IN" sz="20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33" marR="97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latin typeface="+mj-lt"/>
                        </a:rPr>
                        <a:t>E&amp;TC </a:t>
                      </a:r>
                      <a:r>
                        <a:rPr lang="en-US" sz="2000" b="0" dirty="0" err="1">
                          <a:latin typeface="+mj-lt"/>
                        </a:rPr>
                        <a:t>Engg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 defTabSz="121917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kern="120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Dr. 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S.K. More</a:t>
                      </a:r>
                      <a:endParaRPr lang="en-IN" sz="20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33" marR="9733" marT="0" marB="0" anchor="ctr"/>
                </a:tc>
                <a:extLst>
                  <a:ext uri="{0D108BD9-81ED-4DB2-BD59-A6C34878D82A}">
                    <a16:rowId xmlns:a16="http://schemas.microsoft.com/office/drawing/2014/main" val="721617796"/>
                  </a:ext>
                </a:extLst>
              </a:tr>
              <a:tr h="412036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02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21917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20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Vodafone</a:t>
                      </a:r>
                    </a:p>
                  </a:txBody>
                  <a:tcPr marL="9733" marR="97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latin typeface="+mj-lt"/>
                        </a:rPr>
                        <a:t>E&amp;TC </a:t>
                      </a:r>
                      <a:r>
                        <a:rPr lang="en-US" sz="2000" b="0" dirty="0" err="1">
                          <a:latin typeface="+mj-lt"/>
                        </a:rPr>
                        <a:t>Engg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 defTabSz="121917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20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Ms. S.S. Patil</a:t>
                      </a:r>
                    </a:p>
                  </a:txBody>
                  <a:tcPr marL="9733" marR="9733" marT="0" marB="0" anchor="ctr"/>
                </a:tc>
                <a:extLst>
                  <a:ext uri="{0D108BD9-81ED-4DB2-BD59-A6C34878D82A}">
                    <a16:rowId xmlns:a16="http://schemas.microsoft.com/office/drawing/2014/main" val="3515969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03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21917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Robotics </a:t>
                      </a:r>
                      <a:endParaRPr lang="en-IN" sz="20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33" marR="973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latin typeface="+mj-lt"/>
                        </a:rPr>
                        <a:t>E&amp;TC </a:t>
                      </a:r>
                      <a:r>
                        <a:rPr lang="en-US" sz="2000" b="0" dirty="0" err="1">
                          <a:latin typeface="+mj-lt"/>
                        </a:rPr>
                        <a:t>Engg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 defTabSz="121917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Dr. S. K. More</a:t>
                      </a:r>
                      <a:endParaRPr lang="en-IN" sz="20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33" marR="9733" marT="0" marB="0" anchor="ctr"/>
                </a:tc>
                <a:extLst>
                  <a:ext uri="{0D108BD9-81ED-4DB2-BD59-A6C34878D82A}">
                    <a16:rowId xmlns:a16="http://schemas.microsoft.com/office/drawing/2014/main" val="3221272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04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>
                          <a:effectLst/>
                          <a:latin typeface="+mj-lt"/>
                        </a:rPr>
                        <a:t>EESA</a:t>
                      </a:r>
                      <a:endParaRPr lang="en-IN" sz="20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33" marR="9733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Electrical Engg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 defTabSz="121917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Mr. V. P. </a:t>
                      </a:r>
                      <a:r>
                        <a:rPr lang="en-US" sz="2000" b="0" kern="1200" dirty="0" err="1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Muyle</a:t>
                      </a: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en-IN" sz="20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33" marR="9733" marT="0" marB="0" anchor="ctr"/>
                </a:tc>
                <a:extLst>
                  <a:ext uri="{0D108BD9-81ED-4DB2-BD59-A6C34878D82A}">
                    <a16:rowId xmlns:a16="http://schemas.microsoft.com/office/drawing/2014/main" val="3129973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05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>
                          <a:effectLst/>
                          <a:latin typeface="+mj-lt"/>
                        </a:rPr>
                        <a:t>ACM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733" marR="9733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Computer Engg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 defTabSz="121917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Mr. N. K. Patil</a:t>
                      </a:r>
                      <a:endParaRPr lang="en-IN" sz="20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733" marR="9733" marT="0" marB="0" anchor="ctr"/>
                </a:tc>
                <a:extLst>
                  <a:ext uri="{0D108BD9-81ED-4DB2-BD59-A6C34878D82A}">
                    <a16:rowId xmlns:a16="http://schemas.microsoft.com/office/drawing/2014/main" val="184967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06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>
                          <a:effectLst/>
                          <a:latin typeface="+mj-lt"/>
                        </a:rPr>
                        <a:t>ACES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Computer Engg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Mr. S. B. </a:t>
                      </a:r>
                      <a:r>
                        <a:rPr lang="en-US" sz="2000" b="0" dirty="0" err="1">
                          <a:latin typeface="+mj-lt"/>
                        </a:rPr>
                        <a:t>Nimbekar</a:t>
                      </a:r>
                      <a:r>
                        <a:rPr lang="en-US" sz="2000" b="0" dirty="0">
                          <a:latin typeface="+mj-lt"/>
                        </a:rPr>
                        <a:t> 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0406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07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>
                          <a:effectLst/>
                          <a:latin typeface="+mj-lt"/>
                        </a:rPr>
                        <a:t>Microsoft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Computer Engg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Dr. M. S. Chaudhari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80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08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 err="1">
                          <a:effectLst/>
                          <a:latin typeface="+mj-lt"/>
                        </a:rPr>
                        <a:t>Infosit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Information Tech 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0" dirty="0">
                          <a:latin typeface="+mj-lt"/>
                        </a:rPr>
                        <a:t>Mr. U. S. </a:t>
                      </a:r>
                      <a:r>
                        <a:rPr lang="en-IN" sz="2000" b="0" dirty="0" err="1">
                          <a:latin typeface="+mj-lt"/>
                        </a:rPr>
                        <a:t>Palaskar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17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09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u="none" strike="noStrike" dirty="0">
                          <a:effectLst/>
                          <a:latin typeface="+mj-lt"/>
                        </a:rPr>
                        <a:t>Business Club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Information Tech 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Mr. U. S. </a:t>
                      </a:r>
                      <a:r>
                        <a:rPr lang="en-IN" sz="2000" b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Palaskar</a:t>
                      </a:r>
                      <a:endParaRPr lang="en-IN" sz="2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0625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10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MESA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Mechanical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Engg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+mj-lt"/>
                        </a:rPr>
                        <a:t>Dr. S. M. Gaikwad</a:t>
                      </a:r>
                      <a:endParaRPr lang="en-IN" sz="20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50988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CBF9866-4E8B-1B25-144C-32C983303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9" y="3235437"/>
            <a:ext cx="1949418" cy="113801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41" y="5016098"/>
            <a:ext cx="1379371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47379" y="790411"/>
            <a:ext cx="9303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One vision, Many voices,  Connected near and far,  Local roots, Global strength.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United by purpose. Bridging every branch</a:t>
            </a:r>
          </a:p>
        </p:txBody>
      </p:sp>
    </p:spTree>
    <p:extLst>
      <p:ext uri="{BB962C8B-B14F-4D97-AF65-F5344CB8AC3E}">
        <p14:creationId xmlns:p14="http://schemas.microsoft.com/office/powerpoint/2010/main" val="25278820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hatsApp Image 2024-08-05 at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9" y="3761646"/>
            <a:ext cx="3533016" cy="258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2196" y="6355423"/>
            <a:ext cx="21686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b="1" dirty="0"/>
              <a:t>IETE :</a:t>
            </a:r>
            <a:r>
              <a:rPr lang="en-IN" sz="1400" b="1" u="none" strike="noStrike" dirty="0">
                <a:effectLst/>
              </a:rPr>
              <a:t>GL: 100% Scholarship</a:t>
            </a:r>
            <a:endParaRPr lang="en-IN" sz="1400" b="1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245" y="3782604"/>
            <a:ext cx="3803610" cy="2582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4689231" y="6365005"/>
            <a:ext cx="1876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b="1" dirty="0"/>
              <a:t> IEEE : </a:t>
            </a:r>
            <a:r>
              <a:rPr lang="en-IN" sz="1400" b="1" u="none" strike="noStrike" dirty="0">
                <a:effectLst/>
              </a:rPr>
              <a:t>WS: </a:t>
            </a:r>
            <a:r>
              <a:rPr lang="en-US" sz="1400" b="1" dirty="0"/>
              <a:t>VIVD UI/UX</a:t>
            </a:r>
            <a:endParaRPr lang="en-IN" sz="1400" b="1" dirty="0"/>
          </a:p>
        </p:txBody>
      </p:sp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725" y="3782602"/>
            <a:ext cx="3803609" cy="25824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468562" y="6365005"/>
            <a:ext cx="15713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b="1" dirty="0"/>
              <a:t> ACM: </a:t>
            </a:r>
            <a:r>
              <a:rPr lang="en-IN" sz="1400" b="1" u="none" strike="noStrike" dirty="0">
                <a:effectLst/>
              </a:rPr>
              <a:t>Patent filing</a:t>
            </a:r>
            <a:endParaRPr lang="en-IN" sz="14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9FCD9F-02CD-45AF-5F4F-008EE87EF0EE}"/>
              </a:ext>
            </a:extLst>
          </p:cNvPr>
          <p:cNvSpPr/>
          <p:nvPr/>
        </p:nvSpPr>
        <p:spPr>
          <a:xfrm>
            <a:off x="0" y="4817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itchFamily="34" charset="0"/>
              </a:rPr>
              <a:t>Professional and Departmental  Clubs Activities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3D9F9D-791C-F8C5-8F17-29E8E87B88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75" y="1006555"/>
            <a:ext cx="3460209" cy="24487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EF2784-7E85-5863-6515-C3F44115A9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245" y="1006555"/>
            <a:ext cx="3803609" cy="241095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2504033-917D-C8CB-9220-A9B7DE6FB63C}"/>
              </a:ext>
            </a:extLst>
          </p:cNvPr>
          <p:cNvSpPr/>
          <p:nvPr/>
        </p:nvSpPr>
        <p:spPr>
          <a:xfrm>
            <a:off x="1052322" y="3487597"/>
            <a:ext cx="19611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b="1" u="none" strike="noStrike" dirty="0">
                <a:effectLst/>
              </a:rPr>
              <a:t>EESA: Project Exhibition</a:t>
            </a:r>
            <a:endParaRPr lang="en-IN" sz="14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C8CB1B-9544-6F87-A219-6E3EA2748EC4}"/>
              </a:ext>
            </a:extLst>
          </p:cNvPr>
          <p:cNvSpPr/>
          <p:nvPr/>
        </p:nvSpPr>
        <p:spPr>
          <a:xfrm>
            <a:off x="4998354" y="3421914"/>
            <a:ext cx="22875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b="1" u="none" strike="noStrike" dirty="0">
                <a:effectLst/>
              </a:rPr>
              <a:t>ISHRAE: Chapter Installation</a:t>
            </a:r>
            <a:endParaRPr lang="en-IN" sz="1400" b="1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7907DC6-B334-98CB-3E16-E92F69B664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727" y="1006555"/>
            <a:ext cx="3803609" cy="241095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12148CC-4C7F-AED5-8985-77603E57A383}"/>
              </a:ext>
            </a:extLst>
          </p:cNvPr>
          <p:cNvSpPr/>
          <p:nvPr/>
        </p:nvSpPr>
        <p:spPr>
          <a:xfrm>
            <a:off x="9713116" y="3455305"/>
            <a:ext cx="12772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b="1" u="none" strike="noStrike" dirty="0">
                <a:effectLst/>
              </a:rPr>
              <a:t>EESA: Webinar</a:t>
            </a:r>
            <a:endParaRPr lang="en-IN" sz="1400" b="1" dirty="0"/>
          </a:p>
        </p:txBody>
      </p:sp>
      <p:sp>
        <p:nvSpPr>
          <p:cNvPr id="4" name="Rectangle 3"/>
          <p:cNvSpPr/>
          <p:nvPr/>
        </p:nvSpPr>
        <p:spPr>
          <a:xfrm>
            <a:off x="220630" y="574965"/>
            <a:ext cx="11498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Help students build teamwork, learn leadership skills, and explore personal interests outside the classroom.</a:t>
            </a:r>
          </a:p>
        </p:txBody>
      </p:sp>
    </p:spTree>
    <p:extLst>
      <p:ext uri="{BB962C8B-B14F-4D97-AF65-F5344CB8AC3E}">
        <p14:creationId xmlns:p14="http://schemas.microsoft.com/office/powerpoint/2010/main" val="1791975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5029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>
        <p:split orient="vert"/>
      </p:transition>
    </mc:Choice>
    <mc:Fallback xmlns="">
      <p:transition advClick="0" advTm="5000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iste logo">
            <a:extLst>
              <a:ext uri="{FF2B5EF4-FFF2-40B4-BE49-F238E27FC236}">
                <a16:creationId xmlns:a16="http://schemas.microsoft.com/office/drawing/2014/main" id="{04E34BB4-634B-4E94-8542-22B51DAD1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4" y="35052"/>
            <a:ext cx="1094216" cy="98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F70F1BC-2687-4D19-A397-F5DCD08CD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05" y="1141391"/>
            <a:ext cx="3067050" cy="2495551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67476E75-4D48-4A2A-A000-8E70826B2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41391"/>
            <a:ext cx="3123277" cy="2511516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B508B2DD-A3BB-4002-8193-6FA75F232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805" y="1148829"/>
            <a:ext cx="2595763" cy="2495551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02C058F3-5BD2-4D4C-AFC8-C893868F3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4" y="3713323"/>
            <a:ext cx="3027482" cy="2404058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7D346C5-3B6E-4F77-AF17-C44E3AFB3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094" y="3669109"/>
            <a:ext cx="2787074" cy="2404058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991D075A-BC92-4F9F-A5B3-36ACDE463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342" y="3713323"/>
            <a:ext cx="2899226" cy="2404058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VGR\Pictures\IMG-20191023-WA0035.jpg">
            <a:extLst>
              <a:ext uri="{FF2B5EF4-FFF2-40B4-BE49-F238E27FC236}">
                <a16:creationId xmlns:a16="http://schemas.microsoft.com/office/drawing/2014/main" id="{CFCB4CB5-C53B-4168-A338-467142CA3A86}"/>
              </a:ext>
            </a:extLst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29742" y="1148829"/>
            <a:ext cx="2899226" cy="492433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4B8270F-80D0-443E-9B42-00DF968F7923}"/>
              </a:ext>
            </a:extLst>
          </p:cNvPr>
          <p:cNvSpPr/>
          <p:nvPr/>
        </p:nvSpPr>
        <p:spPr>
          <a:xfrm>
            <a:off x="0" y="4817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itchFamily="34" charset="0"/>
              </a:rPr>
              <a:t>Professional and Departmental  Clubs Activities </a:t>
            </a:r>
          </a:p>
        </p:txBody>
      </p:sp>
    </p:spTree>
    <p:extLst>
      <p:ext uri="{BB962C8B-B14F-4D97-AF65-F5344CB8AC3E}">
        <p14:creationId xmlns:p14="http://schemas.microsoft.com/office/powerpoint/2010/main" val="3814850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45CB42C-AB7A-4F0C-999D-A8057AAB7E96}"/>
              </a:ext>
            </a:extLst>
          </p:cNvPr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</a:rPr>
              <a:t> </a:t>
            </a:r>
            <a:r>
              <a:rPr lang="en-IN" sz="3200" dirty="0">
                <a:solidFill>
                  <a:srgbClr val="0000FF"/>
                </a:solidFill>
                <a:latin typeface="Agency FB" panose="020B0503020202020204" pitchFamily="34" charset="0"/>
                <a:ea typeface="+mn-ea"/>
                <a:cs typeface="Calibri" panose="020F0502020204030204" pitchFamily="34" charset="0"/>
              </a:rPr>
              <a:t>Vision and Mission of the Institute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F71A80-B1A0-452E-9461-48F2B00F7CD9}"/>
              </a:ext>
            </a:extLst>
          </p:cNvPr>
          <p:cNvSpPr/>
          <p:nvPr/>
        </p:nvSpPr>
        <p:spPr>
          <a:xfrm>
            <a:off x="267292" y="3510540"/>
            <a:ext cx="5556735" cy="197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13"/>
              </a:lnSpc>
            </a:pP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Holistic development of students and teachers is what we believe in and work for. We strive to achieve this by imbibing a unique value system, transparent work culture, excellent academic and physical environment conducive to learning, creativity &amp; technology transfer. Our mandate is to generate, preserve and share knowledge for developing a vibrant Society.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10A050-BF02-4689-A99B-7012EE3D2924}"/>
              </a:ext>
            </a:extLst>
          </p:cNvPr>
          <p:cNvSpPr/>
          <p:nvPr/>
        </p:nvSpPr>
        <p:spPr>
          <a:xfrm>
            <a:off x="279993" y="2119477"/>
            <a:ext cx="5389290" cy="691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50"/>
              </a:lnSpc>
            </a:pP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We are committed to produce not only good engineers but good human beings, also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F27A78-0EA8-43FA-91AD-57E6A841F648}"/>
              </a:ext>
            </a:extLst>
          </p:cNvPr>
          <p:cNvSpPr/>
          <p:nvPr/>
        </p:nvSpPr>
        <p:spPr>
          <a:xfrm>
            <a:off x="1994812" y="1104651"/>
            <a:ext cx="2368982" cy="3772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350"/>
              </a:lnSpc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Vision of the Institute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992F74-0C53-4355-900B-0C37E842A4EA}"/>
              </a:ext>
            </a:extLst>
          </p:cNvPr>
          <p:cNvSpPr/>
          <p:nvPr/>
        </p:nvSpPr>
        <p:spPr>
          <a:xfrm>
            <a:off x="1849452" y="3028890"/>
            <a:ext cx="2518638" cy="3772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350"/>
              </a:lnSpc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Mission of the Institute </a:t>
            </a:r>
          </a:p>
        </p:txBody>
      </p:sp>
      <p:pic>
        <p:nvPicPr>
          <p:cNvPr id="9" name="Picture 8" descr="vision">
            <a:extLst>
              <a:ext uri="{FF2B5EF4-FFF2-40B4-BE49-F238E27FC236}">
                <a16:creationId xmlns:a16="http://schemas.microsoft.com/office/drawing/2014/main" id="{64F0B0C8-F13F-44ED-80BD-C748DE310DB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54" y="1643227"/>
            <a:ext cx="476250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62B315DB-D98D-4427-A056-3428D875B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657295"/>
            <a:ext cx="5824025" cy="453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1700" dirty="0">
                <a:latin typeface="+mn-lt"/>
                <a:cs typeface="Times New Roman" pitchFamily="18" charset="0"/>
              </a:rPr>
              <a:t>Quality Policy is aimed at achieving excellence in Technical Education with recognition at National &amp; International level. Managements is committed to :  </a:t>
            </a:r>
          </a:p>
          <a:p>
            <a:pPr marL="800100" lvl="2" indent="-365125" algn="just">
              <a:buClr>
                <a:srgbClr val="C00000"/>
              </a:buClr>
              <a:buSzPct val="135000"/>
              <a:buFont typeface="Arial" pitchFamily="34" charset="0"/>
              <a:buChar char="•"/>
              <a:defRPr/>
            </a:pPr>
            <a:r>
              <a:rPr lang="en-US" sz="1700" dirty="0">
                <a:latin typeface="+mn-lt"/>
                <a:cs typeface="Times New Roman" pitchFamily="18" charset="0"/>
              </a:rPr>
              <a:t> </a:t>
            </a:r>
            <a:r>
              <a:rPr lang="en-US" sz="1700" dirty="0"/>
              <a:t>Provide excellent Infrastructure facilities.</a:t>
            </a:r>
          </a:p>
          <a:p>
            <a:pPr marL="800100" lvl="2" indent="-365125" algn="just">
              <a:buClr>
                <a:srgbClr val="C00000"/>
              </a:buClr>
              <a:buSzPct val="135000"/>
              <a:buFont typeface="Arial" pitchFamily="34" charset="0"/>
              <a:buChar char="•"/>
              <a:defRPr/>
            </a:pPr>
            <a:r>
              <a:rPr lang="en-US" sz="1700" dirty="0"/>
              <a:t> Employ highly qualified &amp; experienced faculty</a:t>
            </a:r>
          </a:p>
          <a:p>
            <a:pPr marL="800100" lvl="2" indent="-365125" algn="just">
              <a:buClr>
                <a:srgbClr val="C00000"/>
              </a:buClr>
              <a:buSzPct val="135000"/>
              <a:buFont typeface="Arial" pitchFamily="34" charset="0"/>
              <a:buChar char="•"/>
              <a:defRPr/>
            </a:pPr>
            <a:r>
              <a:rPr lang="en-US" sz="1700" dirty="0"/>
              <a:t> Encourage the faculty for qualifications improvement</a:t>
            </a:r>
          </a:p>
          <a:p>
            <a:pPr marL="800100" lvl="2" indent="-365125" algn="just">
              <a:buClr>
                <a:srgbClr val="C00000"/>
              </a:buClr>
              <a:buSzPct val="135000"/>
              <a:buFont typeface="Arial" pitchFamily="34" charset="0"/>
              <a:buChar char="•"/>
              <a:defRPr/>
            </a:pPr>
            <a:r>
              <a:rPr lang="en-US" sz="1700" dirty="0"/>
              <a:t> Promote the Industry- Institute Interaction</a:t>
            </a:r>
          </a:p>
          <a:p>
            <a:pPr marL="800100" lvl="2" indent="-365125" algn="just">
              <a:buClr>
                <a:srgbClr val="C00000"/>
              </a:buClr>
              <a:buSzPct val="135000"/>
              <a:buFont typeface="Arial" pitchFamily="34" charset="0"/>
              <a:buChar char="•"/>
              <a:defRPr/>
            </a:pPr>
            <a:r>
              <a:rPr lang="en-US" sz="1700" dirty="0"/>
              <a:t> Create environment for R &amp; D activities, consultation work  and  getting Industry- </a:t>
            </a:r>
          </a:p>
          <a:p>
            <a:pPr marL="800100" lvl="2" indent="-365125" algn="just">
              <a:buClr>
                <a:srgbClr val="C00000"/>
              </a:buClr>
              <a:buSzPct val="135000"/>
              <a:defRPr/>
            </a:pPr>
            <a:r>
              <a:rPr lang="en-US" sz="1700" dirty="0"/>
              <a:t>         sponsored projects for students</a:t>
            </a:r>
          </a:p>
          <a:p>
            <a:pPr marL="800100" lvl="2" indent="-365125" algn="just">
              <a:buClr>
                <a:srgbClr val="C00000"/>
              </a:buClr>
              <a:buSzPct val="135000"/>
              <a:buFont typeface="Arial" pitchFamily="34" charset="0"/>
              <a:buChar char="•"/>
              <a:defRPr/>
            </a:pPr>
            <a:r>
              <a:rPr lang="en-US" sz="1700" dirty="0"/>
              <a:t> A special internal Quality Assessment Program has been implemented which        monitors all the  parameters needed for achieving the goals</a:t>
            </a:r>
          </a:p>
          <a:p>
            <a:pPr marL="800100" lvl="2" indent="-365125" algn="just">
              <a:buClr>
                <a:srgbClr val="C00000"/>
              </a:buClr>
              <a:buSzPct val="135000"/>
              <a:buFont typeface="Arial" pitchFamily="34" charset="0"/>
              <a:buChar char="•"/>
              <a:defRPr/>
            </a:pPr>
            <a:r>
              <a:rPr lang="en-US" sz="1700" dirty="0"/>
              <a:t>Implementation of the Quality Policy will result in all round development of students  relevant to the needs of Industries &amp; will make them competent to face the  challenges due to Globalization	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A14DEE-FCB1-4367-991A-CBDBBE273ED9}"/>
              </a:ext>
            </a:extLst>
          </p:cNvPr>
          <p:cNvSpPr/>
          <p:nvPr/>
        </p:nvSpPr>
        <p:spPr>
          <a:xfrm>
            <a:off x="8558226" y="1104650"/>
            <a:ext cx="1588897" cy="3772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350"/>
              </a:lnSpc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Quality Policy</a:t>
            </a:r>
          </a:p>
        </p:txBody>
      </p:sp>
    </p:spTree>
    <p:extLst>
      <p:ext uri="{BB962C8B-B14F-4D97-AF65-F5344CB8AC3E}">
        <p14:creationId xmlns:p14="http://schemas.microsoft.com/office/powerpoint/2010/main" val="38761516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2013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itchFamily="34" charset="0"/>
              </a:rPr>
              <a:t>Institute Club Activities 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39" y="3842535"/>
            <a:ext cx="3819468" cy="21301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662" y="3842533"/>
            <a:ext cx="3645741" cy="21301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16409" y="6135372"/>
            <a:ext cx="3124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800" b="1" i="0" u="none" strike="noStrike" dirty="0">
                <a:solidFill>
                  <a:srgbClr val="000000"/>
                </a:solidFill>
                <a:effectLst/>
                <a:latin typeface="+mj-lt"/>
              </a:rPr>
              <a:t>ICC: Photography Competition </a:t>
            </a:r>
            <a:endParaRPr lang="en-IN" b="1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9719" y="6131984"/>
            <a:ext cx="3219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800" b="1" i="0" u="none" strike="noStrike" dirty="0">
                <a:solidFill>
                  <a:srgbClr val="000000"/>
                </a:solidFill>
                <a:effectLst/>
                <a:latin typeface="+mj-lt"/>
              </a:rPr>
              <a:t>NSS: </a:t>
            </a:r>
            <a:r>
              <a:rPr lang="en-IN" sz="1800" b="1" i="0" u="none" strike="noStrike" dirty="0" err="1">
                <a:solidFill>
                  <a:srgbClr val="000000"/>
                </a:solidFill>
                <a:effectLst/>
                <a:latin typeface="+mj-lt"/>
              </a:rPr>
              <a:t>Bhagwat</a:t>
            </a:r>
            <a:r>
              <a:rPr lang="en-IN" sz="1800" b="1" i="0" u="none" strike="noStrike" dirty="0">
                <a:solidFill>
                  <a:srgbClr val="000000"/>
                </a:solidFill>
                <a:effectLst/>
                <a:latin typeface="+mj-lt"/>
              </a:rPr>
              <a:t> Gita  Importance </a:t>
            </a:r>
            <a:endParaRPr lang="en-IN" b="1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6659" y="3842533"/>
            <a:ext cx="3510208" cy="21301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686354" y="6131984"/>
            <a:ext cx="2656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800" b="1" i="0" u="none" strike="noStrike" dirty="0">
                <a:solidFill>
                  <a:srgbClr val="000000"/>
                </a:solidFill>
                <a:effectLst/>
                <a:latin typeface="+mj-lt"/>
              </a:rPr>
              <a:t>CCC:  </a:t>
            </a:r>
            <a:r>
              <a:rPr lang="en-IN" b="1" dirty="0" err="1">
                <a:latin typeface="+mj-lt"/>
              </a:rPr>
              <a:t>Mr.Vilas</a:t>
            </a:r>
            <a:r>
              <a:rPr lang="en-IN" b="1" dirty="0">
                <a:latin typeface="+mj-lt"/>
              </a:rPr>
              <a:t> </a:t>
            </a:r>
            <a:r>
              <a:rPr lang="en-IN" b="1" dirty="0" err="1">
                <a:latin typeface="+mj-lt"/>
              </a:rPr>
              <a:t>Ransube</a:t>
            </a:r>
            <a:r>
              <a:rPr lang="en-IN" b="1" dirty="0">
                <a:latin typeface="+mj-lt"/>
              </a:rPr>
              <a:t> Sir</a:t>
            </a:r>
          </a:p>
        </p:txBody>
      </p:sp>
      <p:pic>
        <p:nvPicPr>
          <p:cNvPr id="2" name="Picture 4" descr="F:\Amol\Desktop\MESA\SINH MESA\2.Teachers day\806bc4dd-589e-45b4-9333-6af887747d91.jpg">
            <a:extLst>
              <a:ext uri="{FF2B5EF4-FFF2-40B4-BE49-F238E27FC236}">
                <a16:creationId xmlns:a16="http://schemas.microsoft.com/office/drawing/2014/main" id="{F934185A-9EA5-C63B-F98D-737BCF171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19" y="1175403"/>
            <a:ext cx="3819468" cy="218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92772DB-E38F-5626-9078-ED810E9ABF60}"/>
              </a:ext>
            </a:extLst>
          </p:cNvPr>
          <p:cNvSpPr/>
          <p:nvPr/>
        </p:nvSpPr>
        <p:spPr>
          <a:xfrm>
            <a:off x="502119" y="3429060"/>
            <a:ext cx="3150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800" b="1" i="0" u="none" strike="noStrike" dirty="0">
                <a:solidFill>
                  <a:srgbClr val="000000"/>
                </a:solidFill>
                <a:effectLst/>
                <a:latin typeface="+mj-lt"/>
              </a:rPr>
              <a:t>MESA: Teacher day Celebration</a:t>
            </a:r>
            <a:endParaRPr lang="en-IN" b="1" dirty="0">
              <a:latin typeface="+mj-lt"/>
            </a:endParaRPr>
          </a:p>
        </p:txBody>
      </p:sp>
      <p:pic>
        <p:nvPicPr>
          <p:cNvPr id="13" name="Picture 3" descr="C:\Users\Prajwal mavkar\Downloads\20240812_21810pmByGPSMapCamera.jpg">
            <a:extLst>
              <a:ext uri="{FF2B5EF4-FFF2-40B4-BE49-F238E27FC236}">
                <a16:creationId xmlns:a16="http://schemas.microsoft.com/office/drawing/2014/main" id="{72049D6E-2AC6-0F67-4D13-0B6F4BB3F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829" y="1197627"/>
            <a:ext cx="3678573" cy="213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EA5A890-9C88-C8F3-A56E-41C464A93DE7}"/>
              </a:ext>
            </a:extLst>
          </p:cNvPr>
          <p:cNvSpPr txBox="1"/>
          <p:nvPr/>
        </p:nvSpPr>
        <p:spPr>
          <a:xfrm>
            <a:off x="4680945" y="3393534"/>
            <a:ext cx="3254339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defTabSz="1219170" rtl="0" eaLnBrk="1" latinLnBrk="0" hangingPunct="1">
              <a:lnSpc>
                <a:spcPct val="115000"/>
              </a:lnSpc>
              <a:spcAft>
                <a:spcPts val="1000"/>
              </a:spcAft>
            </a:pPr>
            <a:r>
              <a:rPr lang="en-US" sz="1800" b="1" kern="1200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e-</a:t>
            </a:r>
            <a:r>
              <a:rPr lang="en-US" sz="1800" b="1" kern="1200" dirty="0" err="1">
                <a:solidFill>
                  <a:schemeClr val="dk1"/>
                </a:solidFill>
                <a:latin typeface="+mj-lt"/>
                <a:ea typeface="+mn-ea"/>
                <a:cs typeface="+mn-cs"/>
              </a:rPr>
              <a:t>SITizen’s</a:t>
            </a:r>
            <a:r>
              <a:rPr lang="en-US" sz="1800" b="1" kern="1200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 : Rain Marathon</a:t>
            </a:r>
            <a:endParaRPr lang="en-IN" sz="1800" b="1" kern="1200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1E01E1-7C90-D8D3-8A35-115ABED1E113}"/>
              </a:ext>
            </a:extLst>
          </p:cNvPr>
          <p:cNvSpPr txBox="1">
            <a:spLocks/>
          </p:cNvSpPr>
          <p:nvPr/>
        </p:nvSpPr>
        <p:spPr>
          <a:xfrm>
            <a:off x="8849633" y="3393534"/>
            <a:ext cx="2840248" cy="39215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217"/>
            <a:r>
              <a:rPr lang="en-US" sz="1800" b="1" dirty="0">
                <a:solidFill>
                  <a:schemeClr val="dk1"/>
                </a:solidFill>
                <a:ea typeface="+mn-ea"/>
                <a:cs typeface="+mn-cs"/>
              </a:rPr>
              <a:t>IEEE:- </a:t>
            </a:r>
            <a:r>
              <a:rPr lang="en-US" sz="1800" b="1" dirty="0" err="1">
                <a:solidFill>
                  <a:schemeClr val="dk1"/>
                </a:solidFill>
                <a:ea typeface="+mn-ea"/>
                <a:cs typeface="+mn-cs"/>
              </a:rPr>
              <a:t>CyberX</a:t>
            </a:r>
            <a:r>
              <a:rPr lang="en-US" sz="1800" b="1" dirty="0">
                <a:solidFill>
                  <a:schemeClr val="dk1"/>
                </a:solidFill>
                <a:ea typeface="+mn-ea"/>
                <a:cs typeface="+mn-cs"/>
              </a:rPr>
              <a:t> Workshop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A080460-D411-5093-F32D-2D1883FAB0F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9" b="19098"/>
          <a:stretch/>
        </p:blipFill>
        <p:spPr>
          <a:xfrm>
            <a:off x="8447043" y="1197627"/>
            <a:ext cx="3395237" cy="21890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2119" y="743755"/>
            <a:ext cx="11296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These student-run groups focus on various technical, cultural, and social interests to enrich campus life</a:t>
            </a:r>
          </a:p>
        </p:txBody>
      </p:sp>
    </p:spTree>
    <p:extLst>
      <p:ext uri="{BB962C8B-B14F-4D97-AF65-F5344CB8AC3E}">
        <p14:creationId xmlns:p14="http://schemas.microsoft.com/office/powerpoint/2010/main" val="25464783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5_yashTea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6" y="3650007"/>
            <a:ext cx="2698028" cy="257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5861" y="3650007"/>
            <a:ext cx="3419405" cy="2577904"/>
          </a:xfrm>
          <a:prstGeom prst="rect">
            <a:avLst/>
          </a:prstGeom>
        </p:spPr>
      </p:pic>
      <p:pic>
        <p:nvPicPr>
          <p:cNvPr id="5" name="Picture 2" descr="C:\Users\admin\Downloads\WhatsApp Image 2025-08-23 at 21.36.2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697" y="638055"/>
            <a:ext cx="3453443" cy="259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dmin\Downloads\WhatsApp Image 2025-08-23 at 21.40.5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139" y="638054"/>
            <a:ext cx="3749540" cy="259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12013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itchFamily="34" charset="0"/>
              </a:rPr>
              <a:t>Institute Club Activities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5" y="638055"/>
            <a:ext cx="4604485" cy="259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266" y="3650007"/>
            <a:ext cx="3029803" cy="2577904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069" y="3650007"/>
            <a:ext cx="2688610" cy="25779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EA5A890-9C88-C8F3-A56E-41C464A93DE7}"/>
              </a:ext>
            </a:extLst>
          </p:cNvPr>
          <p:cNvSpPr txBox="1"/>
          <p:nvPr/>
        </p:nvSpPr>
        <p:spPr>
          <a:xfrm>
            <a:off x="7707899" y="6173319"/>
            <a:ext cx="325433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defTabSz="1219170" rtl="0" eaLnBrk="1" latinLnBrk="0" hangingPunct="1">
              <a:lnSpc>
                <a:spcPct val="115000"/>
              </a:lnSpc>
              <a:spcAft>
                <a:spcPts val="1000"/>
              </a:spcAft>
            </a:pPr>
            <a:r>
              <a:rPr lang="en-US" sz="1800" b="1" kern="1200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IEEE STEM Activity </a:t>
            </a:r>
            <a:endParaRPr lang="en-IN" sz="1800" b="1" kern="1200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A5A890-9C88-C8F3-A56E-41C464A93DE7}"/>
              </a:ext>
            </a:extLst>
          </p:cNvPr>
          <p:cNvSpPr txBox="1"/>
          <p:nvPr/>
        </p:nvSpPr>
        <p:spPr>
          <a:xfrm>
            <a:off x="1557960" y="6173319"/>
            <a:ext cx="325433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defTabSz="1219170" rtl="0" eaLnBrk="1" latinLnBrk="0" hangingPunct="1">
              <a:lnSpc>
                <a:spcPct val="115000"/>
              </a:lnSpc>
              <a:spcAft>
                <a:spcPts val="1000"/>
              </a:spcAft>
            </a:pPr>
            <a:r>
              <a:rPr lang="en-US" sz="1800" b="1" kern="1200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IIC  Awareness Activity </a:t>
            </a:r>
            <a:endParaRPr lang="en-IN" sz="1800" b="1" kern="1200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5A890-9C88-C8F3-A56E-41C464A93DE7}"/>
              </a:ext>
            </a:extLst>
          </p:cNvPr>
          <p:cNvSpPr txBox="1"/>
          <p:nvPr/>
        </p:nvSpPr>
        <p:spPr>
          <a:xfrm>
            <a:off x="4943115" y="3228135"/>
            <a:ext cx="325433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defTabSz="1219170" rtl="0" eaLnBrk="1" latinLnBrk="0" hangingPunct="1">
              <a:lnSpc>
                <a:spcPct val="115000"/>
              </a:lnSpc>
              <a:spcAft>
                <a:spcPts val="1000"/>
              </a:spcAft>
            </a:pPr>
            <a:r>
              <a:rPr lang="en-US" sz="1800" b="1" kern="1200" dirty="0">
                <a:solidFill>
                  <a:schemeClr val="dk1"/>
                </a:solidFill>
                <a:latin typeface="+mj-lt"/>
                <a:ea typeface="+mn-ea"/>
                <a:cs typeface="+mn-cs"/>
              </a:rPr>
              <a:t>Workshop For Students </a:t>
            </a:r>
            <a:endParaRPr lang="en-IN" sz="1800" b="1" kern="1200" dirty="0">
              <a:solidFill>
                <a:schemeClr val="dk1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7079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17508"/>
            <a:ext cx="12191999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itchFamily="34" charset="0"/>
                <a:ea typeface="+mn-ea"/>
                <a:cs typeface="+mn-cs"/>
              </a:rPr>
              <a:t>Connecting With Outside world…   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1575" y="6210083"/>
            <a:ext cx="327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Electrical Department</a:t>
            </a:r>
            <a:endParaRPr lang="en-IN" dirty="0"/>
          </a:p>
        </p:txBody>
      </p:sp>
      <p:grpSp>
        <p:nvGrpSpPr>
          <p:cNvPr id="6" name="Group 5"/>
          <p:cNvGrpSpPr/>
          <p:nvPr/>
        </p:nvGrpSpPr>
        <p:grpSpPr>
          <a:xfrm>
            <a:off x="8215495" y="1092638"/>
            <a:ext cx="3277784" cy="2669620"/>
            <a:chOff x="4369285" y="839414"/>
            <a:chExt cx="3277784" cy="2669620"/>
          </a:xfrm>
        </p:grpSpPr>
        <p:sp>
          <p:nvSpPr>
            <p:cNvPr id="15" name="TextBox 14"/>
            <p:cNvSpPr txBox="1"/>
            <p:nvPr/>
          </p:nvSpPr>
          <p:spPr>
            <a:xfrm>
              <a:off x="4369285" y="3139702"/>
              <a:ext cx="3277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TNS India Foundation</a:t>
              </a:r>
              <a:endParaRPr lang="en-IN" dirty="0"/>
            </a:p>
          </p:txBody>
        </p:sp>
        <p:pic>
          <p:nvPicPr>
            <p:cNvPr id="14" name="Picture 2" descr="C:\Users\Admin\Downloads\MOU_TNS 1.jpe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9285" y="839414"/>
              <a:ext cx="3277784" cy="2300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C:\Users\Admin\Downloads\Gemini_Generated_Image_j8y2ygj8y2ygj8y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05" y="3949480"/>
            <a:ext cx="3350354" cy="226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8215495" y="3936094"/>
            <a:ext cx="3277784" cy="2625569"/>
            <a:chOff x="4369285" y="3682870"/>
            <a:chExt cx="3277784" cy="2625569"/>
          </a:xfrm>
        </p:grpSpPr>
        <p:pic>
          <p:nvPicPr>
            <p:cNvPr id="16" name="Picture 2" descr="C:\Users\Admin\Downloads\WhatsApp Image 2026-07-30 at 12.26.56 PM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1688" y="3682870"/>
              <a:ext cx="3235381" cy="2273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4369285" y="5939107"/>
              <a:ext cx="3277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Automatic Electric </a:t>
              </a:r>
              <a:r>
                <a:rPr lang="en-US" dirty="0" err="1"/>
                <a:t>Pvt</a:t>
              </a:r>
              <a:r>
                <a:rPr lang="en-US" dirty="0"/>
                <a:t> Ltd.</a:t>
              </a:r>
              <a:endParaRPr lang="en-IN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29005" y="1159167"/>
            <a:ext cx="3350354" cy="2611786"/>
            <a:chOff x="529005" y="905943"/>
            <a:chExt cx="3350354" cy="2611786"/>
          </a:xfrm>
        </p:grpSpPr>
        <p:sp>
          <p:nvSpPr>
            <p:cNvPr id="3" name="TextBox 2"/>
            <p:cNvSpPr txBox="1"/>
            <p:nvPr/>
          </p:nvSpPr>
          <p:spPr>
            <a:xfrm>
              <a:off x="558033" y="3148397"/>
              <a:ext cx="3277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Edunet</a:t>
              </a:r>
              <a:r>
                <a:rPr lang="en-US" dirty="0"/>
                <a:t> Foundation</a:t>
              </a:r>
              <a:endParaRPr lang="en-IN" dirty="0"/>
            </a:p>
          </p:txBody>
        </p:sp>
        <p:pic>
          <p:nvPicPr>
            <p:cNvPr id="2051" name="Picture 3" descr="C:\Users\Admin\Downloads\Gemini_Generated_Image_8e9f068e9f068e9f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05" y="905943"/>
              <a:ext cx="3350354" cy="2233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3" descr="C:\Users\Admin\Downloads\WhatsApp Image 2026-07-31 at 2.48.02 PM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153" y="1123521"/>
            <a:ext cx="3063189" cy="226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397855" y="3392926"/>
            <a:ext cx="327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IEEE Conference- Indonesia</a:t>
            </a:r>
            <a:endParaRPr lang="en-IN" dirty="0"/>
          </a:p>
        </p:txBody>
      </p:sp>
      <p:grpSp>
        <p:nvGrpSpPr>
          <p:cNvPr id="8" name="Group 7"/>
          <p:cNvGrpSpPr/>
          <p:nvPr/>
        </p:nvGrpSpPr>
        <p:grpSpPr>
          <a:xfrm>
            <a:off x="4343329" y="3936095"/>
            <a:ext cx="3386835" cy="2643322"/>
            <a:chOff x="4343329" y="3682871"/>
            <a:chExt cx="3386835" cy="2643322"/>
          </a:xfrm>
        </p:grpSpPr>
        <p:pic>
          <p:nvPicPr>
            <p:cNvPr id="25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329" y="3682871"/>
              <a:ext cx="3386835" cy="2273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4397854" y="5956861"/>
              <a:ext cx="3277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dirty="0"/>
                <a:t>IBM SKILLBUILD CSRBOX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27F99FC-E068-4881-A64E-346654019E6F}"/>
              </a:ext>
            </a:extLst>
          </p:cNvPr>
          <p:cNvSpPr txBox="1"/>
          <p:nvPr/>
        </p:nvSpPr>
        <p:spPr>
          <a:xfrm>
            <a:off x="897987" y="530664"/>
            <a:ext cx="10396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Google Sans"/>
              </a:rPr>
              <a:t>D</a:t>
            </a:r>
            <a:r>
              <a:rPr lang="en-US" b="0" u="none" strike="noStrike" dirty="0">
                <a:solidFill>
                  <a:srgbClr val="C00000"/>
                </a:solidFill>
                <a:effectLst/>
                <a:latin typeface="Google Sans"/>
              </a:rPr>
              <a:t>escribe how people, groups, or systems share ideas and link with society. </a:t>
            </a:r>
            <a:endParaRPr lang="en-IN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6138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9B81F8-56BE-01D6-9CEA-6F8D34F06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764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itchFamily="34" charset="0"/>
              </a:rPr>
              <a:t> Career Counselling Centre</a:t>
            </a: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91965E08-0B00-5C52-29A9-7F29E08462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0" r="3830" b="17324"/>
          <a:stretch/>
        </p:blipFill>
        <p:spPr>
          <a:xfrm>
            <a:off x="854323" y="3586483"/>
            <a:ext cx="2993728" cy="30463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C486DF-0051-A2AE-1EE7-9FE65674A5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59" t="17618" r="36107" b="19215"/>
          <a:stretch>
            <a:fillRect/>
          </a:stretch>
        </p:blipFill>
        <p:spPr>
          <a:xfrm>
            <a:off x="5175781" y="1020692"/>
            <a:ext cx="6520350" cy="55228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5049672" y="533400"/>
            <a:ext cx="5987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Abroad Higher Education Awareness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C:\CARRER_COUNSELLING_CENTER_ACTIVITIES\New folder\NEW\[4]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8114" y="533400"/>
            <a:ext cx="4858603" cy="3194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4725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E71CC1FD-6504-47EA-8FAB-06C0974FCF52}"/>
              </a:ext>
            </a:extLst>
          </p:cNvPr>
          <p:cNvSpPr/>
          <p:nvPr/>
        </p:nvSpPr>
        <p:spPr>
          <a:xfrm>
            <a:off x="1123188" y="543097"/>
            <a:ext cx="9906000" cy="419176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13C77B2-3C5E-47CD-995E-C972086AF662}"/>
              </a:ext>
            </a:extLst>
          </p:cNvPr>
          <p:cNvSpPr/>
          <p:nvPr/>
        </p:nvSpPr>
        <p:spPr>
          <a:xfrm>
            <a:off x="1104607" y="543097"/>
            <a:ext cx="9944394" cy="419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b="1" dirty="0">
                <a:solidFill>
                  <a:srgbClr val="FFFFFF"/>
                </a:solidFill>
              </a:rPr>
              <a:t>MPSC / Civil Services Awareness Seminar  —  Event Photographs</a:t>
            </a:r>
            <a:endParaRPr lang="en-US" sz="19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09345A2-3D76-421D-85EC-3A762CEE3EF1}"/>
              </a:ext>
            </a:extLst>
          </p:cNvPr>
          <p:cNvSpPr/>
          <p:nvPr/>
        </p:nvSpPr>
        <p:spPr>
          <a:xfrm>
            <a:off x="732106" y="1035893"/>
            <a:ext cx="5393612" cy="2804160"/>
          </a:xfrm>
          <a:prstGeom prst="rect">
            <a:avLst/>
          </a:prstGeom>
          <a:solidFill>
            <a:srgbClr val="E8502A"/>
          </a:solidFill>
          <a:ln w="12700">
            <a:solidFill>
              <a:srgbClr val="E8502A"/>
            </a:solidFill>
            <a:prstDash val="solid"/>
          </a:ln>
        </p:spPr>
      </p:sp>
      <p:pic>
        <p:nvPicPr>
          <p:cNvPr id="6" name="Image 0" descr="/home/claude/event_photos_final/EVENT_7_0.jpg">
            <a:extLst>
              <a:ext uri="{FF2B5EF4-FFF2-40B4-BE49-F238E27FC236}">
                <a16:creationId xmlns:a16="http://schemas.microsoft.com/office/drawing/2014/main" id="{0AC504C7-4892-4C09-98C7-FBEAD0579D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01858" y="1096853"/>
            <a:ext cx="5274329" cy="2682240"/>
          </a:xfrm>
          <a:prstGeom prst="rect">
            <a:avLst/>
          </a:prstGeom>
        </p:spPr>
      </p:pic>
      <p:sp>
        <p:nvSpPr>
          <p:cNvPr id="7" name="Shape 4">
            <a:extLst>
              <a:ext uri="{FF2B5EF4-FFF2-40B4-BE49-F238E27FC236}">
                <a16:creationId xmlns:a16="http://schemas.microsoft.com/office/drawing/2014/main" id="{E6DB3D1B-E118-4DAE-BE26-3EC4ED156221}"/>
              </a:ext>
            </a:extLst>
          </p:cNvPr>
          <p:cNvSpPr/>
          <p:nvPr/>
        </p:nvSpPr>
        <p:spPr>
          <a:xfrm>
            <a:off x="6096000" y="1035893"/>
            <a:ext cx="5492672" cy="2804160"/>
          </a:xfrm>
          <a:prstGeom prst="rect">
            <a:avLst/>
          </a:prstGeom>
          <a:solidFill>
            <a:srgbClr val="E8502A"/>
          </a:solidFill>
          <a:ln w="12700">
            <a:solidFill>
              <a:srgbClr val="E8502A"/>
            </a:solidFill>
            <a:prstDash val="solid"/>
          </a:ln>
        </p:spPr>
      </p:sp>
      <p:pic>
        <p:nvPicPr>
          <p:cNvPr id="8" name="Image 1" descr="/home/claude/event_photos_final/EVENT_7_1.jpg">
            <a:extLst>
              <a:ext uri="{FF2B5EF4-FFF2-40B4-BE49-F238E27FC236}">
                <a16:creationId xmlns:a16="http://schemas.microsoft.com/office/drawing/2014/main" id="{1971CF21-8FC0-40B7-9416-BE9EB41E23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45530" y="1096853"/>
            <a:ext cx="5393612" cy="2682240"/>
          </a:xfrm>
          <a:prstGeom prst="rect">
            <a:avLst/>
          </a:prstGeom>
        </p:spPr>
      </p:pic>
      <p:sp>
        <p:nvSpPr>
          <p:cNvPr id="9" name="Shape 5">
            <a:extLst>
              <a:ext uri="{FF2B5EF4-FFF2-40B4-BE49-F238E27FC236}">
                <a16:creationId xmlns:a16="http://schemas.microsoft.com/office/drawing/2014/main" id="{ED1EC3FC-7184-4C32-A2D2-A834F0893ADA}"/>
              </a:ext>
            </a:extLst>
          </p:cNvPr>
          <p:cNvSpPr/>
          <p:nvPr/>
        </p:nvSpPr>
        <p:spPr>
          <a:xfrm>
            <a:off x="732106" y="3815669"/>
            <a:ext cx="5393612" cy="2804160"/>
          </a:xfrm>
          <a:prstGeom prst="rect">
            <a:avLst/>
          </a:prstGeom>
          <a:solidFill>
            <a:srgbClr val="E8502A"/>
          </a:solidFill>
          <a:ln w="12700">
            <a:solidFill>
              <a:srgbClr val="E8502A"/>
            </a:solidFill>
            <a:prstDash val="solid"/>
          </a:ln>
        </p:spPr>
      </p:sp>
      <p:pic>
        <p:nvPicPr>
          <p:cNvPr id="10" name="Image 2" descr="/home/claude/event_photos_final/EVENT_7_2.jpg">
            <a:extLst>
              <a:ext uri="{FF2B5EF4-FFF2-40B4-BE49-F238E27FC236}">
                <a16:creationId xmlns:a16="http://schemas.microsoft.com/office/drawing/2014/main" id="{3AB43026-568C-499D-AD78-44C14EF6D0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1858" y="3876629"/>
            <a:ext cx="5274329" cy="2682240"/>
          </a:xfrm>
          <a:prstGeom prst="rect">
            <a:avLst/>
          </a:prstGeom>
        </p:spPr>
      </p:pic>
      <p:sp>
        <p:nvSpPr>
          <p:cNvPr id="11" name="Shape 6">
            <a:extLst>
              <a:ext uri="{FF2B5EF4-FFF2-40B4-BE49-F238E27FC236}">
                <a16:creationId xmlns:a16="http://schemas.microsoft.com/office/drawing/2014/main" id="{FDF9B1C7-806B-46E8-A374-87496804B0F4}"/>
              </a:ext>
            </a:extLst>
          </p:cNvPr>
          <p:cNvSpPr/>
          <p:nvPr/>
        </p:nvSpPr>
        <p:spPr>
          <a:xfrm>
            <a:off x="6096000" y="3815669"/>
            <a:ext cx="5492672" cy="2804160"/>
          </a:xfrm>
          <a:prstGeom prst="rect">
            <a:avLst/>
          </a:prstGeom>
          <a:solidFill>
            <a:srgbClr val="E8502A"/>
          </a:solidFill>
          <a:ln w="12700">
            <a:solidFill>
              <a:srgbClr val="E8502A"/>
            </a:solidFill>
            <a:prstDash val="solid"/>
          </a:ln>
        </p:spPr>
      </p:sp>
      <p:pic>
        <p:nvPicPr>
          <p:cNvPr id="12" name="Image 3" descr="/home/claude/event_photos_final/EVENT_7_3.jpg">
            <a:extLst>
              <a:ext uri="{FF2B5EF4-FFF2-40B4-BE49-F238E27FC236}">
                <a16:creationId xmlns:a16="http://schemas.microsoft.com/office/drawing/2014/main" id="{9AC857F6-781B-495D-B4D1-DABA774919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45530" y="3876629"/>
            <a:ext cx="5393612" cy="268224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F7F9779-9F75-45B0-BF67-A5A3B897C4A3}"/>
              </a:ext>
            </a:extLst>
          </p:cNvPr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itchFamily="34" charset="0"/>
              </a:rPr>
              <a:t> Career Counselling Centre</a:t>
            </a:r>
          </a:p>
        </p:txBody>
      </p:sp>
    </p:spTree>
    <p:extLst>
      <p:ext uri="{BB962C8B-B14F-4D97-AF65-F5344CB8AC3E}">
        <p14:creationId xmlns:p14="http://schemas.microsoft.com/office/powerpoint/2010/main" val="25559403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AC3003D2-F358-468A-BB90-159FBEA3FDF0}"/>
              </a:ext>
            </a:extLst>
          </p:cNvPr>
          <p:cNvSpPr/>
          <p:nvPr/>
        </p:nvSpPr>
        <p:spPr>
          <a:xfrm>
            <a:off x="1123188" y="543097"/>
            <a:ext cx="9906000" cy="419176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BDEB6A1-E87A-4843-9796-384610FB25B8}"/>
              </a:ext>
            </a:extLst>
          </p:cNvPr>
          <p:cNvSpPr/>
          <p:nvPr/>
        </p:nvSpPr>
        <p:spPr>
          <a:xfrm>
            <a:off x="1104607" y="543097"/>
            <a:ext cx="9944394" cy="419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b="1" dirty="0">
                <a:solidFill>
                  <a:srgbClr val="FFFFFF"/>
                </a:solidFill>
              </a:rPr>
              <a:t>Foreign Language Awareness Program  —  Event Photographs</a:t>
            </a:r>
            <a:endParaRPr lang="en-US" sz="19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DDFA4388-E6C4-408A-B96E-7B2BDA4B9247}"/>
              </a:ext>
            </a:extLst>
          </p:cNvPr>
          <p:cNvSpPr/>
          <p:nvPr/>
        </p:nvSpPr>
        <p:spPr>
          <a:xfrm>
            <a:off x="732106" y="1035893"/>
            <a:ext cx="5393612" cy="2804160"/>
          </a:xfrm>
          <a:prstGeom prst="rect">
            <a:avLst/>
          </a:prstGeom>
          <a:noFill/>
          <a:ln w="12700">
            <a:solidFill>
              <a:srgbClr val="E8502A"/>
            </a:solidFill>
            <a:prstDash val="solid"/>
          </a:ln>
        </p:spPr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517D41A0-5F8C-42FC-ACF7-6D8B03E91432}"/>
              </a:ext>
            </a:extLst>
          </p:cNvPr>
          <p:cNvSpPr/>
          <p:nvPr/>
        </p:nvSpPr>
        <p:spPr>
          <a:xfrm>
            <a:off x="6096000" y="1035893"/>
            <a:ext cx="5492672" cy="2804160"/>
          </a:xfrm>
          <a:prstGeom prst="rect">
            <a:avLst/>
          </a:prstGeom>
          <a:noFill/>
          <a:ln w="12700">
            <a:solidFill>
              <a:srgbClr val="E8502A"/>
            </a:solidFill>
            <a:prstDash val="solid"/>
          </a:ln>
        </p:spPr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0D73D9EC-C02A-4FEE-9727-E1138D621760}"/>
              </a:ext>
            </a:extLst>
          </p:cNvPr>
          <p:cNvSpPr/>
          <p:nvPr/>
        </p:nvSpPr>
        <p:spPr>
          <a:xfrm>
            <a:off x="732106" y="3815669"/>
            <a:ext cx="5393612" cy="2804160"/>
          </a:xfrm>
          <a:prstGeom prst="rect">
            <a:avLst/>
          </a:prstGeom>
          <a:noFill/>
          <a:ln w="12700">
            <a:solidFill>
              <a:srgbClr val="E8502A"/>
            </a:solidFill>
            <a:prstDash val="solid"/>
          </a:ln>
        </p:spPr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38B7A922-E52F-4AAA-A000-985724A019C8}"/>
              </a:ext>
            </a:extLst>
          </p:cNvPr>
          <p:cNvSpPr/>
          <p:nvPr/>
        </p:nvSpPr>
        <p:spPr>
          <a:xfrm>
            <a:off x="6096000" y="3815669"/>
            <a:ext cx="5492672" cy="2804160"/>
          </a:xfrm>
          <a:prstGeom prst="rect">
            <a:avLst/>
          </a:prstGeom>
          <a:noFill/>
          <a:ln w="12700">
            <a:solidFill>
              <a:srgbClr val="E8502A"/>
            </a:solidFill>
            <a:prstDash val="solid"/>
          </a:ln>
        </p:spPr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B90917-DB6E-4065-A276-CBEFAD371112}"/>
              </a:ext>
            </a:extLst>
          </p:cNvPr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itchFamily="34" charset="0"/>
              </a:rPr>
              <a:t> Career Counselling Centre</a:t>
            </a:r>
          </a:p>
        </p:txBody>
      </p:sp>
      <p:pic>
        <p:nvPicPr>
          <p:cNvPr id="14" name="Image 0" descr="/home/claude/event_photos_final/EVENT_5_0.jpg">
            <a:extLst>
              <a:ext uri="{FF2B5EF4-FFF2-40B4-BE49-F238E27FC236}">
                <a16:creationId xmlns:a16="http://schemas.microsoft.com/office/drawing/2014/main" id="{1C4DF858-8571-49F6-AA44-892CB9CCDD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01858" y="1133429"/>
            <a:ext cx="5244612" cy="2682240"/>
          </a:xfrm>
          <a:prstGeom prst="rect">
            <a:avLst/>
          </a:prstGeom>
        </p:spPr>
      </p:pic>
      <p:pic>
        <p:nvPicPr>
          <p:cNvPr id="15" name="Image 1" descr="/home/claude/event_photos_final/EVENT_5_1.jpg">
            <a:extLst>
              <a:ext uri="{FF2B5EF4-FFF2-40B4-BE49-F238E27FC236}">
                <a16:creationId xmlns:a16="http://schemas.microsoft.com/office/drawing/2014/main" id="{D2912A69-3EB3-47C7-9352-15630DF7A3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16222" y="1133429"/>
            <a:ext cx="5393612" cy="2682240"/>
          </a:xfrm>
          <a:prstGeom prst="rect">
            <a:avLst/>
          </a:prstGeom>
        </p:spPr>
      </p:pic>
      <p:pic>
        <p:nvPicPr>
          <p:cNvPr id="16" name="Image 2" descr="/home/claude/event_photos_final/EVENT_5_2.jpg">
            <a:extLst>
              <a:ext uri="{FF2B5EF4-FFF2-40B4-BE49-F238E27FC236}">
                <a16:creationId xmlns:a16="http://schemas.microsoft.com/office/drawing/2014/main" id="{7220D5CA-80D8-48C8-9B83-549200F7CB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1576" y="3882257"/>
            <a:ext cx="5214894" cy="2682240"/>
          </a:xfrm>
          <a:prstGeom prst="rect">
            <a:avLst/>
          </a:prstGeom>
        </p:spPr>
      </p:pic>
      <p:pic>
        <p:nvPicPr>
          <p:cNvPr id="17" name="Image 3" descr="/home/claude/event_photos_final/EVENT_5_3.jpg">
            <a:extLst>
              <a:ext uri="{FF2B5EF4-FFF2-40B4-BE49-F238E27FC236}">
                <a16:creationId xmlns:a16="http://schemas.microsoft.com/office/drawing/2014/main" id="{C091C262-3461-4AA4-9FC4-BE919651C4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175248" y="3882257"/>
            <a:ext cx="5314364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596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National Service Scheme(NSS)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25F17B-40E1-4274-2F72-EA3224369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490" y="3776331"/>
            <a:ext cx="4070858" cy="220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5CFF14-688D-2F16-5EE9-6260A2D75923}"/>
              </a:ext>
            </a:extLst>
          </p:cNvPr>
          <p:cNvSpPr txBox="1"/>
          <p:nvPr/>
        </p:nvSpPr>
        <p:spPr>
          <a:xfrm>
            <a:off x="7746056" y="6090977"/>
            <a:ext cx="41637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dirty="0" err="1"/>
              <a:t>विद्यापीठस्तरीय</a:t>
            </a:r>
            <a:r>
              <a:rPr lang="en-IN" sz="1000" dirty="0"/>
              <a:t> </a:t>
            </a:r>
            <a:r>
              <a:rPr lang="en-IN" sz="1000" dirty="0" err="1"/>
              <a:t>रस्ता</a:t>
            </a:r>
            <a:r>
              <a:rPr lang="en-IN" sz="1000" dirty="0"/>
              <a:t> </a:t>
            </a:r>
            <a:r>
              <a:rPr lang="en-IN" sz="1000" dirty="0" err="1"/>
              <a:t>सुरक्षा</a:t>
            </a:r>
            <a:r>
              <a:rPr lang="en-IN" sz="1000" dirty="0"/>
              <a:t> </a:t>
            </a:r>
            <a:r>
              <a:rPr lang="en-IN" sz="1000" dirty="0" err="1"/>
              <a:t>पथनाट्य</a:t>
            </a:r>
            <a:r>
              <a:rPr lang="en-IN" sz="1000" dirty="0"/>
              <a:t> </a:t>
            </a:r>
            <a:r>
              <a:rPr lang="en-IN" sz="1000" dirty="0" err="1"/>
              <a:t>स्पर्धेत</a:t>
            </a:r>
            <a:r>
              <a:rPr lang="en-IN" sz="1000" dirty="0"/>
              <a:t>  </a:t>
            </a:r>
            <a:r>
              <a:rPr lang="en-IN" sz="1000" dirty="0" err="1"/>
              <a:t>सिंहगड</a:t>
            </a:r>
            <a:r>
              <a:rPr lang="en-IN" sz="1000" dirty="0"/>
              <a:t> </a:t>
            </a:r>
            <a:r>
              <a:rPr lang="en-IN" sz="1000" dirty="0" err="1"/>
              <a:t>कॉलेजच्या</a:t>
            </a:r>
            <a:r>
              <a:rPr lang="en-IN" sz="1000" dirty="0"/>
              <a:t> </a:t>
            </a:r>
            <a:r>
              <a:rPr lang="en-IN" sz="1000" dirty="0" err="1"/>
              <a:t>रासेयो</a:t>
            </a:r>
            <a:r>
              <a:rPr lang="en-IN" sz="1000" dirty="0"/>
              <a:t> </a:t>
            </a:r>
            <a:r>
              <a:rPr lang="en-IN" sz="1000" dirty="0" err="1"/>
              <a:t>स्वयंसेवकांचे</a:t>
            </a:r>
            <a:r>
              <a:rPr lang="en-IN" sz="1000" dirty="0"/>
              <a:t>  </a:t>
            </a:r>
            <a:r>
              <a:rPr lang="en-IN" sz="1000" dirty="0" err="1"/>
              <a:t>यश</a:t>
            </a:r>
            <a:r>
              <a:rPr lang="en-IN" sz="1000" dirty="0"/>
              <a:t> - https://www.bytesofindia.com/P/KZUEDU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C07BC3-20CF-4BD7-CC06-2F2ED18DD971}"/>
              </a:ext>
            </a:extLst>
          </p:cNvPr>
          <p:cNvSpPr txBox="1"/>
          <p:nvPr/>
        </p:nvSpPr>
        <p:spPr>
          <a:xfrm>
            <a:off x="3901609" y="3250908"/>
            <a:ext cx="278052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dirty="0" err="1"/>
              <a:t>र्सिंहगड</a:t>
            </a:r>
            <a:r>
              <a:rPr lang="en-IN" sz="1000" dirty="0"/>
              <a:t> </a:t>
            </a:r>
            <a:r>
              <a:rPr lang="en-IN" sz="1000" dirty="0" err="1"/>
              <a:t>संस्थेचे</a:t>
            </a:r>
            <a:r>
              <a:rPr lang="en-IN" sz="1000" dirty="0"/>
              <a:t> </a:t>
            </a:r>
            <a:r>
              <a:rPr lang="en-IN" sz="1000" dirty="0" err="1"/>
              <a:t>राष्ट्रीय</a:t>
            </a:r>
            <a:r>
              <a:rPr lang="en-IN" sz="1000" dirty="0"/>
              <a:t> </a:t>
            </a:r>
            <a:r>
              <a:rPr lang="en-IN" sz="1000" dirty="0" err="1"/>
              <a:t>सेवा</a:t>
            </a:r>
            <a:r>
              <a:rPr lang="en-IN" sz="1000" dirty="0"/>
              <a:t> </a:t>
            </a:r>
            <a:r>
              <a:rPr lang="en-IN" sz="1000" dirty="0" err="1"/>
              <a:t>योजनेचे</a:t>
            </a:r>
            <a:r>
              <a:rPr lang="en-IN" sz="1000" dirty="0"/>
              <a:t> </a:t>
            </a:r>
            <a:r>
              <a:rPr lang="en-IN" sz="1000" dirty="0" err="1"/>
              <a:t>स्वयंसेवक</a:t>
            </a:r>
            <a:r>
              <a:rPr lang="en-IN" sz="1000" dirty="0"/>
              <a:t> </a:t>
            </a:r>
            <a:r>
              <a:rPr lang="en-IN" sz="1000" dirty="0" err="1"/>
              <a:t>बनले</a:t>
            </a:r>
            <a:r>
              <a:rPr lang="en-IN" sz="1000" dirty="0"/>
              <a:t> </a:t>
            </a:r>
            <a:r>
              <a:rPr lang="en-IN" sz="1000" dirty="0" err="1"/>
              <a:t>पोलिस</a:t>
            </a:r>
            <a:r>
              <a:rPr lang="en-IN" sz="1000" dirty="0"/>
              <a:t> </a:t>
            </a:r>
            <a:r>
              <a:rPr lang="en-IN" sz="1000" dirty="0" err="1"/>
              <a:t>मित्र</a:t>
            </a:r>
            <a:r>
              <a:rPr lang="en-IN" sz="1000" dirty="0"/>
              <a:t> - https://www.bytesofindia.com/P/RZZDDS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2C0044D-3FC8-9C6A-8F80-2682958A0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622" y="1014006"/>
            <a:ext cx="4177304" cy="219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9EF895A-EED7-6B4D-29A1-61FBCC804754}"/>
              </a:ext>
            </a:extLst>
          </p:cNvPr>
          <p:cNvSpPr/>
          <p:nvPr/>
        </p:nvSpPr>
        <p:spPr>
          <a:xfrm>
            <a:off x="7699622" y="3222333"/>
            <a:ext cx="4163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000" dirty="0"/>
              <a:t>NSS CAMP : </a:t>
            </a:r>
            <a:r>
              <a:rPr lang="en-IN" sz="1000" dirty="0" err="1"/>
              <a:t>सिंहगड</a:t>
            </a:r>
            <a:r>
              <a:rPr lang="en-IN" sz="1000" dirty="0"/>
              <a:t> </a:t>
            </a:r>
            <a:r>
              <a:rPr lang="en-IN" sz="1000" dirty="0" err="1"/>
              <a:t>महाविद्यालयाचे</a:t>
            </a:r>
            <a:r>
              <a:rPr lang="en-IN" sz="1000" dirty="0"/>
              <a:t> </a:t>
            </a:r>
            <a:r>
              <a:rPr lang="en-IN" sz="1000" dirty="0" err="1"/>
              <a:t>राष्ट्रीय</a:t>
            </a:r>
            <a:r>
              <a:rPr lang="en-IN" sz="1000" dirty="0"/>
              <a:t> </a:t>
            </a:r>
            <a:r>
              <a:rPr lang="en-IN" sz="1000" dirty="0" err="1"/>
              <a:t>सेवा</a:t>
            </a:r>
            <a:r>
              <a:rPr lang="en-IN" sz="1000" dirty="0"/>
              <a:t> </a:t>
            </a:r>
            <a:r>
              <a:rPr lang="en-IN" sz="1000" dirty="0" err="1"/>
              <a:t>योजना</a:t>
            </a:r>
            <a:r>
              <a:rPr lang="en-IN" sz="1000" dirty="0"/>
              <a:t> </a:t>
            </a:r>
            <a:r>
              <a:rPr lang="en-IN" sz="1000" dirty="0" err="1"/>
              <a:t>शिबिर</a:t>
            </a:r>
            <a:r>
              <a:rPr lang="en-IN" sz="1000" dirty="0"/>
              <a:t> </a:t>
            </a:r>
            <a:r>
              <a:rPr lang="en-IN" sz="1000" dirty="0" err="1"/>
              <a:t>काले</a:t>
            </a:r>
            <a:r>
              <a:rPr lang="en-IN" sz="1000" dirty="0"/>
              <a:t> </a:t>
            </a:r>
            <a:r>
              <a:rPr lang="en-IN" sz="1000" dirty="0" err="1"/>
              <a:t>गावात</a:t>
            </a:r>
            <a:r>
              <a:rPr lang="en-IN" sz="1000" dirty="0"/>
              <a:t> </a:t>
            </a:r>
            <a:r>
              <a:rPr lang="en-IN" sz="1000" dirty="0" err="1"/>
              <a:t>संपन्नबातमी</a:t>
            </a:r>
            <a:r>
              <a:rPr lang="en-IN" sz="1000" dirty="0"/>
              <a:t> </a:t>
            </a:r>
            <a:r>
              <a:rPr lang="en-IN" sz="1000" dirty="0" err="1"/>
              <a:t>वाचा</a:t>
            </a:r>
            <a:r>
              <a:rPr lang="en-IN" sz="1000" dirty="0"/>
              <a:t> </a:t>
            </a:r>
            <a:r>
              <a:rPr lang="en-IN" sz="1000" dirty="0" err="1"/>
              <a:t>सविस्तर</a:t>
            </a:r>
            <a:r>
              <a:rPr lang="en-IN" sz="1000" dirty="0"/>
              <a:t> -MAVAL MAZA NEWS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CE247E-3FB6-101C-1DF1-AF63E9884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91" y="791110"/>
            <a:ext cx="2997877" cy="52998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F3EA12-309D-C015-6432-600F79D63FBA}"/>
              </a:ext>
            </a:extLst>
          </p:cNvPr>
          <p:cNvSpPr txBox="1"/>
          <p:nvPr/>
        </p:nvSpPr>
        <p:spPr>
          <a:xfrm>
            <a:off x="760662" y="6116317"/>
            <a:ext cx="27831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/>
                </a:solidFill>
              </a:rPr>
              <a:t>  NSS CAMP At </a:t>
            </a:r>
            <a:r>
              <a:rPr lang="en-US" sz="1200" b="1" dirty="0" err="1">
                <a:solidFill>
                  <a:schemeClr val="tx1"/>
                </a:solidFill>
              </a:rPr>
              <a:t>Tungi</a:t>
            </a:r>
            <a:r>
              <a:rPr lang="en-US" sz="1200" b="1" dirty="0">
                <a:solidFill>
                  <a:schemeClr val="tx1"/>
                </a:solidFill>
              </a:rPr>
              <a:t> 23-30/12/2024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B6F471-0021-98AF-83A0-F9D531C8CB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"/>
          <a:stretch/>
        </p:blipFill>
        <p:spPr>
          <a:xfrm>
            <a:off x="3901609" y="914400"/>
            <a:ext cx="3676138" cy="55766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370D4D-2B07-4612-B1CF-E80866989C8B}"/>
              </a:ext>
            </a:extLst>
          </p:cNvPr>
          <p:cNvSpPr txBox="1"/>
          <p:nvPr/>
        </p:nvSpPr>
        <p:spPr>
          <a:xfrm>
            <a:off x="3325621" y="420590"/>
            <a:ext cx="599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solidFill>
                  <a:srgbClr val="C00000"/>
                </a:solidFill>
              </a:rPr>
              <a:t>Not Me, But You….</a:t>
            </a:r>
          </a:p>
        </p:txBody>
      </p:sp>
    </p:spTree>
    <p:extLst>
      <p:ext uri="{BB962C8B-B14F-4D97-AF65-F5344CB8AC3E}">
        <p14:creationId xmlns:p14="http://schemas.microsoft.com/office/powerpoint/2010/main" val="34255454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7">
            <a:extLst>
              <a:ext uri="{FF2B5EF4-FFF2-40B4-BE49-F238E27FC236}">
                <a16:creationId xmlns:a16="http://schemas.microsoft.com/office/drawing/2014/main" id="{04F03588-269E-4815-84F8-474CAE39ADD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220" y="3753169"/>
            <a:ext cx="3987938" cy="26403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3B220B-5C4C-4572-B9DD-1176682DDFBE}"/>
              </a:ext>
            </a:extLst>
          </p:cNvPr>
          <p:cNvSpPr txBox="1"/>
          <p:nvPr/>
        </p:nvSpPr>
        <p:spPr>
          <a:xfrm>
            <a:off x="1829369" y="3340858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NSS Orientation</a:t>
            </a:r>
          </a:p>
        </p:txBody>
      </p:sp>
      <p:pic>
        <p:nvPicPr>
          <p:cNvPr id="8" name="image6.jpg">
            <a:extLst>
              <a:ext uri="{FF2B5EF4-FFF2-40B4-BE49-F238E27FC236}">
                <a16:creationId xmlns:a16="http://schemas.microsoft.com/office/drawing/2014/main" id="{DCC767B0-57D3-49D3-9862-7174DBA37D5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2" y="672409"/>
            <a:ext cx="3533709" cy="27546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1456E3-CEB6-4943-AF77-E11C688C063B}"/>
              </a:ext>
            </a:extLst>
          </p:cNvPr>
          <p:cNvSpPr txBox="1"/>
          <p:nvPr/>
        </p:nvSpPr>
        <p:spPr>
          <a:xfrm>
            <a:off x="4664470" y="3445393"/>
            <a:ext cx="3441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Patriot Pen: Letters to Our Soldiers</a:t>
            </a:r>
            <a:endParaRPr lang="en-IN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11.jpg">
            <a:extLst>
              <a:ext uri="{FF2B5EF4-FFF2-40B4-BE49-F238E27FC236}">
                <a16:creationId xmlns:a16="http://schemas.microsoft.com/office/drawing/2014/main" id="{2602B433-3431-4A41-920A-E80FDAF61CE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88"/>
          <a:stretch>
            <a:fillRect/>
          </a:stretch>
        </p:blipFill>
        <p:spPr bwMode="auto">
          <a:xfrm>
            <a:off x="4572002" y="3753169"/>
            <a:ext cx="3533709" cy="25415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01B9239-AAFB-43FD-9B68-CC51BA90698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7275" y="686877"/>
            <a:ext cx="3403203" cy="2726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13ED80-4125-41C5-945B-0A44E7B906F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56308" y="3753169"/>
            <a:ext cx="3403203" cy="25415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FA9A75D-2CED-469C-9D34-FDD44BB8FB02}"/>
              </a:ext>
            </a:extLst>
          </p:cNvPr>
          <p:cNvSpPr txBox="1"/>
          <p:nvPr/>
        </p:nvSpPr>
        <p:spPr>
          <a:xfrm>
            <a:off x="9008276" y="3412960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Blood Donation</a:t>
            </a:r>
            <a:endParaRPr lang="en-IN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1ABF060-970E-4E0D-986A-90529A8F278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1522" y="672409"/>
            <a:ext cx="3917289" cy="2753286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09FE35A8-7FE4-481C-A22E-423C3943CD4B}"/>
              </a:ext>
            </a:extLst>
          </p:cNvPr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National Service Scheme(NSS)</a:t>
            </a:r>
          </a:p>
        </p:txBody>
      </p:sp>
    </p:spTree>
    <p:extLst>
      <p:ext uri="{BB962C8B-B14F-4D97-AF65-F5344CB8AC3E}">
        <p14:creationId xmlns:p14="http://schemas.microsoft.com/office/powerpoint/2010/main" val="4342367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83B220B-5C4C-4572-B9DD-1176682DDFBE}"/>
              </a:ext>
            </a:extLst>
          </p:cNvPr>
          <p:cNvSpPr txBox="1"/>
          <p:nvPr/>
        </p:nvSpPr>
        <p:spPr>
          <a:xfrm>
            <a:off x="1237390" y="3100078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Tree Plantation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1456E3-CEB6-4943-AF77-E11C688C063B}"/>
              </a:ext>
            </a:extLst>
          </p:cNvPr>
          <p:cNvSpPr txBox="1"/>
          <p:nvPr/>
        </p:nvSpPr>
        <p:spPr>
          <a:xfrm>
            <a:off x="4493250" y="6196683"/>
            <a:ext cx="3331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Partition Horror Remembrance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A9A75D-2CED-469C-9D34-FDD44BB8FB02}"/>
              </a:ext>
            </a:extLst>
          </p:cNvPr>
          <p:cNvSpPr txBox="1"/>
          <p:nvPr/>
        </p:nvSpPr>
        <p:spPr>
          <a:xfrm>
            <a:off x="8692294" y="3070278"/>
            <a:ext cx="200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 Ghar </a:t>
            </a:r>
            <a:r>
              <a:rPr lang="en-GB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Tiranga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3C2876D-33EE-4134-B6AC-D386429E262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429" y="643088"/>
            <a:ext cx="3873526" cy="24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28E9901-6224-46BC-A651-6EFFE4A3D99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643" y="3450222"/>
            <a:ext cx="3873526" cy="268919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3676D31-DBC0-412C-A832-7EED89E7B19F}"/>
              </a:ext>
            </a:extLst>
          </p:cNvPr>
          <p:cNvSpPr txBox="1"/>
          <p:nvPr/>
        </p:nvSpPr>
        <p:spPr>
          <a:xfrm>
            <a:off x="1365630" y="6196683"/>
            <a:ext cx="160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Nazariya</a:t>
            </a:r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5F5FA02-00F9-47B9-B49C-07A201A03DE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431543" y="657634"/>
            <a:ext cx="3454455" cy="2461630"/>
          </a:xfrm>
          <a:prstGeom prst="rect">
            <a:avLst/>
          </a:prstGeom>
        </p:spPr>
      </p:pic>
      <p:pic>
        <p:nvPicPr>
          <p:cNvPr id="21" name="Image 22">
            <a:extLst>
              <a:ext uri="{FF2B5EF4-FFF2-40B4-BE49-F238E27FC236}">
                <a16:creationId xmlns:a16="http://schemas.microsoft.com/office/drawing/2014/main" id="{304CF9BD-230D-4FDF-82FD-C3118864112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31543" y="3450222"/>
            <a:ext cx="3533290" cy="26891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A0F6B-75F9-4AB4-B611-1587101CDD0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333" y="668244"/>
            <a:ext cx="3750238" cy="24510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5D65838-861D-4325-9701-07230D0B88A5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3429" y="3439610"/>
            <a:ext cx="3709142" cy="268919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985BC6F-BB93-4503-99FE-206C6354A245}"/>
              </a:ext>
            </a:extLst>
          </p:cNvPr>
          <p:cNvSpPr txBox="1"/>
          <p:nvPr/>
        </p:nvSpPr>
        <p:spPr>
          <a:xfrm>
            <a:off x="8312290" y="6201172"/>
            <a:ext cx="3290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Prize </a:t>
            </a:r>
            <a:r>
              <a:rPr lang="en-GB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Jadhavar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Karandak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9DC2F4-210A-AA90-C212-ACF4096D03B8}"/>
              </a:ext>
            </a:extLst>
          </p:cNvPr>
          <p:cNvSpPr txBox="1"/>
          <p:nvPr/>
        </p:nvSpPr>
        <p:spPr>
          <a:xfrm>
            <a:off x="4529774" y="3086548"/>
            <a:ext cx="3331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Partition Horror Remembrance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C27EC62-E6DF-40A8-BC83-8CE659A05B9D}"/>
              </a:ext>
            </a:extLst>
          </p:cNvPr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National Service Scheme(NSS)</a:t>
            </a:r>
          </a:p>
        </p:txBody>
      </p:sp>
    </p:spTree>
    <p:extLst>
      <p:ext uri="{BB962C8B-B14F-4D97-AF65-F5344CB8AC3E}">
        <p14:creationId xmlns:p14="http://schemas.microsoft.com/office/powerpoint/2010/main" val="1040619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4">
            <a:extLst>
              <a:ext uri="{FF2B5EF4-FFF2-40B4-BE49-F238E27FC236}">
                <a16:creationId xmlns:a16="http://schemas.microsoft.com/office/drawing/2014/main" id="{2BC8F9D4-8FCC-5840-B742-20EB5ABB32D3}"/>
              </a:ext>
            </a:extLst>
          </p:cNvPr>
          <p:cNvSpPr txBox="1"/>
          <p:nvPr/>
        </p:nvSpPr>
        <p:spPr>
          <a:xfrm>
            <a:off x="4967835" y="788437"/>
            <a:ext cx="2208469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217"/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Established in 2004</a:t>
            </a:r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id="{D10152C5-C74A-3648-88AE-BB1FAF307B43}"/>
              </a:ext>
            </a:extLst>
          </p:cNvPr>
          <p:cNvSpPr txBox="1"/>
          <p:nvPr/>
        </p:nvSpPr>
        <p:spPr>
          <a:xfrm>
            <a:off x="5017882" y="1251031"/>
            <a:ext cx="238991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217"/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06 Programmes offered 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C74CE7-324F-9845-ACBC-1B0F89E823F1}"/>
              </a:ext>
            </a:extLst>
          </p:cNvPr>
          <p:cNvSpPr txBox="1"/>
          <p:nvPr/>
        </p:nvSpPr>
        <p:spPr>
          <a:xfrm>
            <a:off x="5002288" y="2896656"/>
            <a:ext cx="339816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defTabSz="914217">
              <a:defRPr>
                <a:solidFill>
                  <a:srgbClr val="002060"/>
                </a:solidFill>
                <a:latin typeface="+mj-lt"/>
                <a:ea typeface="Lato Semibold" panose="020F0502020204030203" pitchFamily="34" charset="0"/>
                <a:cs typeface="Arial" pitchFamily="34" charset="0"/>
              </a:defRPr>
            </a:lvl1pPr>
          </a:lstStyle>
          <a:p>
            <a:r>
              <a:rPr lang="en-IN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h-Index:-150+&amp; Citations: 2500+</a:t>
            </a:r>
          </a:p>
        </p:txBody>
      </p:sp>
      <p:sp>
        <p:nvSpPr>
          <p:cNvPr id="6" name="CuadroTexto 4">
            <a:extLst>
              <a:ext uri="{FF2B5EF4-FFF2-40B4-BE49-F238E27FC236}">
                <a16:creationId xmlns:a16="http://schemas.microsoft.com/office/drawing/2014/main" id="{68517E15-EC3A-DC45-8C3A-C9E1AE2CAF43}"/>
              </a:ext>
            </a:extLst>
          </p:cNvPr>
          <p:cNvSpPr txBox="1"/>
          <p:nvPr/>
        </p:nvSpPr>
        <p:spPr>
          <a:xfrm>
            <a:off x="4967835" y="1659979"/>
            <a:ext cx="6295852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217"/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Excellent Infrastructural Facilities &amp; Learning Resources</a:t>
            </a:r>
          </a:p>
          <a:p>
            <a:pPr defTabSz="914217"/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Eco-friendly &amp; Lush Green Sprawling Campus of 149 Acres</a:t>
            </a:r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D10152C5-C74A-3648-88AE-BB1FAF307B43}"/>
              </a:ext>
            </a:extLst>
          </p:cNvPr>
          <p:cNvSpPr txBox="1"/>
          <p:nvPr/>
        </p:nvSpPr>
        <p:spPr>
          <a:xfrm>
            <a:off x="5089009" y="5537653"/>
            <a:ext cx="2428288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217"/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Earn and Learn’ Scheme</a:t>
            </a:r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D10152C5-C74A-3648-88AE-BB1FAF307B43}"/>
              </a:ext>
            </a:extLst>
          </p:cNvPr>
          <p:cNvSpPr txBox="1"/>
          <p:nvPr/>
        </p:nvSpPr>
        <p:spPr>
          <a:xfrm>
            <a:off x="5050917" y="3950633"/>
            <a:ext cx="2795359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ea typeface="Lato Semibold" panose="020F0502020204030203" pitchFamily="34" charset="0"/>
                <a:cs typeface="Times New Roman" pitchFamily="18" charset="0"/>
              </a:defRPr>
            </a:lvl1pPr>
          </a:lstStyle>
          <a:p>
            <a:r>
              <a:rPr lang="en-IN" dirty="0">
                <a:solidFill>
                  <a:schemeClr val="tx1"/>
                </a:solidFill>
              </a:rPr>
              <a:t>Fully Residential Campus </a:t>
            </a:r>
          </a:p>
        </p:txBody>
      </p:sp>
      <p:sp>
        <p:nvSpPr>
          <p:cNvPr id="9" name="Rectangle 8"/>
          <p:cNvSpPr/>
          <p:nvPr/>
        </p:nvSpPr>
        <p:spPr>
          <a:xfrm>
            <a:off x="5050917" y="6049290"/>
            <a:ext cx="330090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defTabSz="914217"/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 National Service Schemes (NSS)</a:t>
            </a:r>
          </a:p>
        </p:txBody>
      </p:sp>
      <p:sp>
        <p:nvSpPr>
          <p:cNvPr id="10" name="CuadroTexto 4">
            <a:extLst>
              <a:ext uri="{FF2B5EF4-FFF2-40B4-BE49-F238E27FC236}">
                <a16:creationId xmlns:a16="http://schemas.microsoft.com/office/drawing/2014/main" id="{D10152C5-C74A-3648-88AE-BB1FAF307B43}"/>
              </a:ext>
            </a:extLst>
          </p:cNvPr>
          <p:cNvSpPr txBox="1"/>
          <p:nvPr/>
        </p:nvSpPr>
        <p:spPr>
          <a:xfrm>
            <a:off x="5069283" y="4994091"/>
            <a:ext cx="677590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217"/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International Standard Sports Facilities </a:t>
            </a:r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D10152C5-C74A-3648-88AE-BB1FAF307B43}"/>
              </a:ext>
            </a:extLst>
          </p:cNvPr>
          <p:cNvSpPr txBox="1"/>
          <p:nvPr/>
        </p:nvSpPr>
        <p:spPr>
          <a:xfrm>
            <a:off x="5069283" y="4424536"/>
            <a:ext cx="275862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217"/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Corporate Training Centre</a:t>
            </a:r>
          </a:p>
        </p:txBody>
      </p:sp>
      <p:sp>
        <p:nvSpPr>
          <p:cNvPr id="12" name="CuadroTexto 4">
            <a:extLst>
              <a:ext uri="{FF2B5EF4-FFF2-40B4-BE49-F238E27FC236}">
                <a16:creationId xmlns:a16="http://schemas.microsoft.com/office/drawing/2014/main" id="{3125D34A-C97A-404C-B2F3-74B89E9E62BB}"/>
              </a:ext>
            </a:extLst>
          </p:cNvPr>
          <p:cNvSpPr txBox="1"/>
          <p:nvPr/>
        </p:nvSpPr>
        <p:spPr>
          <a:xfrm>
            <a:off x="4988535" y="2404660"/>
            <a:ext cx="6976853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217"/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Qualified &amp; Experienced Pool of Faculty, Administrative &amp; Technical Staff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67835" y="3414768"/>
            <a:ext cx="401037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dirty="0">
                <a:solidFill>
                  <a:schemeClr val="tx1"/>
                </a:solidFill>
                <a:ea typeface="Lato Semibold" panose="020F0502020204030203" pitchFamily="34" charset="0"/>
                <a:cs typeface="Times New Roman" pitchFamily="18" charset="0"/>
              </a:rPr>
              <a:t>MoUs with Benchmarked Industries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776133" y="973103"/>
            <a:ext cx="1312876" cy="5260853"/>
            <a:chOff x="3776133" y="973103"/>
            <a:chExt cx="1312876" cy="5260853"/>
          </a:xfrm>
        </p:grpSpPr>
        <p:cxnSp>
          <p:nvCxnSpPr>
            <p:cNvPr id="16" name="Straight Arrow Connector 15"/>
            <p:cNvCxnSpPr>
              <a:endCxn id="3" idx="1"/>
            </p:cNvCxnSpPr>
            <p:nvPr/>
          </p:nvCxnSpPr>
          <p:spPr>
            <a:xfrm flipV="1">
              <a:off x="3776133" y="973103"/>
              <a:ext cx="1191702" cy="240052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endCxn id="4" idx="1"/>
            </p:cNvCxnSpPr>
            <p:nvPr/>
          </p:nvCxnSpPr>
          <p:spPr>
            <a:xfrm flipV="1">
              <a:off x="3791728" y="1435697"/>
              <a:ext cx="1226154" cy="193792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endCxn id="6" idx="1"/>
            </p:cNvCxnSpPr>
            <p:nvPr/>
          </p:nvCxnSpPr>
          <p:spPr>
            <a:xfrm flipV="1">
              <a:off x="3791728" y="1983145"/>
              <a:ext cx="1176107" cy="135605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endCxn id="12" idx="1"/>
            </p:cNvCxnSpPr>
            <p:nvPr/>
          </p:nvCxnSpPr>
          <p:spPr>
            <a:xfrm flipV="1">
              <a:off x="3791728" y="2589326"/>
              <a:ext cx="1196807" cy="7842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endCxn id="5" idx="1"/>
            </p:cNvCxnSpPr>
            <p:nvPr/>
          </p:nvCxnSpPr>
          <p:spPr>
            <a:xfrm flipV="1">
              <a:off x="3776133" y="3081322"/>
              <a:ext cx="1226155" cy="2923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4" idx="1"/>
            </p:cNvCxnSpPr>
            <p:nvPr/>
          </p:nvCxnSpPr>
          <p:spPr>
            <a:xfrm>
              <a:off x="3791728" y="3391103"/>
              <a:ext cx="1176107" cy="20833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endCxn id="8" idx="1"/>
            </p:cNvCxnSpPr>
            <p:nvPr/>
          </p:nvCxnSpPr>
          <p:spPr>
            <a:xfrm>
              <a:off x="3791728" y="3373623"/>
              <a:ext cx="1259189" cy="76167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endCxn id="11" idx="1"/>
            </p:cNvCxnSpPr>
            <p:nvPr/>
          </p:nvCxnSpPr>
          <p:spPr>
            <a:xfrm>
              <a:off x="3791728" y="3363702"/>
              <a:ext cx="1277555" cy="12455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endCxn id="10" idx="1"/>
            </p:cNvCxnSpPr>
            <p:nvPr/>
          </p:nvCxnSpPr>
          <p:spPr>
            <a:xfrm>
              <a:off x="3791728" y="3414768"/>
              <a:ext cx="1277555" cy="176398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endCxn id="7" idx="1"/>
            </p:cNvCxnSpPr>
            <p:nvPr/>
          </p:nvCxnSpPr>
          <p:spPr>
            <a:xfrm>
              <a:off x="3776133" y="3373623"/>
              <a:ext cx="1312876" cy="23486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endCxn id="9" idx="1"/>
            </p:cNvCxnSpPr>
            <p:nvPr/>
          </p:nvCxnSpPr>
          <p:spPr>
            <a:xfrm>
              <a:off x="3776133" y="3373623"/>
              <a:ext cx="1274784" cy="28603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itle 1"/>
          <p:cNvSpPr txBox="1">
            <a:spLocks/>
          </p:cNvSpPr>
          <p:nvPr/>
        </p:nvSpPr>
        <p:spPr>
          <a:xfrm>
            <a:off x="0" y="16612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itchFamily="34" charset="0"/>
              </a:rPr>
              <a:t> Profile of the Institute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94" y="166124"/>
            <a:ext cx="3560234" cy="6218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9080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C00000"/>
                </a:solidFill>
              </a:rPr>
              <a:t> Cultural Club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473ED3-7CC7-79D3-A136-50E6B3897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" y="58746"/>
            <a:ext cx="12078984" cy="661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456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Rectangle 2"/>
          <p:cNvSpPr/>
          <p:nvPr/>
        </p:nvSpPr>
        <p:spPr>
          <a:xfrm>
            <a:off x="76201" y="76202"/>
            <a:ext cx="120205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Extra Curricular Activities – Cultural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Arial" charset="0"/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5401" y="945630"/>
            <a:ext cx="12096751" cy="5486400"/>
            <a:chOff x="19050" y="1143000"/>
            <a:chExt cx="9072563" cy="5486400"/>
          </a:xfrm>
        </p:grpSpPr>
        <p:pic>
          <p:nvPicPr>
            <p:cNvPr id="5" name="Picture 2" descr="E:\Photo Lonavala Campus\Cultural Photos\Cultural 15-1+6\IMG_9522.JPG"/>
            <p:cNvPicPr>
              <a:picLocks noChangeAspect="1" noChangeArrowheads="1"/>
            </p:cNvPicPr>
            <p:nvPr/>
          </p:nvPicPr>
          <p:blipFill>
            <a:blip r:embed="rId2"/>
            <a:srcRect l="6557" t="4918" r="6557"/>
            <a:stretch>
              <a:fillRect/>
            </a:stretch>
          </p:blipFill>
          <p:spPr bwMode="auto">
            <a:xfrm>
              <a:off x="3181350" y="3786188"/>
              <a:ext cx="2857500" cy="2428875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" name="Picture 3" descr="G:\Cultural Photos\Cultural 13-14\DSCF5523.JPG"/>
            <p:cNvPicPr>
              <a:picLocks noChangeAspect="1" noChangeArrowheads="1"/>
            </p:cNvPicPr>
            <p:nvPr/>
          </p:nvPicPr>
          <p:blipFill>
            <a:blip r:embed="rId3"/>
            <a:srcRect l="4546" t="3828" r="6818" b="9091"/>
            <a:stretch>
              <a:fillRect/>
            </a:stretch>
          </p:blipFill>
          <p:spPr bwMode="auto">
            <a:xfrm>
              <a:off x="57150" y="1143000"/>
              <a:ext cx="3071813" cy="2143125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7" name="Picture 4" descr="G:\Cultural Photos\Dandiya\IMG_2294.JPG"/>
            <p:cNvPicPr>
              <a:picLocks noChangeAspect="1" noChangeArrowheads="1"/>
            </p:cNvPicPr>
            <p:nvPr/>
          </p:nvPicPr>
          <p:blipFill>
            <a:blip r:embed="rId4"/>
            <a:srcRect t="8572" r="10477"/>
            <a:stretch>
              <a:fillRect/>
            </a:stretch>
          </p:blipFill>
          <p:spPr bwMode="auto">
            <a:xfrm>
              <a:off x="19050" y="3786188"/>
              <a:ext cx="3071813" cy="2428875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8" name="Picture 5" descr="G:\Cultural Photos\Dandiya\_DSC5948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52788" y="1143000"/>
              <a:ext cx="2857500" cy="2143125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" name="Picture 6" descr="G:\Cultural Photos\Diwali\IMG_8683.JPG"/>
            <p:cNvPicPr>
              <a:picLocks noChangeAspect="1" noChangeArrowheads="1"/>
            </p:cNvPicPr>
            <p:nvPr/>
          </p:nvPicPr>
          <p:blipFill>
            <a:blip r:embed="rId6"/>
            <a:srcRect l="5150" r="3558" b="15929"/>
            <a:stretch>
              <a:fillRect/>
            </a:stretch>
          </p:blipFill>
          <p:spPr bwMode="auto">
            <a:xfrm>
              <a:off x="6143625" y="3786188"/>
              <a:ext cx="2928938" cy="2428875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0" name="Picture 7" descr="G:\Cultural Photos\Holi\903369_588591657837409_1982040395_o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234113" y="1143000"/>
              <a:ext cx="2857500" cy="2071688"/>
            </a:xfrm>
            <a:prstGeom prst="rect">
              <a:avLst/>
            </a:prstGeom>
            <a:noFill/>
            <a:ln w="28575" cap="rnd" cmpd="thinThick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304800" y="3352800"/>
              <a:ext cx="23622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Surbhi</a:t>
              </a:r>
              <a:endParaRPr lang="en-US" sz="14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429000" y="3352800"/>
              <a:ext cx="23622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/>
                <a:t>Navratri  Ustav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53200" y="3276600"/>
              <a:ext cx="23622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 err="1">
                  <a:ea typeface="Verdana" pitchFamily="34" charset="0"/>
                  <a:cs typeface="Times New Roman" pitchFamily="18" charset="0"/>
                </a:rPr>
                <a:t>Holi</a:t>
              </a:r>
              <a:endParaRPr lang="en-US" sz="1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1000" y="6321623"/>
              <a:ext cx="23622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Dandiya </a:t>
              </a:r>
              <a:endParaRPr lang="en-US" sz="14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76600" y="6306633"/>
              <a:ext cx="23622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Shiv Jayanti </a:t>
              </a:r>
              <a:endParaRPr lang="en-US" sz="14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17040" y="6309610"/>
              <a:ext cx="23622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b="1" dirty="0">
                  <a:ea typeface="Verdana" pitchFamily="34" charset="0"/>
                  <a:cs typeface="Times New Roman" pitchFamily="18" charset="0"/>
                </a:rPr>
                <a:t>Diwali Milan </a:t>
              </a:r>
              <a:endParaRPr lang="en-US" sz="1400" b="1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A224AA5-D34B-4FF3-A018-39D5505EFFDC}"/>
              </a:ext>
            </a:extLst>
          </p:cNvPr>
          <p:cNvSpPr txBox="1"/>
          <p:nvPr/>
        </p:nvSpPr>
        <p:spPr>
          <a:xfrm>
            <a:off x="3031219" y="476221"/>
            <a:ext cx="6110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Celebrate heritage and creative expression</a:t>
            </a:r>
            <a:endParaRPr lang="en-IN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9326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adroTexto 351">
            <a:extLst>
              <a:ext uri="{FF2B5EF4-FFF2-40B4-BE49-F238E27FC236}">
                <a16:creationId xmlns:a16="http://schemas.microsoft.com/office/drawing/2014/main" id="{14CCF53B-4E8A-804A-9EAC-C1FF6A3EC7E9}"/>
              </a:ext>
            </a:extLst>
          </p:cNvPr>
          <p:cNvSpPr txBox="1"/>
          <p:nvPr/>
        </p:nvSpPr>
        <p:spPr>
          <a:xfrm>
            <a:off x="492949" y="1049096"/>
            <a:ext cx="1091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F5AE57F-5314-4846-A4F9-BAF3F77689A2}"/>
              </a:ext>
            </a:extLst>
          </p:cNvPr>
          <p:cNvSpPr txBox="1"/>
          <p:nvPr/>
        </p:nvSpPr>
        <p:spPr>
          <a:xfrm>
            <a:off x="171430" y="1044968"/>
            <a:ext cx="2554511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1788" indent="-331788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Provision of Student Council as per MPUA 2016 Act</a:t>
            </a:r>
          </a:p>
          <a:p>
            <a:pPr marL="331788" indent="-331788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Chairman &amp; Secretary elected following due norms</a:t>
            </a:r>
          </a:p>
          <a:p>
            <a:pPr marL="331788" indent="-331788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Student representation on IQAC, IIC, ICC, CDC</a:t>
            </a:r>
          </a:p>
          <a:p>
            <a:pPr marL="331788" indent="-331788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F4631C3-3C56-E040-B4F0-FE6FB1987BBF}"/>
              </a:ext>
            </a:extLst>
          </p:cNvPr>
          <p:cNvSpPr txBox="1"/>
          <p:nvPr/>
        </p:nvSpPr>
        <p:spPr>
          <a:xfrm>
            <a:off x="8561693" y="5342116"/>
            <a:ext cx="3450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182563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Institutional Student Clubs</a:t>
            </a:r>
          </a:p>
          <a:p>
            <a:pPr marL="266700" indent="-182563"/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Business club, </a:t>
            </a:r>
            <a:r>
              <a:rPr lang="en-IN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Infosit</a:t>
            </a: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e-    </a:t>
            </a:r>
          </a:p>
          <a:p>
            <a:pPr marL="266700" indent="-182563"/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Citizen,  ACES, EESA,     </a:t>
            </a:r>
          </a:p>
          <a:p>
            <a:pPr marL="266700" indent="-182563"/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MESA, Vodafone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5AE57F-5314-4846-A4F9-BAF3F77689A2}"/>
              </a:ext>
            </a:extLst>
          </p:cNvPr>
          <p:cNvSpPr txBox="1"/>
          <p:nvPr/>
        </p:nvSpPr>
        <p:spPr>
          <a:xfrm>
            <a:off x="141724" y="4164443"/>
            <a:ext cx="2683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1788" indent="-331788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Student run the clubs under Faculty Mentor</a:t>
            </a:r>
          </a:p>
          <a:p>
            <a:pPr marL="331788" indent="-331788"/>
            <a:r>
              <a:rPr lang="en-US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	IEEE, IETE, IEI, ISHRAE, ACM, Microsoft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5AE57F-5314-4846-A4F9-BAF3F77689A2}"/>
              </a:ext>
            </a:extLst>
          </p:cNvPr>
          <p:cNvSpPr txBox="1"/>
          <p:nvPr/>
        </p:nvSpPr>
        <p:spPr>
          <a:xfrm>
            <a:off x="8678172" y="977007"/>
            <a:ext cx="335855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1788" indent="-33178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Involvement of students in organizing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inter collegiate, inter university, state and national level events</a:t>
            </a:r>
          </a:p>
          <a:p>
            <a:pPr marL="331788" indent="-33178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Singing, Dance, Fashion Show, Mr. and Miss SIT organized by students under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Surabhi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platform</a:t>
            </a:r>
          </a:p>
          <a:p>
            <a:pPr marL="331788" indent="-33178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Organization of sports competitions by students various indoor and outdoor sports like Carom, Chess, Table Tennis, Cricket, Volleyball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/>
          <a:srcRect l="21421" t="22580" r="15625" b="3125"/>
          <a:stretch>
            <a:fillRect/>
          </a:stretch>
        </p:blipFill>
        <p:spPr bwMode="auto">
          <a:xfrm>
            <a:off x="2640458" y="1034417"/>
            <a:ext cx="6037714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117508"/>
            <a:ext cx="12036724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Presence of  an Active Student  Council</a:t>
            </a:r>
            <a:endParaRPr lang="en-US" sz="2800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985403" y="6234049"/>
            <a:ext cx="3571340" cy="3910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Sinhgad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Karandak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Surabhi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dirty="0">
              <a:latin typeface="Times New Roman" pitchFamily="18" charset="0"/>
              <a:ea typeface="Lato Heavy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84C357-EEEB-4E93-ADB2-FDB3FC71B9B4}"/>
              </a:ext>
            </a:extLst>
          </p:cNvPr>
          <p:cNvSpPr txBox="1"/>
          <p:nvPr/>
        </p:nvSpPr>
        <p:spPr>
          <a:xfrm>
            <a:off x="2963105" y="533390"/>
            <a:ext cx="6110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Celebrate heritage and creative expression</a:t>
            </a:r>
            <a:endParaRPr lang="en-IN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9309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119743"/>
              </p:ext>
            </p:extLst>
          </p:nvPr>
        </p:nvGraphicFramePr>
        <p:xfrm>
          <a:off x="462791" y="762001"/>
          <a:ext cx="11354069" cy="1454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7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96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62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34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15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615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615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5758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Year</a:t>
                      </a:r>
                      <a:endParaRPr lang="en-IN" sz="1600" dirty="0"/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Conferences 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" marR="11658" marT="94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Webinars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" marR="11658" marT="94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GL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" marR="11658" marT="94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 WS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" marR="11658" marT="94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STTP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" marR="11658" marT="94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FDP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" marR="11658" marT="94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TTT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" marR="11658" marT="947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 VAP 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" marR="11658" marT="947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581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2025-26</a:t>
                      </a:r>
                      <a:endParaRPr lang="en-IN" sz="1800" dirty="0">
                        <a:latin typeface="+mn-lt"/>
                      </a:endParaRP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1723" marR="11723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581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2024-25</a:t>
                      </a:r>
                      <a:endParaRPr lang="en-IN" sz="1800" dirty="0">
                        <a:latin typeface="+mn-lt"/>
                      </a:endParaRP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1723" marR="11723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581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2023-24</a:t>
                      </a:r>
                      <a:endParaRPr lang="en-IN" sz="1800" dirty="0">
                        <a:latin typeface="+mn-lt"/>
                      </a:endParaRP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n-IN" sz="180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11723" marR="11723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2"/>
          <p:cNvSpPr txBox="1">
            <a:spLocks/>
          </p:cNvSpPr>
          <p:nvPr/>
        </p:nvSpPr>
        <p:spPr>
          <a:xfrm>
            <a:off x="0" y="60068"/>
            <a:ext cx="12192000" cy="488082"/>
          </a:xfrm>
          <a:prstGeom prst="rect">
            <a:avLst/>
          </a:prstGeom>
        </p:spPr>
        <p:txBody>
          <a:bodyPr vert="horz" wrap="square" lIns="0" tIns="56642" rIns="0" bIns="0" rtlCol="0">
            <a:sp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Summary of Activities Conducted </a:t>
            </a:r>
            <a:endParaRPr lang="en-US" sz="2800" spc="-20" dirty="0">
              <a:solidFill>
                <a:srgbClr val="0000FF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 descr="C:\Users\satish\Downloads\WhatsApp Image 2024-08-06 at 14.12.38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86" y="4438650"/>
            <a:ext cx="3605568" cy="1962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3784661" y="6389226"/>
            <a:ext cx="3359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GL : Artificial Intelligence &amp; Data Science </a:t>
            </a:r>
            <a:endParaRPr lang="en-IN" dirty="0"/>
          </a:p>
        </p:txBody>
      </p:sp>
      <p:pic>
        <p:nvPicPr>
          <p:cNvPr id="7" name="Picture 2" descr="D:\Sem-I 2024-25\ISTE\Web Development workshop\WhatsApp Image 2024-08-13 at 4.05.08 PM.jpe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86" y="4438650"/>
            <a:ext cx="3615978" cy="1925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94290" y="6339055"/>
            <a:ext cx="19736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WS : Web Development </a:t>
            </a:r>
            <a:endParaRPr lang="en-IN" dirty="0"/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23" y="4484308"/>
            <a:ext cx="3836894" cy="185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820924" y="6387737"/>
            <a:ext cx="33471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Webinar : 100% </a:t>
            </a: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ScholarShip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Study Abroad</a:t>
            </a:r>
            <a:endParaRPr lang="en-IN" dirty="0"/>
          </a:p>
        </p:txBody>
      </p:sp>
      <p:pic>
        <p:nvPicPr>
          <p:cNvPr id="11" name="Picture 10" descr="J:\Department of E&amp;TC  Engg\12. Department Reports\AY 2025-26\RMT Workshop\Photos\WhatsApp Image 2025-11-11 at 8.50.16 AM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564" y="2341282"/>
            <a:ext cx="3884665" cy="185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761259" y="4130874"/>
            <a:ext cx="1838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ETC –Internship Drive</a:t>
            </a:r>
            <a:endParaRPr lang="en-IN" dirty="0"/>
          </a:p>
        </p:txBody>
      </p:sp>
      <p:pic>
        <p:nvPicPr>
          <p:cNvPr id="13" name="Picture 2" descr="J:\Department of E&amp;TC  Engg\12. Department Reports\AY 2025-26\Internship drive\Photos\WhatsApp Image 2025-10-01 at 8.55.48 AM (1)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86" y="2514600"/>
            <a:ext cx="3638704" cy="167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8159262" y="4194793"/>
            <a:ext cx="2573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WS : Radiation and Micro Wave </a:t>
            </a:r>
            <a:endParaRPr lang="en-IN" dirty="0"/>
          </a:p>
        </p:txBody>
      </p:sp>
      <p:pic>
        <p:nvPicPr>
          <p:cNvPr id="15" name="Picture 3" descr="J:\GCWCN2025\GCWCN Final\Glimpses of GCECN 2025\IMP Glimpses\WhatsApp Image 2025-11-22 at 9.19.01 PM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86" y="2370444"/>
            <a:ext cx="3572975" cy="182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525972" y="4176532"/>
            <a:ext cx="24272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IEEE </a:t>
            </a: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Conf. GCWCN 2025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529666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0092" y="130241"/>
            <a:ext cx="10634572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Mini Project Competition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8210" y="588834"/>
            <a:ext cx="10634572" cy="4014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18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Dr. P. R. Dike , IETE professional Society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4113" y="1086981"/>
            <a:ext cx="11578975" cy="5344641"/>
            <a:chOff x="714374" y="1089327"/>
            <a:chExt cx="8185149" cy="4680268"/>
          </a:xfrm>
        </p:grpSpPr>
        <p:pic>
          <p:nvPicPr>
            <p:cNvPr id="1026" name="Picture 2" descr="J:\Department of E&amp;TC  Engg\12. Department Reports\AY 2024-25\AY 2024-25 - Photos\Mini Project\WhatsApp Image 2025-04-24 at 13.29.58.jpe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3" t="14687"/>
            <a:stretch/>
          </p:blipFill>
          <p:spPr bwMode="auto">
            <a:xfrm>
              <a:off x="714375" y="1117906"/>
              <a:ext cx="2620046" cy="2462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J:\Department of E&amp;TC  Engg\12. Department Reports\AY 2024-25\AY 2024-25 - Photos\Mini Project\WhatsApp Image 2025-04-24 at 13.30.08.jpe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76"/>
            <a:stretch/>
          </p:blipFill>
          <p:spPr bwMode="auto">
            <a:xfrm>
              <a:off x="3439155" y="1089327"/>
              <a:ext cx="2735585" cy="2565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J:\Department of E&amp;TC  Engg\12. Department Reports\AY 2024-25\AY 2024-25 - Photos\Mini Project\WhatsApp Image 2025-04-24 at 13.30.12.jpe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524"/>
            <a:stretch/>
          </p:blipFill>
          <p:spPr bwMode="auto">
            <a:xfrm>
              <a:off x="6234060" y="1117906"/>
              <a:ext cx="2660687" cy="25369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J:\Department of E&amp;TC  Engg\12. Department Reports\AY 2024-25\AY 2024-25 - Photos\Mini Project\WhatsApp Image 2025-07-27 at 13.51.27.jpe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4" y="3800474"/>
              <a:ext cx="2620047" cy="1969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J:\Department of E&amp;TC  Engg\12. Department Reports\AY 2024-25\AY 2024-25 - Photos\Mini Project\WhatsApp Image 2025-07-27 at 13.51.42.jpe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9155" y="3800475"/>
              <a:ext cx="2735586" cy="1969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J:\Department of E&amp;TC  Engg\12. Department Reports\AY 2024-25\AY 2024-25 - Photos\Mini Project\WhatsApp Image 2025-07-27 at 13.51.39.jpe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9476" y="3767453"/>
              <a:ext cx="2620047" cy="1969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87056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" t="6110" r="3428" b="4421"/>
          <a:stretch/>
        </p:blipFill>
        <p:spPr bwMode="auto">
          <a:xfrm>
            <a:off x="416690" y="881591"/>
            <a:ext cx="3571875" cy="28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5_yashTe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44" y="3839574"/>
            <a:ext cx="3571875" cy="268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0752" t="17032" r="10009" b="56668"/>
          <a:stretch/>
        </p:blipFill>
        <p:spPr>
          <a:xfrm>
            <a:off x="4135080" y="3839574"/>
            <a:ext cx="7650005" cy="2686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0880" t="47686" r="7109" b="22134"/>
          <a:stretch/>
        </p:blipFill>
        <p:spPr>
          <a:xfrm>
            <a:off x="4125305" y="881590"/>
            <a:ext cx="7650005" cy="284921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67648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</a:rPr>
              <a:t>Quality Projects  By Students: Sponsorship, Evaluation </a:t>
            </a:r>
            <a:r>
              <a:rPr lang="en-US" sz="2800" dirty="0" err="1">
                <a:solidFill>
                  <a:srgbClr val="0000FF"/>
                </a:solidFill>
              </a:rPr>
              <a:t>etc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endParaRPr lang="en-IN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013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6" y="885569"/>
            <a:ext cx="6005015" cy="520133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166124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IEEE  SITSB STEM Program - ANTARIKSHA 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61" y="885569"/>
            <a:ext cx="5540991" cy="520133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84588" y="6137659"/>
            <a:ext cx="3093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Sinhgad</a:t>
            </a:r>
            <a:r>
              <a:rPr lang="en-US" dirty="0">
                <a:solidFill>
                  <a:srgbClr val="002060"/>
                </a:solidFill>
              </a:rPr>
              <a:t> Public School Lonavala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032570" y="6137659"/>
            <a:ext cx="4005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Adv. </a:t>
            </a:r>
            <a:r>
              <a:rPr lang="en-US" dirty="0" err="1">
                <a:solidFill>
                  <a:srgbClr val="002060"/>
                </a:solidFill>
              </a:rPr>
              <a:t>Bapusaheb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Bhonde</a:t>
            </a:r>
            <a:r>
              <a:rPr lang="en-US" dirty="0">
                <a:solidFill>
                  <a:srgbClr val="002060"/>
                </a:solidFill>
              </a:rPr>
              <a:t> School Lonavala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4894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Department of E&amp;TC  Engg\12. Department Reports\AY 2025-26\PCB Workshop\WhatsApp Image 2026-04-29 at 10.43.03 AM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78" y="522515"/>
            <a:ext cx="11846197" cy="592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" y="21974"/>
            <a:ext cx="12053436" cy="3712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PCB Design Workshop </a:t>
            </a:r>
            <a:r>
              <a:rPr lang="en-US" sz="2800" b="1" dirty="0">
                <a:solidFill>
                  <a:srgbClr val="0000FF"/>
                </a:solidFill>
                <a:latin typeface="Agency FB" panose="020B0503020202020204" pitchFamily="34" charset="0"/>
              </a:rPr>
              <a:t>[</a:t>
            </a:r>
            <a:r>
              <a:rPr lang="en-IN" sz="2800" b="1" dirty="0">
                <a:solidFill>
                  <a:srgbClr val="0000FF"/>
                </a:solidFill>
                <a:latin typeface="Agency FB" panose="020B0503020202020204" pitchFamily="34" charset="0"/>
              </a:rPr>
              <a:t>18.04.2026]</a:t>
            </a:r>
            <a:endParaRPr lang="en-US" sz="2800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377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83095" y="117508"/>
            <a:ext cx="1170514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Congratulations to Team IEEE- </a:t>
            </a:r>
            <a:r>
              <a:rPr lang="en-US" sz="2800" dirty="0" err="1">
                <a:solidFill>
                  <a:srgbClr val="C00000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CyberX</a:t>
            </a:r>
            <a:r>
              <a:rPr lang="en-US" sz="2800" dirty="0">
                <a:solidFill>
                  <a:srgbClr val="C00000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 Workshop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t="19013" b="20529"/>
          <a:stretch/>
        </p:blipFill>
        <p:spPr>
          <a:xfrm>
            <a:off x="283096" y="3844239"/>
            <a:ext cx="2927177" cy="26997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36" y="3844236"/>
            <a:ext cx="4762500" cy="26789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9" b="16834"/>
          <a:stretch/>
        </p:blipFill>
        <p:spPr>
          <a:xfrm>
            <a:off x="9477328" y="816135"/>
            <a:ext cx="2510907" cy="29361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7"/>
          <a:stretch/>
        </p:blipFill>
        <p:spPr>
          <a:xfrm>
            <a:off x="7412542" y="836935"/>
            <a:ext cx="1981200" cy="29153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9" b="19098"/>
          <a:stretch/>
        </p:blipFill>
        <p:spPr>
          <a:xfrm>
            <a:off x="283095" y="816942"/>
            <a:ext cx="2927177" cy="293932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16" b="31436"/>
          <a:stretch/>
        </p:blipFill>
        <p:spPr>
          <a:xfrm>
            <a:off x="3295636" y="816135"/>
            <a:ext cx="4033318" cy="29361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501" y="3844236"/>
            <a:ext cx="3844735" cy="267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388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C00000"/>
                </a:solidFill>
              </a:rPr>
              <a:t> Training and Placement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361AA2-3823-415C-46BF-C3B9C6824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746"/>
            <a:ext cx="12192000" cy="670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67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44DA3C-27AA-0430-7511-DC6574E20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397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637E76-A447-4857-8884-07E578CFA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5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137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961B6E-B7F3-6E73-B95D-2E1C89DE6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497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FB11-D4FA-BF9F-4310-15CF4012B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947B-2146-CF75-1237-C6AFC2EBC7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1440"/>
            <a:ext cx="12191999" cy="530352"/>
          </a:xfrm>
        </p:spPr>
        <p:txBody>
          <a:bodyPr>
            <a:normAutofit/>
          </a:bodyPr>
          <a:lstStyle/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Best Practices : Value Added Programs (VAPs)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AB1919FC-44DF-4A36-A740-4E5DE2221B2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711196" y="1132821"/>
          <a:ext cx="6014716" cy="5006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0D6822F-A796-361C-2A0E-B32A4896B1AB}"/>
              </a:ext>
            </a:extLst>
          </p:cNvPr>
          <p:cNvSpPr txBox="1"/>
          <p:nvPr/>
        </p:nvSpPr>
        <p:spPr>
          <a:xfrm>
            <a:off x="5003440" y="946511"/>
            <a:ext cx="6711043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dirty="0"/>
              <a:t>Context: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NASSCOM Survey (2019), India produces 15 lakh engineering graduates every year, but only 2.5 lakh of them gets jobs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Survey by Aspiring Minds, 80 percent of Indian engineers unemployed in 2019.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SIT Placement over 50%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8E3498-97FA-C6BC-D240-8909741A88A1}"/>
              </a:ext>
            </a:extLst>
          </p:cNvPr>
          <p:cNvSpPr txBox="1"/>
          <p:nvPr/>
        </p:nvSpPr>
        <p:spPr>
          <a:xfrm>
            <a:off x="4797042" y="2868797"/>
            <a:ext cx="2726871" cy="36933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dirty="0"/>
              <a:t>STP1:</a:t>
            </a:r>
          </a:p>
          <a:p>
            <a:r>
              <a:rPr lang="en-IN" dirty="0"/>
              <a:t>SE Semester I (STP 1) : Soft Skills, AMCAT Test - Pre,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Goal Setting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SWOT Analysis,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Resume Preparation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Report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Letter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Group Discussions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Listening skill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Presentation skill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Public Speaking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Behavioural Skills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8640EC-D4B2-4305-AE1C-6D0DBC5CF847}"/>
              </a:ext>
            </a:extLst>
          </p:cNvPr>
          <p:cNvSpPr txBox="1"/>
          <p:nvPr/>
        </p:nvSpPr>
        <p:spPr>
          <a:xfrm>
            <a:off x="7610898" y="2931253"/>
            <a:ext cx="2726871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dirty="0"/>
              <a:t>STP2:</a:t>
            </a:r>
          </a:p>
          <a:p>
            <a:r>
              <a:rPr lang="en-IN" dirty="0"/>
              <a:t>Four Pillars of Communication</a:t>
            </a:r>
          </a:p>
          <a:p>
            <a:r>
              <a:rPr lang="en-IN" dirty="0"/>
              <a:t>Listening, Speaking, Reading and Writing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ADB4D3-2093-9968-4A58-C1701E802EE1}"/>
              </a:ext>
            </a:extLst>
          </p:cNvPr>
          <p:cNvSpPr txBox="1"/>
          <p:nvPr/>
        </p:nvSpPr>
        <p:spPr>
          <a:xfrm>
            <a:off x="7634854" y="4568528"/>
            <a:ext cx="2726871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dirty="0"/>
              <a:t>STP3:</a:t>
            </a:r>
          </a:p>
          <a:p>
            <a:r>
              <a:rPr lang="en-IN" dirty="0"/>
              <a:t>Technical Training (Based on Frequently Asked</a:t>
            </a:r>
          </a:p>
          <a:p>
            <a:r>
              <a:rPr lang="en-IN" dirty="0"/>
              <a:t>Questions in Personal </a:t>
            </a:r>
          </a:p>
          <a:p>
            <a:r>
              <a:rPr lang="en-IN" dirty="0"/>
              <a:t>Interview, GATE, etc., AMCAT Test – Pre (With Domain Modules)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927D9C-A425-4D39-A2EB-725FEE409473}"/>
              </a:ext>
            </a:extLst>
          </p:cNvPr>
          <p:cNvSpPr txBox="1"/>
          <p:nvPr/>
        </p:nvSpPr>
        <p:spPr>
          <a:xfrm>
            <a:off x="10405911" y="2932568"/>
            <a:ext cx="1699439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dirty="0"/>
              <a:t>STP4: Training Employability Tests</a:t>
            </a:r>
          </a:p>
          <a:p>
            <a:r>
              <a:rPr lang="en-IN" dirty="0"/>
              <a:t>Basics of Research, i.e. Literature Review, Gap Analysis, Report</a:t>
            </a:r>
          </a:p>
          <a:p>
            <a:r>
              <a:rPr lang="en-IN" dirty="0"/>
              <a:t>Writing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65A379-107F-4DD7-BF30-BA36F95F44DA}"/>
              </a:ext>
            </a:extLst>
          </p:cNvPr>
          <p:cNvSpPr txBox="1"/>
          <p:nvPr/>
        </p:nvSpPr>
        <p:spPr>
          <a:xfrm>
            <a:off x="2931049" y="492692"/>
            <a:ext cx="6458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Google Sans"/>
              </a:rPr>
              <a:t>I</a:t>
            </a:r>
            <a:r>
              <a:rPr lang="en-US" u="none" strike="noStrike" dirty="0">
                <a:solidFill>
                  <a:srgbClr val="C00000"/>
                </a:solidFill>
                <a:effectLst/>
                <a:latin typeface="Google Sans"/>
              </a:rPr>
              <a:t>ndustry alignment, practical execution, and continuous tracking</a:t>
            </a:r>
            <a:endParaRPr lang="en-IN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6398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3D32557-480D-427E-A26A-34536F4B46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8258042"/>
              </p:ext>
            </p:extLst>
          </p:nvPr>
        </p:nvGraphicFramePr>
        <p:xfrm>
          <a:off x="5162843" y="1183796"/>
          <a:ext cx="6796929" cy="4411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Content Placeholder 9">
            <a:extLst>
              <a:ext uri="{FF2B5EF4-FFF2-40B4-BE49-F238E27FC236}">
                <a16:creationId xmlns:a16="http://schemas.microsoft.com/office/drawing/2014/main" id="{9F473307-EC84-47BF-90D7-98AD92DD9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385" y="5646734"/>
            <a:ext cx="1841500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764FC597-CD91-437A-957E-BAA1FD1D5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5900055"/>
            <a:ext cx="2882900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F4AF9E-9799-4D70-B726-DCB07EF21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32B833-9FAC-4233-B01D-DE765CC4444B}"/>
              </a:ext>
            </a:extLst>
          </p:cNvPr>
          <p:cNvSpPr/>
          <p:nvPr/>
        </p:nvSpPr>
        <p:spPr>
          <a:xfrm>
            <a:off x="174171" y="193025"/>
            <a:ext cx="12191999" cy="493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-810260" algn="ctr">
              <a:lnSpc>
                <a:spcPts val="3390"/>
              </a:lnSpc>
              <a:spcAft>
                <a:spcPts val="0"/>
              </a:spcAft>
              <a:tabLst>
                <a:tab pos="90170" algn="l"/>
              </a:tabLst>
            </a:pP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+mj-ea"/>
                <a:cs typeface="Times New Roman" pitchFamily="18" charset="0"/>
              </a:rPr>
              <a:t>Value Addition &amp; Skill Improvement Programs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C77C85-68B7-4C98-B7AC-6F505809930C}"/>
              </a:ext>
            </a:extLst>
          </p:cNvPr>
          <p:cNvSpPr/>
          <p:nvPr/>
        </p:nvSpPr>
        <p:spPr>
          <a:xfrm>
            <a:off x="756069" y="1013378"/>
            <a:ext cx="4351448" cy="5078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pc="-5" dirty="0">
                <a:latin typeface="Times New Roman" panose="02020603050405020304" pitchFamily="18" charset="0"/>
                <a:ea typeface="Calibri" panose="020F0502020204030204" pitchFamily="34" charset="0"/>
              </a:rPr>
              <a:t>Continuous</a:t>
            </a:r>
            <a:r>
              <a:rPr lang="en-US" spc="-14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Evaluation</a:t>
            </a:r>
            <a:r>
              <a:rPr lang="en-US" spc="-12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pc="-5" dirty="0">
                <a:latin typeface="Times New Roman" panose="02020603050405020304" pitchFamily="18" charset="0"/>
                <a:ea typeface="Calibri" panose="020F0502020204030204" pitchFamily="34" charset="0"/>
              </a:rPr>
              <a:t>Methods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Seminars, Conferences Workshops,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Students Training Programs 1 to 4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FDP, Value Addition Programs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Industrial Visits, Internships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Guest Lectures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Continuous Project Evaluations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IEEE Student Chapter &amp; Liaison with IETE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 err="1"/>
              <a:t>Sinhgad</a:t>
            </a:r>
            <a:r>
              <a:rPr lang="en-US" b="1" dirty="0"/>
              <a:t> Student Council and Techtronic 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Mini Project &amp; Major Project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Competitions</a:t>
            </a:r>
            <a:endParaRPr lang="en-IN" b="1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/>
              <a:t>NPTEL Programs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787BF8-4977-4988-A1C2-4B0B12B5A318}"/>
              </a:ext>
            </a:extLst>
          </p:cNvPr>
          <p:cNvSpPr txBox="1"/>
          <p:nvPr/>
        </p:nvSpPr>
        <p:spPr>
          <a:xfrm>
            <a:off x="2866572" y="579997"/>
            <a:ext cx="6458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Google Sans"/>
              </a:rPr>
              <a:t>Life Line of SIT…..</a:t>
            </a:r>
            <a:endParaRPr lang="en-IN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4677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2013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+mj-ea"/>
                <a:cs typeface="Times New Roman" pitchFamily="18" charset="0"/>
              </a:rPr>
              <a:t>Memorandum of Understanding (</a:t>
            </a:r>
            <a:r>
              <a:rPr lang="en-US" sz="2800" dirty="0" err="1">
                <a:solidFill>
                  <a:srgbClr val="0000FF"/>
                </a:solidFill>
                <a:latin typeface="Agency FB" panose="020B0503020202020204" pitchFamily="34" charset="0"/>
                <a:ea typeface="+mj-ea"/>
                <a:cs typeface="Times New Roman" pitchFamily="18" charset="0"/>
              </a:rPr>
              <a:t>MoUs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+mj-ea"/>
                <a:cs typeface="Times New Roman" pitchFamily="18" charset="0"/>
              </a:rPr>
              <a:t>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50831" y="674132"/>
            <a:ext cx="723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MOUs Signed AY 2025-26: 03, 2024-25:05   AY 2023-24: 03, AY 2022-23: 02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010033"/>
              </p:ext>
            </p:extLst>
          </p:nvPr>
        </p:nvGraphicFramePr>
        <p:xfrm>
          <a:off x="606200" y="1137312"/>
          <a:ext cx="1078523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3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32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57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SN</a:t>
                      </a:r>
                      <a:endParaRPr lang="en-IN" sz="1400" dirty="0"/>
                    </a:p>
                  </a:txBody>
                  <a:tcPr marL="112542" marR="1125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Name of Agency</a:t>
                      </a:r>
                      <a:endParaRPr lang="en-IN" sz="1400" dirty="0"/>
                    </a:p>
                  </a:txBody>
                  <a:tcPr marL="112542" marR="1125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Year</a:t>
                      </a:r>
                    </a:p>
                  </a:txBody>
                  <a:tcPr marL="112542" marR="1125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Purpose</a:t>
                      </a:r>
                      <a:endParaRPr lang="en-IN" sz="1400" dirty="0"/>
                    </a:p>
                  </a:txBody>
                  <a:tcPr marL="112542" marR="11254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01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r>
                        <a:rPr lang="en-IN" sz="1400" dirty="0" err="1"/>
                        <a:t>Edwise</a:t>
                      </a:r>
                      <a:r>
                        <a:rPr lang="en-IN" sz="1400" dirty="0"/>
                        <a:t> International LLP 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2024-25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 Higher Education &amp; Training to Students </a:t>
                      </a:r>
                    </a:p>
                  </a:txBody>
                  <a:tcPr marL="112542" marR="11254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02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r>
                        <a:rPr lang="en-IN" sz="1400" dirty="0" err="1"/>
                        <a:t>Greaterway</a:t>
                      </a:r>
                      <a:r>
                        <a:rPr lang="en-IN" sz="1400" dirty="0"/>
                        <a:t> Technologies , Pune </a:t>
                      </a:r>
                    </a:p>
                  </a:txBody>
                  <a:tcPr marL="112542" marR="112542"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2024-25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 Internships, Skill Based Programs </a:t>
                      </a:r>
                    </a:p>
                  </a:txBody>
                  <a:tcPr marL="112542" marR="11254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03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Connecting Dream Foundation-VOIS</a:t>
                      </a:r>
                    </a:p>
                  </a:txBody>
                  <a:tcPr marL="112542" marR="112542"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2024-25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Technical Training</a:t>
                      </a:r>
                    </a:p>
                  </a:txBody>
                  <a:tcPr marL="112542" marR="11254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04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Edunet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Foundation -IBM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2024-25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Technical Training</a:t>
                      </a:r>
                    </a:p>
                  </a:txBody>
                  <a:tcPr marL="112542" marR="11254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05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Vidhushi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Innovation Solutions, Pune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2024-25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Organization of Conferences</a:t>
                      </a:r>
                    </a:p>
                  </a:txBody>
                  <a:tcPr marL="112542" marR="11254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06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IBM Skill Built</a:t>
                      </a:r>
                    </a:p>
                  </a:txBody>
                  <a:tcPr marL="11723" marR="11723" marT="9525" marB="0"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2026-27</a:t>
                      </a:r>
                    </a:p>
                  </a:txBody>
                  <a:tcPr marL="112542" marR="112542"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Skill Development </a:t>
                      </a:r>
                    </a:p>
                  </a:txBody>
                  <a:tcPr marL="112542" marR="11254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Picture 2" descr="WhatsApp Image 2024-08-01 at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25" y="3793098"/>
            <a:ext cx="5151056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88666" y="6285092"/>
            <a:ext cx="2404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err="1"/>
              <a:t>Edwise</a:t>
            </a:r>
            <a:r>
              <a:rPr lang="en-IN" dirty="0"/>
              <a:t> </a:t>
            </a:r>
            <a:r>
              <a:rPr lang="en-IN" dirty="0" err="1"/>
              <a:t>Internatinal</a:t>
            </a:r>
            <a:r>
              <a:rPr lang="en-IN" dirty="0"/>
              <a:t> LLP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872" y="3793097"/>
            <a:ext cx="5312066" cy="24669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857989" y="6285092"/>
            <a:ext cx="3235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err="1"/>
              <a:t>Greaterway</a:t>
            </a:r>
            <a:r>
              <a:rPr lang="en-IN" dirty="0"/>
              <a:t> Technologies , Pune </a:t>
            </a:r>
          </a:p>
        </p:txBody>
      </p:sp>
    </p:spTree>
    <p:extLst>
      <p:ext uri="{BB962C8B-B14F-4D97-AF65-F5344CB8AC3E}">
        <p14:creationId xmlns:p14="http://schemas.microsoft.com/office/powerpoint/2010/main" val="41198984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789" y="4062415"/>
            <a:ext cx="5384337" cy="2643186"/>
          </a:xfrm>
        </p:spPr>
      </p:pic>
      <p:pic>
        <p:nvPicPr>
          <p:cNvPr id="1331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89" y="893850"/>
            <a:ext cx="5349411" cy="2992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62" y="893852"/>
            <a:ext cx="6021601" cy="299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132859"/>
            <a:ext cx="10668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  SOME GLIMPSE OF PLACEMENT ACTIVITIES</a:t>
            </a:r>
          </a:p>
        </p:txBody>
      </p:sp>
      <p:pic>
        <p:nvPicPr>
          <p:cNvPr id="13321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25" y="3983038"/>
            <a:ext cx="5966037" cy="264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3841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B5F3D219-053D-E43B-0861-53B4C7609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84" y="665444"/>
            <a:ext cx="4143525" cy="3237129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CB7A3F-5F1B-CEF6-4E08-D2F0A72E25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10" y="665444"/>
            <a:ext cx="4170218" cy="32579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D4790B-48DC-B6C6-CA1B-175076A53F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82" y="3519055"/>
            <a:ext cx="4143527" cy="3133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75EB3D-3B96-9B27-F373-B266499109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30" y="3519055"/>
            <a:ext cx="4155997" cy="31334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A92A37-DF52-9CF4-4BE7-8FD99D4D2D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127" y="665444"/>
            <a:ext cx="3726873" cy="32371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B85FDD-13CA-EF87-A36A-B00F99BCCD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053" y="3519055"/>
            <a:ext cx="3782947" cy="313340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C6381B8-388A-4CAC-A4C6-0BE6DB0F1AA7}"/>
              </a:ext>
            </a:extLst>
          </p:cNvPr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 Placed Students -</a:t>
            </a:r>
            <a:r>
              <a:rPr lang="en-IN" sz="2800" dirty="0">
                <a:latin typeface="Agency FB" panose="020B0503020202020204" pitchFamily="34" charset="0"/>
              </a:rPr>
              <a:t>Alumni</a:t>
            </a:r>
          </a:p>
        </p:txBody>
      </p:sp>
    </p:spTree>
    <p:extLst>
      <p:ext uri="{BB962C8B-B14F-4D97-AF65-F5344CB8AC3E}">
        <p14:creationId xmlns:p14="http://schemas.microsoft.com/office/powerpoint/2010/main" val="12556288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5F45D2-6184-8336-9CF7-9E6BA35A3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7" y="92467"/>
            <a:ext cx="12099533" cy="642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4653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43D2BC2-5A3F-26C0-2A48-DA720CD4404B}"/>
              </a:ext>
            </a:extLst>
          </p:cNvPr>
          <p:cNvGrpSpPr/>
          <p:nvPr/>
        </p:nvGrpSpPr>
        <p:grpSpPr>
          <a:xfrm>
            <a:off x="133564" y="503434"/>
            <a:ext cx="12058436" cy="6123398"/>
            <a:chOff x="42667" y="516507"/>
            <a:chExt cx="12149333" cy="634149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2F140CD-2593-B4F3-8FC4-D7A79E06C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67" y="516510"/>
              <a:ext cx="4460059" cy="3238072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92C6A65-3101-E7A5-ABE8-DECF7E802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2726" y="516509"/>
              <a:ext cx="3922703" cy="322003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7E3DE5A-2079-DFE4-A6E9-DF97B2FCC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5429" y="3857467"/>
              <a:ext cx="3766571" cy="292186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838C489-AB52-D680-9295-E9A7904F3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1322" y="3875510"/>
              <a:ext cx="3994107" cy="298248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3BE981B-D3F2-EAD0-702D-85423CB28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5429" y="516507"/>
              <a:ext cx="3766571" cy="322003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6B15F9-1CF9-43BC-4054-D26AFF6CA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68" y="3875511"/>
              <a:ext cx="4388654" cy="2903818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DA2F9CFA-1608-4FB8-B9A6-6DDB2A3F2630}"/>
              </a:ext>
            </a:extLst>
          </p:cNvPr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 Placed Students -</a:t>
            </a:r>
            <a:r>
              <a:rPr lang="en-IN" sz="2800" dirty="0">
                <a:latin typeface="Agency FB" panose="020B0503020202020204" pitchFamily="34" charset="0"/>
              </a:rPr>
              <a:t>Alumni</a:t>
            </a:r>
          </a:p>
        </p:txBody>
      </p:sp>
    </p:spTree>
    <p:extLst>
      <p:ext uri="{BB962C8B-B14F-4D97-AF65-F5344CB8AC3E}">
        <p14:creationId xmlns:p14="http://schemas.microsoft.com/office/powerpoint/2010/main" val="16028694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35E2BA5-56B7-88F2-820A-5EAD74C21204}"/>
              </a:ext>
            </a:extLst>
          </p:cNvPr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 Placed Students -</a:t>
            </a:r>
            <a:r>
              <a:rPr lang="en-IN" sz="2800" dirty="0">
                <a:latin typeface="Agency FB" panose="020B0503020202020204" pitchFamily="34" charset="0"/>
              </a:rPr>
              <a:t>Alumni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0DCDA4-4BC0-39E6-0C09-663D97A78C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444"/>
            <a:ext cx="4502727" cy="28674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60B77C-008B-2ED2-621B-520BC5B377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27" y="665444"/>
            <a:ext cx="3713018" cy="29007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784945-FA6F-0E87-7FA7-60FD79DADB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745" y="665444"/>
            <a:ext cx="3976255" cy="28674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629B2B-C678-8223-3478-19D07A6FD4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6239"/>
            <a:ext cx="4502727" cy="32917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939C48-882F-4E8C-1A2F-F00DABAE2B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28" y="3566239"/>
            <a:ext cx="3713018" cy="32917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9515C2-CC3A-F0FB-BBAE-545841047D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744" y="3532908"/>
            <a:ext cx="3976255" cy="332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27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12A1CC-6635-0F6E-2110-57344AC2F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2"/>
            <a:ext cx="12192000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868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C3D1CA06-7F44-1BAB-CD65-6222C14CFEA1}"/>
              </a:ext>
            </a:extLst>
          </p:cNvPr>
          <p:cNvSpPr txBox="1">
            <a:spLocks/>
          </p:cNvSpPr>
          <p:nvPr/>
        </p:nvSpPr>
        <p:spPr>
          <a:xfrm>
            <a:off x="421729" y="1762701"/>
            <a:ext cx="5866544" cy="4873121"/>
          </a:xfrm>
          <a:prstGeom prst="rect">
            <a:avLst/>
          </a:prstGeom>
        </p:spPr>
        <p:txBody>
          <a:bodyPr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  <a:defRPr/>
            </a:pPr>
            <a:r>
              <a:rPr lang="en-US" sz="2000" b="1" kern="0" dirty="0">
                <a:solidFill>
                  <a:srgbClr val="FF0000"/>
                </a:solidFill>
                <a:cs typeface="Arial" pitchFamily="34" charset="0"/>
              </a:rPr>
              <a:t>Registered Alumni Association </a:t>
            </a: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(MH/92/2013/Pune Date:16/01/2013)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en-US" sz="2000" b="1" kern="0" dirty="0">
                <a:solidFill>
                  <a:srgbClr val="FF0000"/>
                </a:solidFill>
                <a:cs typeface="Arial" pitchFamily="34" charset="0"/>
              </a:rPr>
              <a:t>No. of Alumni registered till date: </a:t>
            </a: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3986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b="1" kern="0" dirty="0">
                <a:solidFill>
                  <a:srgbClr val="FF0000"/>
                </a:solidFill>
                <a:cs typeface="Arial" pitchFamily="34" charset="0"/>
              </a:rPr>
              <a:t>Activities of Alumni Association</a:t>
            </a:r>
            <a:r>
              <a:rPr lang="en-US" sz="2000" kern="0" dirty="0">
                <a:solidFill>
                  <a:srgbClr val="FF0000"/>
                </a:solidFill>
                <a:cs typeface="Arial" pitchFamily="34" charset="0"/>
              </a:rPr>
              <a:t>: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Personality development program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Career advising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Industry Institute Interaction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Mentoring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Placement assistance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Sponsorship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Project assistance for final year students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Arranging seminars for students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2000" kern="0" dirty="0">
                <a:solidFill>
                  <a:srgbClr val="1F17BF"/>
                </a:solidFill>
                <a:cs typeface="Arial" pitchFamily="34" charset="0"/>
              </a:rPr>
              <a:t>Suggestions from Alumni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D76AE75-5330-7E74-853C-87E55D243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1600"/>
            <a:ext cx="109522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+mj-ea"/>
                <a:cs typeface="+mj-cs"/>
              </a:rPr>
              <a:t>Alumni Association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27347-C1CB-97A9-81F0-5C8EA2ECA170}"/>
              </a:ext>
            </a:extLst>
          </p:cNvPr>
          <p:cNvSpPr txBox="1"/>
          <p:nvPr/>
        </p:nvSpPr>
        <p:spPr>
          <a:xfrm>
            <a:off x="7710756" y="3381254"/>
            <a:ext cx="23622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Alumni Meet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02E70D-2461-94A0-9792-84B9B8788512}"/>
              </a:ext>
            </a:extLst>
          </p:cNvPr>
          <p:cNvSpPr txBox="1"/>
          <p:nvPr/>
        </p:nvSpPr>
        <p:spPr>
          <a:xfrm>
            <a:off x="7710756" y="6185446"/>
            <a:ext cx="2362200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1200" b="1" dirty="0">
                <a:solidFill>
                  <a:schemeClr val="bg1"/>
                </a:solidFill>
              </a:rPr>
              <a:t>Alumni Meet – Cultural Event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90BCEA-92A5-05DA-2395-1770D5BC2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445" y="3814292"/>
            <a:ext cx="4443144" cy="22803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40C2C0-F17E-7E98-E1AA-A92170DD50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445" y="840719"/>
            <a:ext cx="4387064" cy="23590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35CB2C-6F11-4757-9F49-C1A6AA1FBA35}"/>
              </a:ext>
            </a:extLst>
          </p:cNvPr>
          <p:cNvSpPr txBox="1"/>
          <p:nvPr/>
        </p:nvSpPr>
        <p:spPr>
          <a:xfrm>
            <a:off x="425317" y="673723"/>
            <a:ext cx="58629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/>
              <a:t>An official organization of graduates that fosters lifelong connections, professional networking, and support for an educational institution.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74662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81D0A2-E4E4-F516-7D40-6E165A52ADFF}"/>
              </a:ext>
            </a:extLst>
          </p:cNvPr>
          <p:cNvSpPr txBox="1">
            <a:spLocks/>
          </p:cNvSpPr>
          <p:nvPr/>
        </p:nvSpPr>
        <p:spPr>
          <a:xfrm>
            <a:off x="0" y="36172"/>
            <a:ext cx="11695681" cy="6851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gency FB" panose="020B0503020202020204" pitchFamily="34" charset="0"/>
              </a:rPr>
              <a:t>Prominent Alumni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62A5363-5A81-49CA-52C6-2DA6DE9D7632}"/>
              </a:ext>
            </a:extLst>
          </p:cNvPr>
          <p:cNvGrpSpPr/>
          <p:nvPr/>
        </p:nvGrpSpPr>
        <p:grpSpPr>
          <a:xfrm>
            <a:off x="266701" y="989700"/>
            <a:ext cx="11630773" cy="5411100"/>
            <a:chOff x="266701" y="1065900"/>
            <a:chExt cx="8534397" cy="5411100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E5BF0FA4-7F7F-51AA-557F-7212EA339032}"/>
                </a:ext>
              </a:extLst>
            </p:cNvPr>
            <p:cNvSpPr/>
            <p:nvPr/>
          </p:nvSpPr>
          <p:spPr>
            <a:xfrm>
              <a:off x="4627562" y="3010923"/>
              <a:ext cx="2057400" cy="72287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Anjan</a:t>
              </a:r>
              <a:r>
                <a:rPr lang="en-US" sz="1400" dirty="0"/>
                <a:t> Kumar       </a:t>
              </a:r>
              <a:r>
                <a:rPr lang="en-US" sz="1400" dirty="0" err="1"/>
                <a:t>Suzlon</a:t>
              </a:r>
              <a:r>
                <a:rPr lang="en-US" sz="1400" dirty="0"/>
                <a:t> Group, Berlin, Germany</a:t>
              </a:r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9BBEE073-896B-E52B-B86E-0A2C3169CB7A}"/>
                </a:ext>
              </a:extLst>
            </p:cNvPr>
            <p:cNvSpPr/>
            <p:nvPr/>
          </p:nvSpPr>
          <p:spPr>
            <a:xfrm>
              <a:off x="266701" y="3010367"/>
              <a:ext cx="1943100" cy="72343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err="1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Dechan</a:t>
              </a:r>
              <a:r>
                <a:rPr lang="en-US" sz="1400" dirty="0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, IPS</a:t>
              </a:r>
              <a:endParaRPr lang="en-US" sz="1400" dirty="0">
                <a:solidFill>
                  <a:schemeClr val="bg1"/>
                </a:solidFill>
                <a:cs typeface="Arial" pitchFamily="34" charset="0"/>
              </a:endParaRP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Jammu &amp; Kashmir</a:t>
              </a:r>
              <a:endParaRPr 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EC2B1093-928E-B8C8-CB40-94372BF2D0CF}"/>
                </a:ext>
              </a:extLst>
            </p:cNvPr>
            <p:cNvSpPr/>
            <p:nvPr/>
          </p:nvSpPr>
          <p:spPr>
            <a:xfrm>
              <a:off x="2457450" y="2998564"/>
              <a:ext cx="1981200" cy="73523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err="1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Vivek</a:t>
              </a:r>
              <a:r>
                <a:rPr lang="en-US" sz="1400" dirty="0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 Pandey, Brigadier,   Army </a:t>
              </a:r>
            </a:p>
          </p:txBody>
        </p:sp>
        <p:pic>
          <p:nvPicPr>
            <p:cNvPr id="8" name="Picture 7" descr="dechan.jpg">
              <a:extLst>
                <a:ext uri="{FF2B5EF4-FFF2-40B4-BE49-F238E27FC236}">
                  <a16:creationId xmlns:a16="http://schemas.microsoft.com/office/drawing/2014/main" id="{F466DABA-FB22-0013-5AE9-24E501C68C6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04801" y="1065900"/>
              <a:ext cx="1901951" cy="1829698"/>
            </a:xfrm>
            <a:prstGeom prst="rect">
              <a:avLst/>
            </a:prstGeom>
          </p:spPr>
        </p:pic>
        <p:pic>
          <p:nvPicPr>
            <p:cNvPr id="9" name="Picture 8" descr="Vivek Pandey's Profile Photo">
              <a:extLst>
                <a:ext uri="{FF2B5EF4-FFF2-40B4-BE49-F238E27FC236}">
                  <a16:creationId xmlns:a16="http://schemas.microsoft.com/office/drawing/2014/main" id="{0F752D77-758D-B9DF-A7E2-86E06B5937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66594" y="1077790"/>
              <a:ext cx="1972056" cy="1817808"/>
            </a:xfrm>
            <a:prstGeom prst="rect">
              <a:avLst/>
            </a:prstGeom>
            <a:noFill/>
          </p:spPr>
        </p:pic>
        <p:sp>
          <p:nvSpPr>
            <p:cNvPr id="10" name="Rounded Rectangle 12">
              <a:extLst>
                <a:ext uri="{FF2B5EF4-FFF2-40B4-BE49-F238E27FC236}">
                  <a16:creationId xmlns:a16="http://schemas.microsoft.com/office/drawing/2014/main" id="{3E8E7E51-248E-55C2-644C-34EBCA08EA3E}"/>
                </a:ext>
              </a:extLst>
            </p:cNvPr>
            <p:cNvSpPr/>
            <p:nvPr/>
          </p:nvSpPr>
          <p:spPr>
            <a:xfrm>
              <a:off x="6873874" y="2984023"/>
              <a:ext cx="1889126" cy="74977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Shashank</a:t>
              </a:r>
              <a:r>
                <a:rPr lang="en-US" sz="1400" dirty="0"/>
                <a:t> </a:t>
              </a:r>
              <a:r>
                <a:rPr lang="en-US" sz="1400" dirty="0" err="1"/>
                <a:t>Bajpa</a:t>
              </a:r>
              <a:r>
                <a:rPr lang="en-US" sz="1400" dirty="0"/>
                <a:t>, Consultant Cyber Security at EY</a:t>
              </a:r>
            </a:p>
          </p:txBody>
        </p:sp>
        <p:pic>
          <p:nvPicPr>
            <p:cNvPr id="11" name="Picture 10" descr="Anjan Kumar">
              <a:extLst>
                <a:ext uri="{FF2B5EF4-FFF2-40B4-BE49-F238E27FC236}">
                  <a16:creationId xmlns:a16="http://schemas.microsoft.com/office/drawing/2014/main" id="{6F4DB8A8-ADB0-BCEA-4982-62A863DDC4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57344" y="1077788"/>
              <a:ext cx="2036762" cy="1817809"/>
            </a:xfrm>
            <a:prstGeom prst="rect">
              <a:avLst/>
            </a:prstGeom>
            <a:noFill/>
          </p:spPr>
        </p:pic>
        <p:pic>
          <p:nvPicPr>
            <p:cNvPr id="12" name="Picture 11" descr="SHASHANK BAJPAI">
              <a:extLst>
                <a:ext uri="{FF2B5EF4-FFF2-40B4-BE49-F238E27FC236}">
                  <a16:creationId xmlns:a16="http://schemas.microsoft.com/office/drawing/2014/main" id="{CF050AA7-4485-BD9B-8F4E-474D20C9A1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873874" y="1083615"/>
              <a:ext cx="1889126" cy="1811982"/>
            </a:xfrm>
            <a:prstGeom prst="rect">
              <a:avLst/>
            </a:prstGeom>
            <a:noFill/>
          </p:spPr>
        </p:pic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97960157-3CB8-AD64-F3C9-561315763718}"/>
                </a:ext>
              </a:extLst>
            </p:cNvPr>
            <p:cNvSpPr/>
            <p:nvPr/>
          </p:nvSpPr>
          <p:spPr>
            <a:xfrm>
              <a:off x="4636706" y="5754124"/>
              <a:ext cx="2057400" cy="72287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Shikar</a:t>
              </a:r>
              <a:r>
                <a:rPr lang="en-US" sz="1400" dirty="0"/>
                <a:t> </a:t>
              </a:r>
              <a:r>
                <a:rPr lang="en-US" sz="1400" dirty="0" err="1"/>
                <a:t>Suri</a:t>
              </a:r>
              <a:r>
                <a:rPr lang="en-US" sz="1400" dirty="0"/>
                <a:t>,  Microsoft, Software Develop Engineer II</a:t>
              </a:r>
            </a:p>
          </p:txBody>
        </p:sp>
        <p:sp>
          <p:nvSpPr>
            <p:cNvPr id="14" name="Rounded Rectangle 16">
              <a:extLst>
                <a:ext uri="{FF2B5EF4-FFF2-40B4-BE49-F238E27FC236}">
                  <a16:creationId xmlns:a16="http://schemas.microsoft.com/office/drawing/2014/main" id="{D6E4DC4B-02F7-90E5-2DA6-4138223C12FC}"/>
                </a:ext>
              </a:extLst>
            </p:cNvPr>
            <p:cNvSpPr/>
            <p:nvPr/>
          </p:nvSpPr>
          <p:spPr>
            <a:xfrm>
              <a:off x="266701" y="5753568"/>
              <a:ext cx="1940051" cy="72343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err="1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Ankit</a:t>
              </a:r>
              <a:r>
                <a:rPr lang="en-US" sz="1400" dirty="0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Vani</a:t>
              </a:r>
              <a:r>
                <a:rPr lang="en-US" sz="1400" dirty="0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                CS Grad Student, New Jersey</a:t>
              </a:r>
              <a:endParaRPr 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Rounded Rectangle 17">
              <a:extLst>
                <a:ext uri="{FF2B5EF4-FFF2-40B4-BE49-F238E27FC236}">
                  <a16:creationId xmlns:a16="http://schemas.microsoft.com/office/drawing/2014/main" id="{4EBA36C3-E3C4-1A5F-FC66-241C1A3CA72F}"/>
                </a:ext>
              </a:extLst>
            </p:cNvPr>
            <p:cNvSpPr/>
            <p:nvPr/>
          </p:nvSpPr>
          <p:spPr>
            <a:xfrm>
              <a:off x="2466594" y="5741765"/>
              <a:ext cx="1971294" cy="73523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err="1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Manas</a:t>
              </a:r>
              <a:r>
                <a:rPr lang="en-US" sz="1400" dirty="0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 Mani</a:t>
              </a:r>
              <a:r>
                <a:rPr lang="en-IN" sz="1400" dirty="0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Head of Business Process Excellence, </a:t>
              </a:r>
              <a:r>
                <a:rPr lang="en-IN" sz="1400" dirty="0" err="1">
                  <a:solidFill>
                    <a:schemeClr val="bg1"/>
                  </a:solidFill>
                  <a:ea typeface="Times New Roman" pitchFamily="18" charset="0"/>
                  <a:cs typeface="Times New Roman" pitchFamily="18" charset="0"/>
                </a:rPr>
                <a:t>Nordea</a:t>
              </a:r>
              <a:endParaRPr lang="en-US" sz="1400" dirty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ounded Rectangle 18">
              <a:extLst>
                <a:ext uri="{FF2B5EF4-FFF2-40B4-BE49-F238E27FC236}">
                  <a16:creationId xmlns:a16="http://schemas.microsoft.com/office/drawing/2014/main" id="{A8166AE4-C24D-C27D-7CEE-71F6E933B1D5}"/>
                </a:ext>
              </a:extLst>
            </p:cNvPr>
            <p:cNvSpPr/>
            <p:nvPr/>
          </p:nvSpPr>
          <p:spPr>
            <a:xfrm>
              <a:off x="6883017" y="5727224"/>
              <a:ext cx="1918081" cy="74977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Jitendra</a:t>
              </a:r>
              <a:r>
                <a:rPr lang="en-US" sz="1400" dirty="0"/>
                <a:t> </a:t>
              </a:r>
              <a:r>
                <a:rPr lang="en-US" sz="1400" dirty="0" err="1"/>
                <a:t>Ingale</a:t>
              </a:r>
              <a:r>
                <a:rPr lang="en-US" sz="1400" dirty="0"/>
                <a:t>, </a:t>
              </a:r>
              <a:r>
                <a:rPr lang="en-US" sz="1400" dirty="0" err="1"/>
                <a:t>Tahsildar</a:t>
              </a:r>
              <a:endParaRPr lang="en-US" sz="1400" dirty="0"/>
            </a:p>
          </p:txBody>
        </p:sp>
        <p:pic>
          <p:nvPicPr>
            <p:cNvPr id="17" name="Picture 16" descr="Manas Mani">
              <a:extLst>
                <a:ext uri="{FF2B5EF4-FFF2-40B4-BE49-F238E27FC236}">
                  <a16:creationId xmlns:a16="http://schemas.microsoft.com/office/drawing/2014/main" id="{97104032-97DB-CED3-28C1-92E153F17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466594" y="3856920"/>
              <a:ext cx="1972056" cy="1840830"/>
            </a:xfrm>
            <a:prstGeom prst="rect">
              <a:avLst/>
            </a:prstGeom>
            <a:noFill/>
          </p:spPr>
        </p:pic>
        <p:pic>
          <p:nvPicPr>
            <p:cNvPr id="18" name="Picture 17" descr="Ankit Vani">
              <a:extLst>
                <a:ext uri="{FF2B5EF4-FFF2-40B4-BE49-F238E27FC236}">
                  <a16:creationId xmlns:a16="http://schemas.microsoft.com/office/drawing/2014/main" id="{3DAF53EF-D72D-A14F-2F8A-AB6A1D5C5B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66701" y="3856920"/>
              <a:ext cx="1940051" cy="1840830"/>
            </a:xfrm>
            <a:prstGeom prst="rect">
              <a:avLst/>
            </a:prstGeom>
            <a:noFill/>
          </p:spPr>
        </p:pic>
        <p:pic>
          <p:nvPicPr>
            <p:cNvPr id="19" name="Picture 18" descr="Shikhar Suri">
              <a:extLst>
                <a:ext uri="{FF2B5EF4-FFF2-40B4-BE49-F238E27FC236}">
                  <a16:creationId xmlns:a16="http://schemas.microsoft.com/office/drawing/2014/main" id="{A37179DF-BE77-17BE-D844-1C752AC6A6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655692" y="3849125"/>
              <a:ext cx="2029270" cy="1886047"/>
            </a:xfrm>
            <a:prstGeom prst="rect">
              <a:avLst/>
            </a:prstGeom>
            <a:noFill/>
          </p:spPr>
        </p:pic>
        <p:pic>
          <p:nvPicPr>
            <p:cNvPr id="20" name="Picture 19" descr="https://scontent.fmaa1-1.fna.fbcdn.net/v/t1.0-9/13239245_788443994624397_4293278128125424829_n.jpg?oh=331e9b3e27441b83150d0bdfa7220af0&amp;oe=585AB389">
              <a:extLst>
                <a:ext uri="{FF2B5EF4-FFF2-40B4-BE49-F238E27FC236}">
                  <a16:creationId xmlns:a16="http://schemas.microsoft.com/office/drawing/2014/main" id="{78157C94-8F63-A2D9-BCA0-B99D524DEB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flipH="1">
              <a:off x="6873874" y="3844728"/>
              <a:ext cx="1901884" cy="185302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99343093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4784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Industry Visits and  Interactions </a:t>
            </a:r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569" y="674132"/>
            <a:ext cx="3901546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3112532"/>
            <a:ext cx="35219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Advanced CNC Technologies,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Chakan</a:t>
            </a:r>
            <a:endParaRPr lang="en-IN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308" y="686475"/>
            <a:ext cx="4126523" cy="24260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4314094" y="3131128"/>
            <a:ext cx="41265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State Load Dispatch Centre, </a:t>
            </a:r>
            <a:r>
              <a:rPr lang="en-IN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Kalwa</a:t>
            </a:r>
            <a:endParaRPr lang="en-IN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0616" y="648609"/>
            <a:ext cx="3558874" cy="248251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628185" y="3131128"/>
            <a:ext cx="33713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N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Pavna</a:t>
            </a:r>
            <a:r>
              <a:rPr lang="en-IN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Hydraulic</a:t>
            </a:r>
            <a:endParaRPr lang="en-IN" sz="1600" dirty="0"/>
          </a:p>
        </p:txBody>
      </p:sp>
      <p:sp>
        <p:nvSpPr>
          <p:cNvPr id="12" name="Rectangle 11"/>
          <p:cNvSpPr/>
          <p:nvPr/>
        </p:nvSpPr>
        <p:spPr>
          <a:xfrm>
            <a:off x="8226354" y="6112732"/>
            <a:ext cx="41749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Procace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Engg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Automation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Pvt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Ltd</a:t>
            </a:r>
          </a:p>
          <a:p>
            <a:r>
              <a:rPr lang="en-US" sz="1600" b="1" dirty="0">
                <a:latin typeface="Times New Roman" panose="02020603050405020304" pitchFamily="18" charset="0"/>
              </a:rPr>
              <a:t>13.08.2025</a:t>
            </a:r>
            <a:endParaRPr lang="en-IN" sz="1600" dirty="0"/>
          </a:p>
        </p:txBody>
      </p:sp>
      <p:pic>
        <p:nvPicPr>
          <p:cNvPr id="23" name="Picture 8" descr="J:\Department of E&amp;TC  Engg\12. Department Reports\AY 2025-26\Industry Connect\Photos\WhatsApp Image 2025-08-13 at 17.25.15 (1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26"/>
          <a:stretch/>
        </p:blipFill>
        <p:spPr bwMode="auto">
          <a:xfrm>
            <a:off x="8491079" y="3581402"/>
            <a:ext cx="3419567" cy="248063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92" y="3581401"/>
            <a:ext cx="3931224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495615" y="6163750"/>
            <a:ext cx="33713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Industrial Visit- </a:t>
            </a:r>
            <a:r>
              <a:rPr lang="en-IN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Kullu</a:t>
            </a:r>
            <a:r>
              <a:rPr lang="en-IN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IN" sz="16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8"/>
          <a:stretch/>
        </p:blipFill>
        <p:spPr>
          <a:xfrm>
            <a:off x="4233365" y="3561288"/>
            <a:ext cx="4113465" cy="25347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4945676" y="6162452"/>
            <a:ext cx="29192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latin typeface="Times New Roman" pitchFamily="18" charset="0"/>
                <a:ea typeface="Lato Heavy" charset="0"/>
                <a:cs typeface="Times New Roman" pitchFamily="18" charset="0"/>
              </a:rPr>
              <a:t>Indesys</a:t>
            </a:r>
            <a:r>
              <a:rPr lang="en-US" sz="1600" b="1" dirty="0">
                <a:latin typeface="Times New Roman" pitchFamily="18" charset="0"/>
                <a:ea typeface="Lato Heavy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ea typeface="Lato Heavy" charset="0"/>
                <a:cs typeface="Times New Roman" pitchFamily="18" charset="0"/>
              </a:rPr>
              <a:t>Equipments</a:t>
            </a:r>
            <a:r>
              <a:rPr lang="en-US" sz="1600" b="1" dirty="0">
                <a:latin typeface="Times New Roman" pitchFamily="18" charset="0"/>
                <a:ea typeface="Lato Heavy" charset="0"/>
                <a:cs typeface="Times New Roman" pitchFamily="18" charset="0"/>
              </a:rPr>
              <a:t> PVT LTD 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3417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6762DD-B5CD-2FA8-0657-13D90E4659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83" y="799667"/>
            <a:ext cx="3254187" cy="22003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23129C-8261-C74A-BB1F-1988DDB252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452" y="799667"/>
            <a:ext cx="3341958" cy="22003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37A22F-C461-54BB-A6C4-4B7C81A09B7E}"/>
              </a:ext>
            </a:extLst>
          </p:cNvPr>
          <p:cNvSpPr txBox="1"/>
          <p:nvPr/>
        </p:nvSpPr>
        <p:spPr>
          <a:xfrm>
            <a:off x="562224" y="3059668"/>
            <a:ext cx="2933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Automatic Electrical Lonavala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A27F88-0250-0520-31D1-24B5BC5DFE1A}"/>
              </a:ext>
            </a:extLst>
          </p:cNvPr>
          <p:cNvSpPr txBox="1"/>
          <p:nvPr/>
        </p:nvSpPr>
        <p:spPr>
          <a:xfrm>
            <a:off x="5133329" y="3059668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LDC Kalwa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C01B4A-EC3E-F833-081E-1DDDC2D54B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592" y="799666"/>
            <a:ext cx="3523468" cy="22600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0969C0-9B7E-C263-DC96-517C65B24432}"/>
              </a:ext>
            </a:extLst>
          </p:cNvPr>
          <p:cNvSpPr txBox="1"/>
          <p:nvPr/>
        </p:nvSpPr>
        <p:spPr>
          <a:xfrm>
            <a:off x="9080290" y="3160697"/>
            <a:ext cx="1946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EV Chargin station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896BE7-9AA4-1D0D-4C24-75255AB7BE69}"/>
              </a:ext>
            </a:extLst>
          </p:cNvPr>
          <p:cNvSpPr txBox="1"/>
          <p:nvPr/>
        </p:nvSpPr>
        <p:spPr>
          <a:xfrm>
            <a:off x="0" y="14784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Industry Visits and  Interactions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79405E-34CA-9BA4-29F2-7C9AD970D5E8}"/>
              </a:ext>
            </a:extLst>
          </p:cNvPr>
          <p:cNvSpPr txBox="1"/>
          <p:nvPr/>
        </p:nvSpPr>
        <p:spPr>
          <a:xfrm>
            <a:off x="253999" y="5858419"/>
            <a:ext cx="4004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Proceca</a:t>
            </a:r>
            <a:r>
              <a:rPr lang="en-US" i="1" dirty="0"/>
              <a:t> Engineers &amp; Automation Pvt. Ltd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D4D4E7-CFB4-15BF-4E93-71B3FF8BC56D}"/>
              </a:ext>
            </a:extLst>
          </p:cNvPr>
          <p:cNvSpPr txBox="1"/>
          <p:nvPr/>
        </p:nvSpPr>
        <p:spPr>
          <a:xfrm>
            <a:off x="5297715" y="5858419"/>
            <a:ext cx="1424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</a:t>
            </a:r>
            <a:r>
              <a:rPr lang="en-IN" dirty="0"/>
              <a:t>wer House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4CCB4E-EF26-CBF9-229D-44F302F795E5}"/>
              </a:ext>
            </a:extLst>
          </p:cNvPr>
          <p:cNvSpPr txBox="1"/>
          <p:nvPr/>
        </p:nvSpPr>
        <p:spPr>
          <a:xfrm>
            <a:off x="9441827" y="5858419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AMDOCS</a:t>
            </a:r>
          </a:p>
        </p:txBody>
      </p:sp>
      <p:pic>
        <p:nvPicPr>
          <p:cNvPr id="19" name="Picture 6" descr="J:\Department of E&amp;TC  Engg\12. Department Reports\AY 2025-26\Industry Connect\Photos\WhatsApp Image 2025-08-13 at 17.25.16.jpeg">
            <a:extLst>
              <a:ext uri="{FF2B5EF4-FFF2-40B4-BE49-F238E27FC236}">
                <a16:creationId xmlns:a16="http://schemas.microsoft.com/office/drawing/2014/main" id="{E616C7A5-0D4A-2FB3-98D7-A1F3B7EFE1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" r="4758"/>
          <a:stretch/>
        </p:blipFill>
        <p:spPr bwMode="auto">
          <a:xfrm>
            <a:off x="426082" y="3560208"/>
            <a:ext cx="3254187" cy="219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CEDEE1-3B27-CDCA-5969-6628F339F7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452" y="3527469"/>
            <a:ext cx="3475521" cy="21214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991452-5038-AC9D-5F11-17D34A14B1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156" y="3560208"/>
            <a:ext cx="3475521" cy="208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138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6306" y="585606"/>
            <a:ext cx="10634572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400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Industrial Visit  [03-10.02.2025] [Chandigarh  &amp; </a:t>
            </a:r>
            <a:r>
              <a:rPr lang="en-US" sz="2400" dirty="0" err="1">
                <a:solidFill>
                  <a:srgbClr val="002060"/>
                </a:solidFill>
                <a:ea typeface="Lato Heavy" charset="0"/>
                <a:cs typeface="Arial" pitchFamily="34" charset="0"/>
              </a:rPr>
              <a:t>Manali</a:t>
            </a:r>
            <a:r>
              <a:rPr lang="en-US" sz="24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]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878" y="3714276"/>
            <a:ext cx="3535057" cy="265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06" y="3714277"/>
            <a:ext cx="5267572" cy="265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75646" y="6325903"/>
            <a:ext cx="1991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dirty="0"/>
              <a:t>Group at </a:t>
            </a:r>
            <a:r>
              <a:rPr lang="en-IN" sz="1400" dirty="0" err="1"/>
              <a:t>Prashar</a:t>
            </a:r>
            <a:r>
              <a:rPr lang="en-IN" sz="1400" dirty="0"/>
              <a:t> Temple</a:t>
            </a:r>
            <a:endParaRPr lang="en-US" sz="1400" i="1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0"/>
          <a:stretch/>
        </p:blipFill>
        <p:spPr bwMode="auto">
          <a:xfrm>
            <a:off x="8414648" y="1032667"/>
            <a:ext cx="3683568" cy="2386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J:\AY 2024-25\1. E&amp;TC Summary\12. Department Reports\AY 2024-25\Industry Connect\Students Visit 03-10.02.2025\WhatsApp Image 2025-02-22 at 09.15.45 (1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/>
          <a:stretch/>
        </p:blipFill>
        <p:spPr bwMode="auto">
          <a:xfrm>
            <a:off x="156308" y="1032666"/>
            <a:ext cx="4407878" cy="238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" t="20704" r="3610" b="10278"/>
          <a:stretch/>
        </p:blipFill>
        <p:spPr bwMode="auto">
          <a:xfrm>
            <a:off x="4564186" y="1032666"/>
            <a:ext cx="3944246" cy="23862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9544717" y="3410582"/>
            <a:ext cx="1156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dirty="0"/>
              <a:t>River Rafting </a:t>
            </a:r>
            <a:endParaRPr lang="en-US" sz="1400" i="1" dirty="0"/>
          </a:p>
        </p:txBody>
      </p:sp>
      <p:sp>
        <p:nvSpPr>
          <p:cNvPr id="15" name="Rectangle 14"/>
          <p:cNvSpPr/>
          <p:nvPr/>
        </p:nvSpPr>
        <p:spPr>
          <a:xfrm>
            <a:off x="6121579" y="3400477"/>
            <a:ext cx="11854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dirty="0"/>
              <a:t>Industry Visit </a:t>
            </a:r>
            <a:endParaRPr lang="en-US" sz="1400" i="1" dirty="0"/>
          </a:p>
        </p:txBody>
      </p:sp>
      <p:sp>
        <p:nvSpPr>
          <p:cNvPr id="16" name="Rectangle 15"/>
          <p:cNvSpPr/>
          <p:nvPr/>
        </p:nvSpPr>
        <p:spPr>
          <a:xfrm>
            <a:off x="1630737" y="3398988"/>
            <a:ext cx="11854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dirty="0"/>
              <a:t>Industry Visit </a:t>
            </a:r>
            <a:endParaRPr lang="en-US" sz="1400" i="1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936" y="3706764"/>
            <a:ext cx="3139280" cy="266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0119391" y="6320069"/>
            <a:ext cx="6896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400" dirty="0" err="1"/>
              <a:t>Manali</a:t>
            </a:r>
            <a:endParaRPr lang="en-US" sz="14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AB0F54-2CE0-5E3A-F74F-48E4D0300E84}"/>
              </a:ext>
            </a:extLst>
          </p:cNvPr>
          <p:cNvSpPr txBox="1"/>
          <p:nvPr/>
        </p:nvSpPr>
        <p:spPr>
          <a:xfrm>
            <a:off x="0" y="14784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Industry Visits and  Interactions </a:t>
            </a:r>
          </a:p>
        </p:txBody>
      </p:sp>
    </p:spTree>
    <p:extLst>
      <p:ext uri="{BB962C8B-B14F-4D97-AF65-F5344CB8AC3E}">
        <p14:creationId xmlns:p14="http://schemas.microsoft.com/office/powerpoint/2010/main" val="36824619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010912D-C451-4A0A-B7B3-48730BD9B321}"/>
              </a:ext>
            </a:extLst>
          </p:cNvPr>
          <p:cNvSpPr txBox="1">
            <a:spLocks/>
          </p:cNvSpPr>
          <p:nvPr/>
        </p:nvSpPr>
        <p:spPr>
          <a:xfrm>
            <a:off x="0" y="91440"/>
            <a:ext cx="12191999" cy="530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Technical Festival – Tech-Tonic -2026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5C744B-E29E-36FD-904C-ABB9604F0392}"/>
              </a:ext>
            </a:extLst>
          </p:cNvPr>
          <p:cNvGrpSpPr/>
          <p:nvPr/>
        </p:nvGrpSpPr>
        <p:grpSpPr>
          <a:xfrm>
            <a:off x="319316" y="1017142"/>
            <a:ext cx="11554138" cy="5383658"/>
            <a:chOff x="319316" y="686254"/>
            <a:chExt cx="11554138" cy="444274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D17DA69-A9C4-EDB1-D1C4-E882CC4AB545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316" y="686254"/>
              <a:ext cx="2743201" cy="2053318"/>
            </a:xfrm>
            <a:prstGeom prst="rect">
              <a:avLst/>
            </a:prstGeom>
            <a:noFill/>
          </p:spPr>
        </p:pic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D8E533AF-4A69-95FF-B208-91973F64B5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4932" y="686254"/>
              <a:ext cx="2737757" cy="20533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 descr="C:\Users\Admin\Downloads\Gemini_Generated_Image_f9mtp9f9mtp9f9mt.png">
              <a:extLst>
                <a:ext uri="{FF2B5EF4-FFF2-40B4-BE49-F238E27FC236}">
                  <a16:creationId xmlns:a16="http://schemas.microsoft.com/office/drawing/2014/main" id="{D0DD7CA7-A7A0-1041-792C-E9DFDFDC55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2174" y="686254"/>
              <a:ext cx="2738522" cy="2053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C:\Users\Admin\Downloads\IMG-20260409-WA0180.jpg">
              <a:extLst>
                <a:ext uri="{FF2B5EF4-FFF2-40B4-BE49-F238E27FC236}">
                  <a16:creationId xmlns:a16="http://schemas.microsoft.com/office/drawing/2014/main" id="{5402773C-50D3-4363-DE20-28CBC35FBE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636" y="686254"/>
              <a:ext cx="2729228" cy="2053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5" descr="C:\Users\Admin\Downloads\Gemini_Generated_Image_7h9qtt7h9qtt7h9q.png">
              <a:extLst>
                <a:ext uri="{FF2B5EF4-FFF2-40B4-BE49-F238E27FC236}">
                  <a16:creationId xmlns:a16="http://schemas.microsoft.com/office/drawing/2014/main" id="{E2E2765B-E9DD-A4E4-AF00-F53EC8B0CF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316" y="3067050"/>
              <a:ext cx="2743201" cy="2056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C:\Users\Admin\Downloads\IMG-20260409-WA0436.jpg">
              <a:extLst>
                <a:ext uri="{FF2B5EF4-FFF2-40B4-BE49-F238E27FC236}">
                  <a16:creationId xmlns:a16="http://schemas.microsoft.com/office/drawing/2014/main" id="{F3606338-535A-9A8D-E2B3-3FEB900A41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635" y="3067049"/>
              <a:ext cx="2733893" cy="2056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7" descr="C:\Users\Admin\Downloads\IMG-20260409-WA0485.jpg">
              <a:extLst>
                <a:ext uri="{FF2B5EF4-FFF2-40B4-BE49-F238E27FC236}">
                  <a16:creationId xmlns:a16="http://schemas.microsoft.com/office/drawing/2014/main" id="{F514AC79-A34B-AF49-2DD5-30ED69AF88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2174" y="3067050"/>
              <a:ext cx="2738522" cy="2061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8" descr="C:\Users\Admin\Downloads\IMG-20260409-WA0537.jpg">
              <a:extLst>
                <a:ext uri="{FF2B5EF4-FFF2-40B4-BE49-F238E27FC236}">
                  <a16:creationId xmlns:a16="http://schemas.microsoft.com/office/drawing/2014/main" id="{EC0133D8-8726-ADEC-F861-09B965775C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4931" y="3067048"/>
              <a:ext cx="2738523" cy="2061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228840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" y="21974"/>
            <a:ext cx="12053436" cy="5072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IEEE Global Conference on Wireless Computing and Networking[GCWCN-2025]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22-23-11-2025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04715" y="488270"/>
            <a:ext cx="11813514" cy="3033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217"/>
            <a:r>
              <a:rPr lang="en-US" sz="1600" b="1" dirty="0">
                <a:solidFill>
                  <a:srgbClr val="00B050"/>
                </a:solidFill>
              </a:rPr>
              <a:t>“Digitization of New Techniques in Next Generation Networks”</a:t>
            </a:r>
            <a:r>
              <a:rPr lang="en-US" sz="1050" dirty="0">
                <a:solidFill>
                  <a:srgbClr val="00B050"/>
                </a:solidFill>
              </a:rPr>
              <a:t>.     </a:t>
            </a:r>
            <a:r>
              <a:rPr lang="en-US" sz="1800" dirty="0">
                <a:solidFill>
                  <a:srgbClr val="C00000"/>
                </a:solidFill>
                <a:ea typeface="Lato Heavy" charset="0"/>
                <a:cs typeface="Arial" pitchFamily="34" charset="0"/>
              </a:rPr>
              <a:t>General Chair : </a:t>
            </a:r>
            <a:r>
              <a:rPr lang="en-US" sz="1800" dirty="0">
                <a:ea typeface="Lato Heavy" charset="0"/>
                <a:cs typeface="Arial" pitchFamily="34" charset="0"/>
              </a:rPr>
              <a:t>Dr. </a:t>
            </a:r>
            <a:r>
              <a:rPr lang="en-US" sz="1800" dirty="0" err="1">
                <a:ea typeface="Lato Heavy" charset="0"/>
                <a:cs typeface="Arial" pitchFamily="34" charset="0"/>
              </a:rPr>
              <a:t>Dnyaneshwar</a:t>
            </a:r>
            <a:r>
              <a:rPr lang="en-US" sz="1800" dirty="0">
                <a:ea typeface="Lato Heavy" charset="0"/>
                <a:cs typeface="Arial" pitchFamily="34" charset="0"/>
              </a:rPr>
              <a:t> S.</a:t>
            </a:r>
            <a:r>
              <a:rPr lang="en-US" sz="1600" dirty="0">
                <a:ea typeface="Lato Heavy" charset="0"/>
                <a:cs typeface="Arial" pitchFamily="34" charset="0"/>
              </a:rPr>
              <a:t> </a:t>
            </a:r>
            <a:r>
              <a:rPr lang="en-US" sz="1800" dirty="0" err="1">
                <a:ea typeface="Lato Heavy" charset="0"/>
                <a:cs typeface="Arial" pitchFamily="34" charset="0"/>
              </a:rPr>
              <a:t>Mantri</a:t>
            </a:r>
            <a:r>
              <a:rPr lang="en-US" sz="1800" dirty="0">
                <a:ea typeface="Lato Heavy" charset="0"/>
                <a:cs typeface="Arial" pitchFamily="34" charset="0"/>
              </a:rPr>
              <a:t> </a:t>
            </a:r>
            <a:r>
              <a:rPr lang="en-US" sz="2000" dirty="0">
                <a:ea typeface="Lato Heavy" charset="0"/>
                <a:cs typeface="Arial" pitchFamily="34" charset="0"/>
              </a:rPr>
              <a:t>	  </a:t>
            </a:r>
            <a:endParaRPr lang="en-IN" sz="2000" dirty="0"/>
          </a:p>
        </p:txBody>
      </p:sp>
      <p:grpSp>
        <p:nvGrpSpPr>
          <p:cNvPr id="5" name="Group 4"/>
          <p:cNvGrpSpPr/>
          <p:nvPr/>
        </p:nvGrpSpPr>
        <p:grpSpPr>
          <a:xfrm>
            <a:off x="102326" y="865898"/>
            <a:ext cx="12031212" cy="5739089"/>
            <a:chOff x="83140" y="865897"/>
            <a:chExt cx="9775360" cy="5739089"/>
          </a:xfrm>
        </p:grpSpPr>
        <p:pic>
          <p:nvPicPr>
            <p:cNvPr id="1026" name="Picture 2" descr="J:\GCWCN2025\GCWCN Final\Glimpses of GCECN 2025\IMP Glimpses\WhatsApp Image 2025-11-22 at 10.00.05 PM.jpe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42" r="12277"/>
            <a:stretch/>
          </p:blipFill>
          <p:spPr bwMode="auto">
            <a:xfrm>
              <a:off x="83140" y="865897"/>
              <a:ext cx="2161309" cy="1971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J:\GCWCN2025\GCWCN Final\Glimpses of GCECN 2025\IMP Glimpses\WhatsApp Image 2025-11-22 at 9.19.01 PM.jpe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8071" y="865898"/>
              <a:ext cx="2575272" cy="1966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J:\GCWCN2025\GCWCN Final\Glimpses of GCECN 2025\IMP Glimpses\WhatsApp Image 2025-11-22 at 6.18.55 PM (3)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260" y="865897"/>
              <a:ext cx="2683811" cy="1966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277" y="2944369"/>
              <a:ext cx="2594223" cy="18387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1" name="Picture 7" descr="J:\GCWCN2025\GCWCN Final\Glimpses of GCECN 2025\IMP Glimpses\WhatsApp Image 2025-11-22 at 7.53.20 PM (1).jpe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7032" y="4860030"/>
              <a:ext cx="2271468" cy="1733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3343" y="865897"/>
              <a:ext cx="2365157" cy="1966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7955" y="2939147"/>
              <a:ext cx="2636322" cy="18387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 descr="J:\GCWCN2025\GCWCN Final\Glimpses of GCECN 2025\IMP Glimpses\WhatsApp Image 2025-11-22 at 9.58.31 PM.jpe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2840" y="2939147"/>
              <a:ext cx="2495115" cy="1838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7" name="Picture 13" descr="J:\GCWCN2025\GCWCN Final\Glimpses of GCECN 2025\IMP Glimpses\WhatsApp Image 2025-11-23 at 8.33.39 PM.jpe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41" y="2939147"/>
              <a:ext cx="2268174" cy="1843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9" name="Picture 15" descr="J:\GCWCN2025\GCWCN Final\Glimpses of GCECN 2025\IMP Glimpses\WhatsApp Image 2025-11-22 at 9.56.03 PM.jpe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24" y="4860030"/>
              <a:ext cx="2624611" cy="1744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1" name="Picture 17" descr="J:\GCWCN2025\GCWCN Final\Glimpses of GCECN 2025\IMP Glimpses\WhatsApp Image 2025-11-22 at 9.19.03 PM (1).jpe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9923" y="4860030"/>
              <a:ext cx="2577109" cy="1744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3" name="Picture 19" descr="J:\GCWCN2025\GCWCN Final\Glimpses of GCECN 2025\IMP Glimpses\WhatsApp Image 2025-11-22 at 9.19.01 PM (1).jpe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1135" y="4860030"/>
              <a:ext cx="2288788" cy="1729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021773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WhatsApp Unknown 2026-04-26 at 11.11.37 AM\WhatsApp Image 2026-04-22 at 9.50.33 PM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2" y="1087391"/>
            <a:ext cx="4092418" cy="181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ownloads\WhatsApp Unknown 2026-04-26 at 11.11.37 AM\WhatsApp Image 2026-04-22 at 9.50.34 PM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041" y="1087391"/>
            <a:ext cx="3854913" cy="181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ownloads\WhatsApp Unknown 2026-04-26 at 11.11.37 AM\WhatsApp Image 2026-04-22 at 9.50.34 PM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954" y="1111142"/>
            <a:ext cx="3862222" cy="177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ownloads\WhatsApp Unknown 2026-04-26 at 11.11.37 AM\WhatsApp Image 2026-04-22 at 9.50.34 PM (2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2" y="3135079"/>
            <a:ext cx="4092418" cy="161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ownloads\WhatsApp Unknown 2026-04-26 at 11.11.37 AM\WhatsApp Image 2026-04-22 at 9.50.35 PM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041" y="3135079"/>
            <a:ext cx="3854913" cy="161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ownloads\WhatsApp Unknown 2026-04-26 at 11.11.37 AM\WhatsApp Image 2026-04-22 at 9.50.36 PM (2)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954" y="3135079"/>
            <a:ext cx="3862222" cy="161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04622" y="2889945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Welcome to All</a:t>
            </a:r>
          </a:p>
        </p:txBody>
      </p:sp>
      <p:sp>
        <p:nvSpPr>
          <p:cNvPr id="9" name="Rectangle 8"/>
          <p:cNvSpPr/>
          <p:nvPr/>
        </p:nvSpPr>
        <p:spPr>
          <a:xfrm>
            <a:off x="4528457" y="2861943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Blessings of </a:t>
            </a:r>
            <a:r>
              <a:rPr lang="en-US" sz="1400" dirty="0" err="1"/>
              <a:t>Maa</a:t>
            </a:r>
            <a:r>
              <a:rPr lang="en-US" sz="1400" dirty="0"/>
              <a:t> </a:t>
            </a:r>
            <a:r>
              <a:rPr lang="en-US" sz="1400" dirty="0" err="1"/>
              <a:t>Saraswati</a:t>
            </a:r>
            <a:r>
              <a:rPr lang="en-US" sz="1400" dirty="0"/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94916" y="2866194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Statistics by Dr. D. S </a:t>
            </a:r>
            <a:r>
              <a:rPr lang="en-US" sz="1400" dirty="0" err="1"/>
              <a:t>Mantri</a:t>
            </a:r>
            <a:r>
              <a:rPr lang="en-US" sz="1400" dirty="0"/>
              <a:t>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" y="69474"/>
            <a:ext cx="12053436" cy="3712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2400" dirty="0">
                <a:solidFill>
                  <a:srgbClr val="0000FF"/>
                </a:solidFill>
                <a:latin typeface="Agency FB" panose="020B0503020202020204" pitchFamily="34" charset="0"/>
              </a:rPr>
              <a:t>7</a:t>
            </a:r>
            <a:r>
              <a:rPr lang="en-US" sz="2400" baseline="30000" dirty="0">
                <a:solidFill>
                  <a:srgbClr val="0000FF"/>
                </a:solidFill>
                <a:latin typeface="Agency FB" panose="020B0503020202020204" pitchFamily="34" charset="0"/>
              </a:rPr>
              <a:t>th</a:t>
            </a:r>
            <a:r>
              <a:rPr lang="en-US" sz="2400" dirty="0">
                <a:solidFill>
                  <a:srgbClr val="0000FF"/>
                </a:solidFill>
                <a:latin typeface="Agency FB" panose="020B0503020202020204" pitchFamily="34" charset="0"/>
              </a:rPr>
              <a:t> National Level Student Conference </a:t>
            </a:r>
            <a:r>
              <a:rPr lang="en-IN" sz="2400" b="1" dirty="0">
                <a:latin typeface="Agency FB" panose="020B0503020202020204" pitchFamily="34" charset="0"/>
              </a:rPr>
              <a:t>TECHNICOKNOCKDOWN-2026 (TKD-26)[18.04.2026]</a:t>
            </a:r>
            <a:endParaRPr lang="en-US" sz="2400" dirty="0"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46735" y="320695"/>
            <a:ext cx="11813514" cy="79044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1600" b="1" dirty="0">
                <a:solidFill>
                  <a:srgbClr val="00B050"/>
                </a:solidFill>
              </a:rPr>
              <a:t>“Clean and Green Village: Rural Transformations ”</a:t>
            </a:r>
            <a:r>
              <a:rPr lang="en-US" sz="1050" dirty="0">
                <a:solidFill>
                  <a:srgbClr val="00B050"/>
                </a:solidFill>
              </a:rPr>
              <a:t>.    </a:t>
            </a:r>
            <a:r>
              <a:rPr lang="en-US" sz="1200" dirty="0">
                <a:solidFill>
                  <a:srgbClr val="7030A0"/>
                </a:solidFill>
              </a:rPr>
              <a:t>Technically  Sponsored by IETE Pune Centre and IEEE Maharashtra Section </a:t>
            </a:r>
          </a:p>
          <a:p>
            <a:pPr defTabSz="914217"/>
            <a:r>
              <a:rPr lang="en-US" sz="1600" dirty="0">
                <a:solidFill>
                  <a:srgbClr val="C00000"/>
                </a:solidFill>
                <a:ea typeface="Lato Heavy" charset="0"/>
                <a:cs typeface="Arial" pitchFamily="34" charset="0"/>
              </a:rPr>
              <a:t>General Chair : </a:t>
            </a:r>
            <a:r>
              <a:rPr lang="en-US" sz="1600" dirty="0">
                <a:ea typeface="Lato Heavy" charset="0"/>
                <a:cs typeface="Arial" pitchFamily="34" charset="0"/>
              </a:rPr>
              <a:t>Dr. </a:t>
            </a:r>
            <a:r>
              <a:rPr lang="en-US" sz="1600" dirty="0" err="1">
                <a:ea typeface="Lato Heavy" charset="0"/>
                <a:cs typeface="Arial" pitchFamily="34" charset="0"/>
              </a:rPr>
              <a:t>Dnyaneshwar</a:t>
            </a:r>
            <a:r>
              <a:rPr lang="en-US" sz="1600" dirty="0">
                <a:ea typeface="Lato Heavy" charset="0"/>
                <a:cs typeface="Arial" pitchFamily="34" charset="0"/>
              </a:rPr>
              <a:t> S.</a:t>
            </a:r>
            <a:r>
              <a:rPr lang="en-US" sz="1400" dirty="0">
                <a:ea typeface="Lato Heavy" charset="0"/>
                <a:cs typeface="Arial" pitchFamily="34" charset="0"/>
              </a:rPr>
              <a:t> </a:t>
            </a:r>
            <a:r>
              <a:rPr lang="en-US" sz="1600" dirty="0" err="1">
                <a:ea typeface="Lato Heavy" charset="0"/>
                <a:cs typeface="Arial" pitchFamily="34" charset="0"/>
              </a:rPr>
              <a:t>Mantri</a:t>
            </a:r>
            <a:r>
              <a:rPr lang="en-US" sz="1600" dirty="0">
                <a:ea typeface="Lato Heavy" charset="0"/>
                <a:cs typeface="Arial" pitchFamily="34" charset="0"/>
              </a:rPr>
              <a:t>  Coordinator : Dr. </a:t>
            </a:r>
            <a:r>
              <a:rPr lang="en-US" sz="1600" dirty="0" err="1">
                <a:ea typeface="Lato Heavy" charset="0"/>
                <a:cs typeface="Arial" pitchFamily="34" charset="0"/>
              </a:rPr>
              <a:t>Manoj</a:t>
            </a:r>
            <a:r>
              <a:rPr lang="en-US" sz="1600" dirty="0">
                <a:ea typeface="Lato Heavy" charset="0"/>
                <a:cs typeface="Arial" pitchFamily="34" charset="0"/>
              </a:rPr>
              <a:t> K. </a:t>
            </a:r>
            <a:r>
              <a:rPr lang="en-US" sz="1600" dirty="0" err="1">
                <a:ea typeface="Lato Heavy" charset="0"/>
                <a:cs typeface="Arial" pitchFamily="34" charset="0"/>
              </a:rPr>
              <a:t>Bhosale</a:t>
            </a:r>
            <a:r>
              <a:rPr lang="en-US" sz="1600" dirty="0">
                <a:ea typeface="Lato Heavy" charset="0"/>
                <a:cs typeface="Arial" pitchFamily="34" charset="0"/>
              </a:rPr>
              <a:t>                                                                           Tracks : 08, Papers Received: 112, Reviewers 100+, Accepted 51, Registered:32 </a:t>
            </a:r>
            <a:r>
              <a:rPr lang="en-US" sz="2000" dirty="0">
                <a:ea typeface="Lato Heavy" charset="0"/>
                <a:cs typeface="Arial" pitchFamily="34" charset="0"/>
              </a:rPr>
              <a:t>	  </a:t>
            </a:r>
            <a:endParaRPr lang="en-IN" sz="2000" dirty="0"/>
          </a:p>
        </p:txBody>
      </p:sp>
      <p:sp>
        <p:nvSpPr>
          <p:cNvPr id="13" name="Rectangle 12"/>
          <p:cNvSpPr/>
          <p:nvPr/>
        </p:nvSpPr>
        <p:spPr>
          <a:xfrm>
            <a:off x="1" y="4704896"/>
            <a:ext cx="33978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Welcome </a:t>
            </a:r>
            <a:r>
              <a:rPr lang="en-US" sz="1400" dirty="0" err="1"/>
              <a:t>Msg</a:t>
            </a:r>
            <a:r>
              <a:rPr lang="en-US" sz="1400" dirty="0"/>
              <a:t>: Dr. S. D. Babar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45399" y="4688769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Opening </a:t>
            </a:r>
            <a:r>
              <a:rPr lang="en-US" sz="1400" dirty="0" err="1"/>
              <a:t>Msg</a:t>
            </a:r>
            <a:r>
              <a:rPr lang="en-US" sz="1400" dirty="0"/>
              <a:t>: Dr. M. S. </a:t>
            </a:r>
            <a:r>
              <a:rPr lang="en-US" sz="1400" dirty="0" err="1"/>
              <a:t>Gaikwad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8511858" y="4704895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Souvenir Opening</a:t>
            </a:r>
          </a:p>
        </p:txBody>
      </p:sp>
      <p:pic>
        <p:nvPicPr>
          <p:cNvPr id="1032" name="Picture 8" descr="C:\Users\admin\Downloads\WhatsApp Unknown 2026-04-26 at 11.11.37 AM\WhatsApp Image 2026-04-22 at 9.50.37 PM (1)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2" y="4963195"/>
            <a:ext cx="4092418" cy="147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0951" y="6428113"/>
            <a:ext cx="33978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Guest of </a:t>
            </a:r>
            <a:r>
              <a:rPr lang="en-US" sz="1400" dirty="0" err="1"/>
              <a:t>Honour</a:t>
            </a:r>
            <a:r>
              <a:rPr lang="en-US" sz="1400" dirty="0"/>
              <a:t>: Dr. .B. </a:t>
            </a:r>
            <a:r>
              <a:rPr lang="en-US" sz="1400" dirty="0" err="1"/>
              <a:t>Somani</a:t>
            </a:r>
            <a:r>
              <a:rPr lang="en-US" sz="1400" dirty="0"/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97041" y="6400111"/>
            <a:ext cx="35156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Inaugural Guest: Dr. D. S. </a:t>
            </a:r>
            <a:r>
              <a:rPr lang="en-US" sz="1400" dirty="0" err="1"/>
              <a:t>Bormane</a:t>
            </a:r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8602808" y="6416237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Chief Guest: Dr. S. S. </a:t>
            </a:r>
            <a:r>
              <a:rPr lang="en-US" sz="1400" dirty="0" err="1"/>
              <a:t>Nanivadekar</a:t>
            </a:r>
            <a:endParaRPr lang="en-US" sz="1400" dirty="0"/>
          </a:p>
        </p:txBody>
      </p:sp>
      <p:pic>
        <p:nvPicPr>
          <p:cNvPr id="20" name="Picture 2" descr="C:\Users\admin\Downloads\WhatsApp Unknown 2026-04-26 at 11.11.37 AM\WhatsApp Image 2026-04-22 at 9.50.37 PM (2)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041" y="4986945"/>
            <a:ext cx="3854913" cy="145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ownloads\WhatsApp Unknown 2026-04-26 at 11.11.37 AM\WhatsApp Image 2026-04-22 at 9.50.38 PM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954" y="4963194"/>
            <a:ext cx="3862222" cy="147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4562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4622" y="2688070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Thanks : Dr. </a:t>
            </a:r>
            <a:r>
              <a:rPr lang="en-US" sz="1400" dirty="0" err="1"/>
              <a:t>Manoj</a:t>
            </a:r>
            <a:r>
              <a:rPr lang="en-US" sz="1400" dirty="0"/>
              <a:t> K. </a:t>
            </a:r>
            <a:r>
              <a:rPr lang="en-US" sz="1400" dirty="0" err="1"/>
              <a:t>Bhosale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4528457" y="2660068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Keynote Speaker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94916" y="2664319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Keynote: Dr. R. A. </a:t>
            </a:r>
            <a:r>
              <a:rPr lang="en-US" sz="1400" dirty="0" err="1"/>
              <a:t>Deshmukh</a:t>
            </a:r>
            <a:endParaRPr lang="en-US" sz="14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" y="21974"/>
            <a:ext cx="12053436" cy="3712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1800" dirty="0"/>
              <a:t>7</a:t>
            </a:r>
            <a:r>
              <a:rPr lang="en-US" sz="1800" baseline="30000" dirty="0"/>
              <a:t>th</a:t>
            </a:r>
            <a:r>
              <a:rPr lang="en-US" sz="1800" dirty="0"/>
              <a:t> National Level Student Conference </a:t>
            </a:r>
            <a:r>
              <a:rPr lang="en-IN" sz="1800" b="1" dirty="0"/>
              <a:t>TECHNICOKNOCKDOWN-2026 (TKD-26</a:t>
            </a:r>
            <a:r>
              <a:rPr lang="en-IN" sz="2000" b="1" dirty="0"/>
              <a:t>)[18.04.2026]</a:t>
            </a:r>
            <a:endParaRPr lang="en-US" sz="2800" dirty="0">
              <a:solidFill>
                <a:srgbClr val="002060"/>
              </a:solidFill>
              <a:ea typeface="Lato Heavy" charset="0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04715" y="241596"/>
            <a:ext cx="11813514" cy="3033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2000" b="1" dirty="0">
                <a:solidFill>
                  <a:srgbClr val="00B050"/>
                </a:solidFill>
              </a:rPr>
              <a:t>“Clean and Green Village: Rural Transformations ”</a:t>
            </a:r>
            <a:r>
              <a:rPr lang="en-US" sz="1200" dirty="0">
                <a:solidFill>
                  <a:srgbClr val="00B050"/>
                </a:solidFill>
              </a:rPr>
              <a:t>.    </a:t>
            </a:r>
            <a:r>
              <a:rPr lang="en-US" sz="1000" dirty="0">
                <a:solidFill>
                  <a:srgbClr val="7030A0"/>
                </a:solidFill>
              </a:rPr>
              <a:t>Technically  Sponsored by IETE Pune Centre and IEEE Maharashtra Section </a:t>
            </a:r>
            <a:endParaRPr lang="en-US" sz="1600" dirty="0">
              <a:solidFill>
                <a:srgbClr val="7030A0"/>
              </a:solidFill>
            </a:endParaRPr>
          </a:p>
          <a:p>
            <a:pPr defTabSz="914217"/>
            <a:r>
              <a:rPr lang="en-US" sz="1800" dirty="0">
                <a:solidFill>
                  <a:srgbClr val="C00000"/>
                </a:solidFill>
                <a:ea typeface="Lato Heavy" charset="0"/>
                <a:cs typeface="Arial" pitchFamily="34" charset="0"/>
              </a:rPr>
              <a:t>General Chair : </a:t>
            </a:r>
            <a:r>
              <a:rPr lang="en-US" sz="1800" dirty="0">
                <a:ea typeface="Lato Heavy" charset="0"/>
                <a:cs typeface="Arial" pitchFamily="34" charset="0"/>
              </a:rPr>
              <a:t>Dr. </a:t>
            </a:r>
            <a:r>
              <a:rPr lang="en-US" sz="1800" dirty="0" err="1">
                <a:ea typeface="Lato Heavy" charset="0"/>
                <a:cs typeface="Arial" pitchFamily="34" charset="0"/>
              </a:rPr>
              <a:t>Dnyaneshwar</a:t>
            </a:r>
            <a:r>
              <a:rPr lang="en-US" sz="1800" dirty="0">
                <a:ea typeface="Lato Heavy" charset="0"/>
                <a:cs typeface="Arial" pitchFamily="34" charset="0"/>
              </a:rPr>
              <a:t> S.</a:t>
            </a:r>
            <a:r>
              <a:rPr lang="en-US" sz="1600" dirty="0">
                <a:ea typeface="Lato Heavy" charset="0"/>
                <a:cs typeface="Arial" pitchFamily="34" charset="0"/>
              </a:rPr>
              <a:t> </a:t>
            </a:r>
            <a:r>
              <a:rPr lang="en-US" sz="1800" dirty="0" err="1">
                <a:ea typeface="Lato Heavy" charset="0"/>
                <a:cs typeface="Arial" pitchFamily="34" charset="0"/>
              </a:rPr>
              <a:t>Mantri</a:t>
            </a:r>
            <a:r>
              <a:rPr lang="en-US" sz="1800" dirty="0">
                <a:ea typeface="Lato Heavy" charset="0"/>
                <a:cs typeface="Arial" pitchFamily="34" charset="0"/>
              </a:rPr>
              <a:t>  Coordinator : Dr. </a:t>
            </a:r>
            <a:r>
              <a:rPr lang="en-US" sz="1800" dirty="0" err="1">
                <a:ea typeface="Lato Heavy" charset="0"/>
                <a:cs typeface="Arial" pitchFamily="34" charset="0"/>
              </a:rPr>
              <a:t>Manoj</a:t>
            </a:r>
            <a:r>
              <a:rPr lang="en-US" sz="1800" dirty="0">
                <a:ea typeface="Lato Heavy" charset="0"/>
                <a:cs typeface="Arial" pitchFamily="34" charset="0"/>
              </a:rPr>
              <a:t> K. </a:t>
            </a:r>
            <a:r>
              <a:rPr lang="en-US" sz="1800" dirty="0" err="1">
                <a:ea typeface="Lato Heavy" charset="0"/>
                <a:cs typeface="Arial" pitchFamily="34" charset="0"/>
              </a:rPr>
              <a:t>Bhosale</a:t>
            </a:r>
            <a:r>
              <a:rPr lang="en-US" sz="1800" dirty="0">
                <a:ea typeface="Lato Heavy" charset="0"/>
                <a:cs typeface="Arial" pitchFamily="34" charset="0"/>
              </a:rPr>
              <a:t> </a:t>
            </a:r>
            <a:r>
              <a:rPr lang="en-US" sz="2000" dirty="0">
                <a:ea typeface="Lato Heavy" charset="0"/>
                <a:cs typeface="Arial" pitchFamily="34" charset="0"/>
              </a:rPr>
              <a:t>	  </a:t>
            </a:r>
            <a:endParaRPr lang="en-IN" sz="2000" dirty="0"/>
          </a:p>
        </p:txBody>
      </p:sp>
      <p:sp>
        <p:nvSpPr>
          <p:cNvPr id="13" name="Rectangle 12"/>
          <p:cNvSpPr/>
          <p:nvPr/>
        </p:nvSpPr>
        <p:spPr>
          <a:xfrm>
            <a:off x="1" y="4538646"/>
            <a:ext cx="33978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Keynote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45399" y="4522519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keynote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511858" y="4538645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Session: AIML; Dr. </a:t>
            </a:r>
            <a:r>
              <a:rPr lang="en-US" sz="1400" dirty="0" err="1"/>
              <a:t>Arti</a:t>
            </a:r>
            <a:r>
              <a:rPr lang="en-US" sz="1400" dirty="0"/>
              <a:t> Boob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0951" y="6344988"/>
            <a:ext cx="33978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Session : </a:t>
            </a:r>
            <a:r>
              <a:rPr lang="en-US" sz="1400" dirty="0" err="1"/>
              <a:t>IoT</a:t>
            </a:r>
            <a:r>
              <a:rPr lang="en-US" sz="1400" dirty="0"/>
              <a:t>: Dr. P. R. Dike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97041" y="6316986"/>
            <a:ext cx="35156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Session SNSA: Dr. V.S. </a:t>
            </a:r>
            <a:r>
              <a:rPr lang="en-US" sz="1400" dirty="0" err="1"/>
              <a:t>Shirwal</a:t>
            </a:r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8602808" y="6333112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Session Other: Dr. S. R. </a:t>
            </a:r>
            <a:r>
              <a:rPr lang="en-US" sz="1400" dirty="0" err="1"/>
              <a:t>Madkar</a:t>
            </a:r>
            <a:endParaRPr lang="en-US" sz="1400" dirty="0"/>
          </a:p>
        </p:txBody>
      </p:sp>
      <p:pic>
        <p:nvPicPr>
          <p:cNvPr id="23" name="Picture 2" descr="C:\Users\admin\Downloads\WhatsApp Unknown 2026-04-26 at 11.11.37 AM\WhatsApp Image 2026-04-22 at 9.50.38 PM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3" y="902259"/>
            <a:ext cx="4092418" cy="1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WhatsApp Unknown 2026-04-26 at 11.11.37 AM\WhatsApp Image 2026-04-22 at 9.50.38 PM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670" y="862381"/>
            <a:ext cx="3851767" cy="1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041" y="914135"/>
            <a:ext cx="3904628" cy="177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C:\Users\admin\Downloads\WhatsApp Unknown 2026-04-26 at 11.11.37 AM\WhatsApp Image 2026-04-22 at 9.50.39 PM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2967844"/>
            <a:ext cx="4092325" cy="161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/>
          <p:nvPr/>
        </p:nvPicPr>
        <p:blipFill>
          <a:blip r:embed="rId6"/>
          <a:stretch>
            <a:fillRect/>
          </a:stretch>
        </p:blipFill>
        <p:spPr>
          <a:xfrm>
            <a:off x="4297041" y="2995846"/>
            <a:ext cx="3904629" cy="1588029"/>
          </a:xfrm>
          <a:prstGeom prst="rect">
            <a:avLst/>
          </a:prstGeom>
        </p:spPr>
      </p:pic>
      <p:pic>
        <p:nvPicPr>
          <p:cNvPr id="31" name="Picture 30"/>
          <p:cNvPicPr/>
          <p:nvPr/>
        </p:nvPicPr>
        <p:blipFill>
          <a:blip r:embed="rId7"/>
          <a:stretch>
            <a:fillRect/>
          </a:stretch>
        </p:blipFill>
        <p:spPr>
          <a:xfrm>
            <a:off x="8201670" y="2972096"/>
            <a:ext cx="3851767" cy="1550423"/>
          </a:xfrm>
          <a:prstGeom prst="rect">
            <a:avLst/>
          </a:prstGeom>
        </p:spPr>
      </p:pic>
      <p:pic>
        <p:nvPicPr>
          <p:cNvPr id="33" name="drawi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15" y="4953001"/>
            <a:ext cx="4092325" cy="1363985"/>
          </a:xfrm>
          <a:prstGeom prst="rect">
            <a:avLst/>
          </a:prstGeom>
        </p:spPr>
      </p:pic>
      <p:pic>
        <p:nvPicPr>
          <p:cNvPr id="34" name="drawin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039" y="4953000"/>
            <a:ext cx="3904629" cy="1363985"/>
          </a:xfrm>
          <a:prstGeom prst="rect">
            <a:avLst/>
          </a:prstGeom>
        </p:spPr>
      </p:pic>
      <p:pic>
        <p:nvPicPr>
          <p:cNvPr id="35" name="drawin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1670" y="4953000"/>
            <a:ext cx="3851767" cy="136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3928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p final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417" y="29028"/>
            <a:ext cx="2868083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" y="29028"/>
            <a:ext cx="2935817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TKD-22 cover_p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18" y="29028"/>
            <a:ext cx="2933700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Cover fin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218" y="29028"/>
            <a:ext cx="2933700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TEST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5467"/>
            <a:ext cx="2999317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418" y="3275466"/>
            <a:ext cx="2855383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front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517" y="3275467"/>
            <a:ext cx="2946400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17" y="3278642"/>
            <a:ext cx="2918883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49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>
        <p:split orient="vert"/>
      </p:transition>
    </mc:Choice>
    <mc:Fallback xmlns="">
      <p:transition advClick="0" advTm="5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1E662A-CA35-92AD-F2EE-62987C1D44C6}"/>
              </a:ext>
            </a:extLst>
          </p:cNvPr>
          <p:cNvSpPr txBox="1">
            <a:spLocks/>
          </p:cNvSpPr>
          <p:nvPr/>
        </p:nvSpPr>
        <p:spPr>
          <a:xfrm>
            <a:off x="-1" y="99157"/>
            <a:ext cx="12191999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itchFamily="34" charset="0"/>
                <a:cs typeface="Times New Roman" pitchFamily="18" charset="0"/>
              </a:rPr>
              <a:t>Institute Organization and Functioning</a:t>
            </a:r>
            <a:endParaRPr lang="en-US" sz="2800" dirty="0">
              <a:solidFill>
                <a:srgbClr val="0000FF"/>
              </a:solidFill>
              <a:latin typeface="Agency FB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189880-6EE6-4CAB-3B54-2E391AF15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60" y="873302"/>
            <a:ext cx="12017339" cy="576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182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"/>
          <p:cNvSpPr>
            <a:spLocks noChangeArrowheads="1"/>
          </p:cNvSpPr>
          <p:nvPr/>
        </p:nvSpPr>
        <p:spPr bwMode="auto">
          <a:xfrm rot="10800000">
            <a:off x="1748172" y="1169133"/>
            <a:ext cx="503592" cy="4098470"/>
          </a:xfrm>
          <a:custGeom>
            <a:avLst/>
            <a:gdLst>
              <a:gd name="T0" fmla="*/ 860 w 861"/>
              <a:gd name="T1" fmla="*/ 6998 h 6999"/>
              <a:gd name="T2" fmla="*/ 0 w 861"/>
              <a:gd name="T3" fmla="*/ 6998 h 6999"/>
              <a:gd name="T4" fmla="*/ 0 w 861"/>
              <a:gd name="T5" fmla="*/ 0 h 6999"/>
              <a:gd name="T6" fmla="*/ 860 w 861"/>
              <a:gd name="T7" fmla="*/ 0 h 6999"/>
              <a:gd name="T8" fmla="*/ 860 w 861"/>
              <a:gd name="T9" fmla="*/ 6998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1" h="6999">
                <a:moveTo>
                  <a:pt x="860" y="6998"/>
                </a:moveTo>
                <a:lnTo>
                  <a:pt x="0" y="6998"/>
                </a:lnTo>
                <a:lnTo>
                  <a:pt x="0" y="0"/>
                </a:lnTo>
                <a:lnTo>
                  <a:pt x="860" y="0"/>
                </a:lnTo>
                <a:lnTo>
                  <a:pt x="860" y="6998"/>
                </a:lnTo>
              </a:path>
            </a:pathLst>
          </a:custGeom>
          <a:solidFill>
            <a:srgbClr val="5C5C5C">
              <a:alpha val="2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Freeform 2"/>
          <p:cNvSpPr>
            <a:spLocks noChangeArrowheads="1"/>
          </p:cNvSpPr>
          <p:nvPr/>
        </p:nvSpPr>
        <p:spPr bwMode="auto">
          <a:xfrm rot="10800000">
            <a:off x="1193483" y="662278"/>
            <a:ext cx="1583090" cy="792837"/>
          </a:xfrm>
          <a:custGeom>
            <a:avLst/>
            <a:gdLst>
              <a:gd name="T0" fmla="*/ 2704 w 2705"/>
              <a:gd name="T1" fmla="*/ 0 h 1353"/>
              <a:gd name="T2" fmla="*/ 1352 w 2705"/>
              <a:gd name="T3" fmla="*/ 1352 h 1353"/>
              <a:gd name="T4" fmla="*/ 0 w 2705"/>
              <a:gd name="T5" fmla="*/ 0 h 1353"/>
              <a:gd name="T6" fmla="*/ 2704 w 2705"/>
              <a:gd name="T7" fmla="*/ 0 h 1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05" h="1353">
                <a:moveTo>
                  <a:pt x="2704" y="0"/>
                </a:moveTo>
                <a:lnTo>
                  <a:pt x="1352" y="1352"/>
                </a:lnTo>
                <a:lnTo>
                  <a:pt x="0" y="0"/>
                </a:lnTo>
                <a:lnTo>
                  <a:pt x="2704" y="0"/>
                </a:lnTo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Freeform 3"/>
          <p:cNvSpPr>
            <a:spLocks noChangeArrowheads="1"/>
          </p:cNvSpPr>
          <p:nvPr/>
        </p:nvSpPr>
        <p:spPr bwMode="auto">
          <a:xfrm rot="10800000">
            <a:off x="314869" y="4260262"/>
            <a:ext cx="3367616" cy="748933"/>
          </a:xfrm>
          <a:custGeom>
            <a:avLst/>
            <a:gdLst>
              <a:gd name="T0" fmla="*/ 0 w 5751"/>
              <a:gd name="T1" fmla="*/ 43 h 1280"/>
              <a:gd name="T2" fmla="*/ 291 w 5751"/>
              <a:gd name="T3" fmla="*/ 1279 h 1280"/>
              <a:gd name="T4" fmla="*/ 5482 w 5751"/>
              <a:gd name="T5" fmla="*/ 1240 h 1280"/>
              <a:gd name="T6" fmla="*/ 5750 w 5751"/>
              <a:gd name="T7" fmla="*/ 0 h 1280"/>
              <a:gd name="T8" fmla="*/ 0 w 5751"/>
              <a:gd name="T9" fmla="*/ 43 h 1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51" h="1280">
                <a:moveTo>
                  <a:pt x="0" y="43"/>
                </a:moveTo>
                <a:lnTo>
                  <a:pt x="291" y="1279"/>
                </a:lnTo>
                <a:lnTo>
                  <a:pt x="5482" y="1240"/>
                </a:lnTo>
                <a:lnTo>
                  <a:pt x="5750" y="0"/>
                </a:lnTo>
                <a:lnTo>
                  <a:pt x="0" y="43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Freeform 4"/>
          <p:cNvSpPr>
            <a:spLocks noChangeArrowheads="1"/>
          </p:cNvSpPr>
          <p:nvPr/>
        </p:nvSpPr>
        <p:spPr bwMode="auto">
          <a:xfrm rot="10800000">
            <a:off x="485316" y="3446357"/>
            <a:ext cx="3039636" cy="743768"/>
          </a:xfrm>
          <a:custGeom>
            <a:avLst/>
            <a:gdLst>
              <a:gd name="T0" fmla="*/ 0 w 5189"/>
              <a:gd name="T1" fmla="*/ 40 h 1271"/>
              <a:gd name="T2" fmla="*/ 290 w 5189"/>
              <a:gd name="T3" fmla="*/ 1270 h 1271"/>
              <a:gd name="T4" fmla="*/ 4928 w 5189"/>
              <a:gd name="T5" fmla="*/ 1238 h 1271"/>
              <a:gd name="T6" fmla="*/ 5188 w 5189"/>
              <a:gd name="T7" fmla="*/ 0 h 1271"/>
              <a:gd name="T8" fmla="*/ 0 w 5189"/>
              <a:gd name="T9" fmla="*/ 40 h 1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89" h="1271">
                <a:moveTo>
                  <a:pt x="0" y="40"/>
                </a:moveTo>
                <a:lnTo>
                  <a:pt x="290" y="1270"/>
                </a:lnTo>
                <a:lnTo>
                  <a:pt x="4928" y="1238"/>
                </a:lnTo>
                <a:lnTo>
                  <a:pt x="5188" y="0"/>
                </a:lnTo>
                <a:lnTo>
                  <a:pt x="0" y="40"/>
                </a:lnTo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reeform 5"/>
          <p:cNvSpPr>
            <a:spLocks noChangeArrowheads="1"/>
          </p:cNvSpPr>
          <p:nvPr/>
        </p:nvSpPr>
        <p:spPr bwMode="auto">
          <a:xfrm rot="10800000">
            <a:off x="653181" y="2547977"/>
            <a:ext cx="2716819" cy="746350"/>
          </a:xfrm>
          <a:custGeom>
            <a:avLst/>
            <a:gdLst>
              <a:gd name="T0" fmla="*/ 0 w 4638"/>
              <a:gd name="T1" fmla="*/ 33 h 1273"/>
              <a:gd name="T2" fmla="*/ 292 w 4638"/>
              <a:gd name="T3" fmla="*/ 1272 h 1273"/>
              <a:gd name="T4" fmla="*/ 4370 w 4638"/>
              <a:gd name="T5" fmla="*/ 1241 h 1273"/>
              <a:gd name="T6" fmla="*/ 4637 w 4638"/>
              <a:gd name="T7" fmla="*/ 0 h 1273"/>
              <a:gd name="T8" fmla="*/ 0 w 4638"/>
              <a:gd name="T9" fmla="*/ 33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38" h="1273">
                <a:moveTo>
                  <a:pt x="0" y="33"/>
                </a:moveTo>
                <a:lnTo>
                  <a:pt x="292" y="1272"/>
                </a:lnTo>
                <a:lnTo>
                  <a:pt x="4370" y="1241"/>
                </a:lnTo>
                <a:lnTo>
                  <a:pt x="4637" y="0"/>
                </a:lnTo>
                <a:lnTo>
                  <a:pt x="0" y="33"/>
                </a:lnTo>
              </a:path>
            </a:pathLst>
          </a:custGeom>
          <a:solidFill>
            <a:srgbClr val="3333CC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Freeform 6"/>
          <p:cNvSpPr>
            <a:spLocks noChangeArrowheads="1"/>
          </p:cNvSpPr>
          <p:nvPr/>
        </p:nvSpPr>
        <p:spPr bwMode="auto">
          <a:xfrm rot="10800000">
            <a:off x="818462" y="1606559"/>
            <a:ext cx="2386256" cy="728273"/>
          </a:xfrm>
          <a:custGeom>
            <a:avLst/>
            <a:gdLst>
              <a:gd name="T0" fmla="*/ 0 w 4074"/>
              <a:gd name="T1" fmla="*/ 0 h 1243"/>
              <a:gd name="T2" fmla="*/ 250 w 4074"/>
              <a:gd name="T3" fmla="*/ 1242 h 1243"/>
              <a:gd name="T4" fmla="*/ 3797 w 4074"/>
              <a:gd name="T5" fmla="*/ 1239 h 1243"/>
              <a:gd name="T6" fmla="*/ 4073 w 4074"/>
              <a:gd name="T7" fmla="*/ 3 h 1243"/>
              <a:gd name="T8" fmla="*/ 0 w 4074"/>
              <a:gd name="T9" fmla="*/ 0 h 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4" h="1243">
                <a:moveTo>
                  <a:pt x="0" y="0"/>
                </a:moveTo>
                <a:lnTo>
                  <a:pt x="250" y="1242"/>
                </a:lnTo>
                <a:lnTo>
                  <a:pt x="3797" y="1239"/>
                </a:lnTo>
                <a:lnTo>
                  <a:pt x="4073" y="3"/>
                </a:lnTo>
                <a:lnTo>
                  <a:pt x="0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799715" y="4346978"/>
            <a:ext cx="1768567" cy="436448"/>
            <a:chOff x="3799715" y="4684610"/>
            <a:chExt cx="1768567" cy="436448"/>
          </a:xfrm>
        </p:grpSpPr>
        <p:sp>
          <p:nvSpPr>
            <p:cNvPr id="29" name="Freeform 11"/>
            <p:cNvSpPr>
              <a:spLocks noChangeArrowheads="1"/>
            </p:cNvSpPr>
            <p:nvPr/>
          </p:nvSpPr>
          <p:spPr bwMode="auto">
            <a:xfrm rot="10800000">
              <a:off x="3799715" y="4821484"/>
              <a:ext cx="1468800" cy="178194"/>
            </a:xfrm>
            <a:custGeom>
              <a:avLst/>
              <a:gdLst>
                <a:gd name="T0" fmla="*/ 3736 w 3737"/>
                <a:gd name="T1" fmla="*/ 302 h 303"/>
                <a:gd name="T2" fmla="*/ 0 w 3737"/>
                <a:gd name="T3" fmla="*/ 302 h 303"/>
                <a:gd name="T4" fmla="*/ 0 w 3737"/>
                <a:gd name="T5" fmla="*/ 0 h 303"/>
                <a:gd name="T6" fmla="*/ 3736 w 3737"/>
                <a:gd name="T7" fmla="*/ 0 h 303"/>
                <a:gd name="T8" fmla="*/ 3736 w 3737"/>
                <a:gd name="T9" fmla="*/ 30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7" h="303">
                  <a:moveTo>
                    <a:pt x="3736" y="302"/>
                  </a:moveTo>
                  <a:lnTo>
                    <a:pt x="0" y="302"/>
                  </a:lnTo>
                  <a:lnTo>
                    <a:pt x="0" y="0"/>
                  </a:lnTo>
                  <a:lnTo>
                    <a:pt x="3736" y="0"/>
                  </a:lnTo>
                  <a:lnTo>
                    <a:pt x="3736" y="302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Freeform 12"/>
            <p:cNvSpPr>
              <a:spLocks noChangeArrowheads="1"/>
            </p:cNvSpPr>
            <p:nvPr/>
          </p:nvSpPr>
          <p:spPr bwMode="auto">
            <a:xfrm rot="10800000" flipH="1">
              <a:off x="5272748" y="4684610"/>
              <a:ext cx="295534" cy="436448"/>
            </a:xfrm>
            <a:custGeom>
              <a:avLst/>
              <a:gdLst>
                <a:gd name="T0" fmla="*/ 0 w 372"/>
                <a:gd name="T1" fmla="*/ 0 h 746"/>
                <a:gd name="T2" fmla="*/ 371 w 372"/>
                <a:gd name="T3" fmla="*/ 373 h 746"/>
                <a:gd name="T4" fmla="*/ 0 w 372"/>
                <a:gd name="T5" fmla="*/ 745 h 746"/>
                <a:gd name="T6" fmla="*/ 0 w 372"/>
                <a:gd name="T7" fmla="*/ 0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46">
                  <a:moveTo>
                    <a:pt x="0" y="0"/>
                  </a:moveTo>
                  <a:lnTo>
                    <a:pt x="371" y="373"/>
                  </a:lnTo>
                  <a:lnTo>
                    <a:pt x="0" y="745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799715" y="3558442"/>
            <a:ext cx="1708246" cy="436447"/>
            <a:chOff x="3799715" y="3896074"/>
            <a:chExt cx="1708246" cy="436447"/>
          </a:xfrm>
          <a:solidFill>
            <a:srgbClr val="C00000"/>
          </a:solidFill>
        </p:grpSpPr>
        <p:sp>
          <p:nvSpPr>
            <p:cNvPr id="31" name="Freeform 13"/>
            <p:cNvSpPr>
              <a:spLocks noChangeArrowheads="1"/>
            </p:cNvSpPr>
            <p:nvPr/>
          </p:nvSpPr>
          <p:spPr bwMode="auto">
            <a:xfrm rot="10800000">
              <a:off x="3799715" y="4030366"/>
              <a:ext cx="1468800" cy="175612"/>
            </a:xfrm>
            <a:custGeom>
              <a:avLst/>
              <a:gdLst>
                <a:gd name="T0" fmla="*/ 3736 w 3737"/>
                <a:gd name="T1" fmla="*/ 301 h 302"/>
                <a:gd name="T2" fmla="*/ 0 w 3737"/>
                <a:gd name="T3" fmla="*/ 301 h 302"/>
                <a:gd name="T4" fmla="*/ 0 w 3737"/>
                <a:gd name="T5" fmla="*/ 0 h 302"/>
                <a:gd name="T6" fmla="*/ 3736 w 3737"/>
                <a:gd name="T7" fmla="*/ 0 h 302"/>
                <a:gd name="T8" fmla="*/ 3736 w 3737"/>
                <a:gd name="T9" fmla="*/ 30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7" h="302">
                  <a:moveTo>
                    <a:pt x="3736" y="301"/>
                  </a:moveTo>
                  <a:lnTo>
                    <a:pt x="0" y="301"/>
                  </a:lnTo>
                  <a:lnTo>
                    <a:pt x="0" y="0"/>
                  </a:lnTo>
                  <a:lnTo>
                    <a:pt x="3736" y="0"/>
                  </a:lnTo>
                  <a:lnTo>
                    <a:pt x="3736" y="301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Freeform 14"/>
            <p:cNvSpPr>
              <a:spLocks noChangeArrowheads="1"/>
            </p:cNvSpPr>
            <p:nvPr/>
          </p:nvSpPr>
          <p:spPr bwMode="auto">
            <a:xfrm rot="10800000" flipH="1">
              <a:off x="5272749" y="3896074"/>
              <a:ext cx="235212" cy="436447"/>
            </a:xfrm>
            <a:custGeom>
              <a:avLst/>
              <a:gdLst>
                <a:gd name="T0" fmla="*/ 0 w 372"/>
                <a:gd name="T1" fmla="*/ 0 h 745"/>
                <a:gd name="T2" fmla="*/ 371 w 372"/>
                <a:gd name="T3" fmla="*/ 372 h 745"/>
                <a:gd name="T4" fmla="*/ 0 w 372"/>
                <a:gd name="T5" fmla="*/ 744 h 745"/>
                <a:gd name="T6" fmla="*/ 0 w 372"/>
                <a:gd name="T7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45">
                  <a:moveTo>
                    <a:pt x="0" y="0"/>
                  </a:moveTo>
                  <a:lnTo>
                    <a:pt x="371" y="372"/>
                  </a:lnTo>
                  <a:lnTo>
                    <a:pt x="0" y="744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799715" y="2650894"/>
            <a:ext cx="1667301" cy="436447"/>
            <a:chOff x="3799715" y="2988526"/>
            <a:chExt cx="1667301" cy="436447"/>
          </a:xfrm>
          <a:solidFill>
            <a:srgbClr val="3333CC"/>
          </a:solidFill>
        </p:grpSpPr>
        <p:sp>
          <p:nvSpPr>
            <p:cNvPr id="37" name="Freeform 15"/>
            <p:cNvSpPr>
              <a:spLocks noChangeArrowheads="1"/>
            </p:cNvSpPr>
            <p:nvPr/>
          </p:nvSpPr>
          <p:spPr bwMode="auto">
            <a:xfrm rot="10800000">
              <a:off x="3799715" y="3139689"/>
              <a:ext cx="1468800" cy="178195"/>
            </a:xfrm>
            <a:custGeom>
              <a:avLst/>
              <a:gdLst>
                <a:gd name="T0" fmla="*/ 3736 w 3737"/>
                <a:gd name="T1" fmla="*/ 302 h 303"/>
                <a:gd name="T2" fmla="*/ 0 w 3737"/>
                <a:gd name="T3" fmla="*/ 302 h 303"/>
                <a:gd name="T4" fmla="*/ 0 w 3737"/>
                <a:gd name="T5" fmla="*/ 0 h 303"/>
                <a:gd name="T6" fmla="*/ 3736 w 3737"/>
                <a:gd name="T7" fmla="*/ 0 h 303"/>
                <a:gd name="T8" fmla="*/ 3736 w 3737"/>
                <a:gd name="T9" fmla="*/ 30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7" h="303">
                  <a:moveTo>
                    <a:pt x="3736" y="302"/>
                  </a:moveTo>
                  <a:lnTo>
                    <a:pt x="0" y="302"/>
                  </a:lnTo>
                  <a:lnTo>
                    <a:pt x="0" y="0"/>
                  </a:lnTo>
                  <a:lnTo>
                    <a:pt x="3736" y="0"/>
                  </a:lnTo>
                  <a:lnTo>
                    <a:pt x="3736" y="302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Freeform 16"/>
            <p:cNvSpPr>
              <a:spLocks noChangeArrowheads="1"/>
            </p:cNvSpPr>
            <p:nvPr/>
          </p:nvSpPr>
          <p:spPr bwMode="auto">
            <a:xfrm rot="10800000" flipH="1">
              <a:off x="5286396" y="2988526"/>
              <a:ext cx="180620" cy="436447"/>
            </a:xfrm>
            <a:custGeom>
              <a:avLst/>
              <a:gdLst>
                <a:gd name="T0" fmla="*/ 0 w 372"/>
                <a:gd name="T1" fmla="*/ 0 h 745"/>
                <a:gd name="T2" fmla="*/ 371 w 372"/>
                <a:gd name="T3" fmla="*/ 372 h 745"/>
                <a:gd name="T4" fmla="*/ 0 w 372"/>
                <a:gd name="T5" fmla="*/ 744 h 745"/>
                <a:gd name="T6" fmla="*/ 0 w 372"/>
                <a:gd name="T7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45">
                  <a:moveTo>
                    <a:pt x="0" y="0"/>
                  </a:moveTo>
                  <a:lnTo>
                    <a:pt x="371" y="372"/>
                  </a:lnTo>
                  <a:lnTo>
                    <a:pt x="0" y="744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799714" y="1771704"/>
            <a:ext cx="1653652" cy="436447"/>
            <a:chOff x="3799715" y="2162840"/>
            <a:chExt cx="1653652" cy="436447"/>
          </a:xfrm>
        </p:grpSpPr>
        <p:sp>
          <p:nvSpPr>
            <p:cNvPr id="39" name="Freeform 17"/>
            <p:cNvSpPr>
              <a:spLocks noChangeArrowheads="1"/>
            </p:cNvSpPr>
            <p:nvPr/>
          </p:nvSpPr>
          <p:spPr bwMode="auto">
            <a:xfrm rot="10800000">
              <a:off x="3799715" y="2297133"/>
              <a:ext cx="1468800" cy="178194"/>
            </a:xfrm>
            <a:custGeom>
              <a:avLst/>
              <a:gdLst>
                <a:gd name="T0" fmla="*/ 3736 w 3737"/>
                <a:gd name="T1" fmla="*/ 302 h 303"/>
                <a:gd name="T2" fmla="*/ 0 w 3737"/>
                <a:gd name="T3" fmla="*/ 302 h 303"/>
                <a:gd name="T4" fmla="*/ 0 w 3737"/>
                <a:gd name="T5" fmla="*/ 0 h 303"/>
                <a:gd name="T6" fmla="*/ 3736 w 3737"/>
                <a:gd name="T7" fmla="*/ 0 h 303"/>
                <a:gd name="T8" fmla="*/ 3736 w 3737"/>
                <a:gd name="T9" fmla="*/ 30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7" h="303">
                  <a:moveTo>
                    <a:pt x="3736" y="302"/>
                  </a:moveTo>
                  <a:lnTo>
                    <a:pt x="0" y="302"/>
                  </a:lnTo>
                  <a:lnTo>
                    <a:pt x="0" y="0"/>
                  </a:lnTo>
                  <a:lnTo>
                    <a:pt x="3736" y="0"/>
                  </a:lnTo>
                  <a:lnTo>
                    <a:pt x="3736" y="302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Freeform 18"/>
            <p:cNvSpPr>
              <a:spLocks noChangeArrowheads="1"/>
            </p:cNvSpPr>
            <p:nvPr/>
          </p:nvSpPr>
          <p:spPr bwMode="auto">
            <a:xfrm rot="10800000" flipH="1">
              <a:off x="5286396" y="2162840"/>
              <a:ext cx="166971" cy="436447"/>
            </a:xfrm>
            <a:custGeom>
              <a:avLst/>
              <a:gdLst>
                <a:gd name="T0" fmla="*/ 0 w 372"/>
                <a:gd name="T1" fmla="*/ 0 h 745"/>
                <a:gd name="T2" fmla="*/ 371 w 372"/>
                <a:gd name="T3" fmla="*/ 372 h 745"/>
                <a:gd name="T4" fmla="*/ 0 w 372"/>
                <a:gd name="T5" fmla="*/ 744 h 745"/>
                <a:gd name="T6" fmla="*/ 0 w 372"/>
                <a:gd name="T7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45">
                  <a:moveTo>
                    <a:pt x="0" y="0"/>
                  </a:moveTo>
                  <a:lnTo>
                    <a:pt x="371" y="372"/>
                  </a:lnTo>
                  <a:lnTo>
                    <a:pt x="0" y="744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3" name="CuadroTexto 522"/>
          <p:cNvSpPr txBox="1"/>
          <p:nvPr/>
        </p:nvSpPr>
        <p:spPr>
          <a:xfrm>
            <a:off x="5568282" y="1602049"/>
            <a:ext cx="6304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217"/>
            <a:r>
              <a:rPr lang="en-IN" dirty="0">
                <a:latin typeface="Times New Roman" pitchFamily="18" charset="0"/>
                <a:cs typeface="Times New Roman" pitchFamily="18" charset="0"/>
              </a:rPr>
              <a:t>Research and Development Cell fostering research in the institute through RIP</a:t>
            </a:r>
          </a:p>
        </p:txBody>
      </p:sp>
      <p:sp>
        <p:nvSpPr>
          <p:cNvPr id="524" name="CuadroTexto 523"/>
          <p:cNvSpPr txBox="1"/>
          <p:nvPr/>
        </p:nvSpPr>
        <p:spPr>
          <a:xfrm>
            <a:off x="5585144" y="2549148"/>
            <a:ext cx="628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Entrepreneurship Development Cell: the support of Alumni, Business community &amp; professional bodies ACM, IEEE, IETE </a:t>
            </a:r>
          </a:p>
        </p:txBody>
      </p:sp>
      <p:sp>
        <p:nvSpPr>
          <p:cNvPr id="525" name="CuadroTexto 524"/>
          <p:cNvSpPr txBox="1"/>
          <p:nvPr/>
        </p:nvSpPr>
        <p:spPr>
          <a:xfrm>
            <a:off x="5632364" y="3435524"/>
            <a:ext cx="654756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Institution Innovation Council (IIC)</a:t>
            </a:r>
          </a:p>
          <a:p>
            <a:pPr algn="just">
              <a:spcAft>
                <a:spcPts val="600"/>
              </a:spcAft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Nurturing Start-ups &amp; Technology Transfer</a:t>
            </a:r>
          </a:p>
        </p:txBody>
      </p:sp>
      <p:sp>
        <p:nvSpPr>
          <p:cNvPr id="526" name="CuadroTexto 525"/>
          <p:cNvSpPr txBox="1"/>
          <p:nvPr/>
        </p:nvSpPr>
        <p:spPr>
          <a:xfrm>
            <a:off x="5587187" y="4265313"/>
            <a:ext cx="5774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IN" dirty="0">
                <a:latin typeface="Times New Roman" pitchFamily="18" charset="0"/>
                <a:cs typeface="Times New Roman" pitchFamily="18" charset="0"/>
              </a:rPr>
              <a:t>Intellectual Property Right cell (IPR)</a:t>
            </a:r>
          </a:p>
          <a:p>
            <a:pPr defTabSz="914217"/>
            <a:r>
              <a:rPr lang="en-IN" dirty="0">
                <a:latin typeface="Times New Roman" pitchFamily="18" charset="0"/>
                <a:cs typeface="Times New Roman" pitchFamily="18" charset="0"/>
              </a:rPr>
              <a:t>Patents, Designs and copyrights</a:t>
            </a:r>
          </a:p>
        </p:txBody>
      </p:sp>
      <p:sp>
        <p:nvSpPr>
          <p:cNvPr id="26" name="CuadroTexto 522"/>
          <p:cNvSpPr txBox="1"/>
          <p:nvPr/>
        </p:nvSpPr>
        <p:spPr>
          <a:xfrm>
            <a:off x="1553343" y="5525524"/>
            <a:ext cx="9479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MoU with Symbiosis Centre for Entrepreneurship &amp; Innovation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Joint Venture :  AICTE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Margadarshan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scheme  with Govt. College of Engineering, Karad 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96948" y="114541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C00000"/>
                </a:solidFill>
              </a:rPr>
              <a:t> Innovation Ecosystem: Four Pillar Approach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6C444B-04A1-45AD-9235-2D54C1FACFF4}"/>
              </a:ext>
            </a:extLst>
          </p:cNvPr>
          <p:cNvSpPr/>
          <p:nvPr/>
        </p:nvSpPr>
        <p:spPr>
          <a:xfrm>
            <a:off x="1857375" y="1163863"/>
            <a:ext cx="300038" cy="4229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Freeform 3">
            <a:extLst>
              <a:ext uri="{FF2B5EF4-FFF2-40B4-BE49-F238E27FC236}">
                <a16:creationId xmlns:a16="http://schemas.microsoft.com/office/drawing/2014/main" id="{C5BA9CE8-65C4-4BD6-AE8A-18C77DCE2C4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14869" y="4312144"/>
            <a:ext cx="3367616" cy="748933"/>
          </a:xfrm>
          <a:custGeom>
            <a:avLst/>
            <a:gdLst>
              <a:gd name="T0" fmla="*/ 0 w 5751"/>
              <a:gd name="T1" fmla="*/ 43 h 1280"/>
              <a:gd name="T2" fmla="*/ 291 w 5751"/>
              <a:gd name="T3" fmla="*/ 1279 h 1280"/>
              <a:gd name="T4" fmla="*/ 5482 w 5751"/>
              <a:gd name="T5" fmla="*/ 1240 h 1280"/>
              <a:gd name="T6" fmla="*/ 5750 w 5751"/>
              <a:gd name="T7" fmla="*/ 0 h 1280"/>
              <a:gd name="T8" fmla="*/ 0 w 5751"/>
              <a:gd name="T9" fmla="*/ 43 h 1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51" h="1280">
                <a:moveTo>
                  <a:pt x="0" y="43"/>
                </a:moveTo>
                <a:lnTo>
                  <a:pt x="291" y="1279"/>
                </a:lnTo>
                <a:lnTo>
                  <a:pt x="5482" y="1240"/>
                </a:lnTo>
                <a:lnTo>
                  <a:pt x="5750" y="0"/>
                </a:lnTo>
                <a:lnTo>
                  <a:pt x="0" y="43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cs typeface="Times New Roman" pitchFamily="18" charset="0"/>
            </a:endParaRPr>
          </a:p>
        </p:txBody>
      </p:sp>
      <p:sp>
        <p:nvSpPr>
          <p:cNvPr id="32" name="Freeform 4">
            <a:extLst>
              <a:ext uri="{FF2B5EF4-FFF2-40B4-BE49-F238E27FC236}">
                <a16:creationId xmlns:a16="http://schemas.microsoft.com/office/drawing/2014/main" id="{D395F575-5901-4E02-B91B-72F4134ECAC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85316" y="3441087"/>
            <a:ext cx="3039636" cy="743768"/>
          </a:xfrm>
          <a:custGeom>
            <a:avLst/>
            <a:gdLst>
              <a:gd name="T0" fmla="*/ 0 w 5189"/>
              <a:gd name="T1" fmla="*/ 40 h 1271"/>
              <a:gd name="T2" fmla="*/ 290 w 5189"/>
              <a:gd name="T3" fmla="*/ 1270 h 1271"/>
              <a:gd name="T4" fmla="*/ 4928 w 5189"/>
              <a:gd name="T5" fmla="*/ 1238 h 1271"/>
              <a:gd name="T6" fmla="*/ 5188 w 5189"/>
              <a:gd name="T7" fmla="*/ 0 h 1271"/>
              <a:gd name="T8" fmla="*/ 0 w 5189"/>
              <a:gd name="T9" fmla="*/ 40 h 1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89" h="1271">
                <a:moveTo>
                  <a:pt x="0" y="40"/>
                </a:moveTo>
                <a:lnTo>
                  <a:pt x="290" y="1270"/>
                </a:lnTo>
                <a:lnTo>
                  <a:pt x="4928" y="1238"/>
                </a:lnTo>
                <a:lnTo>
                  <a:pt x="5188" y="0"/>
                </a:lnTo>
                <a:lnTo>
                  <a:pt x="0" y="40"/>
                </a:lnTo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cs typeface="Times New Roman" pitchFamily="18" charset="0"/>
            </a:endParaRP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BB382018-1485-4BE2-925B-6B799856F21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53181" y="2542707"/>
            <a:ext cx="2716819" cy="746350"/>
          </a:xfrm>
          <a:custGeom>
            <a:avLst/>
            <a:gdLst>
              <a:gd name="T0" fmla="*/ 0 w 4638"/>
              <a:gd name="T1" fmla="*/ 33 h 1273"/>
              <a:gd name="T2" fmla="*/ 292 w 4638"/>
              <a:gd name="T3" fmla="*/ 1272 h 1273"/>
              <a:gd name="T4" fmla="*/ 4370 w 4638"/>
              <a:gd name="T5" fmla="*/ 1241 h 1273"/>
              <a:gd name="T6" fmla="*/ 4637 w 4638"/>
              <a:gd name="T7" fmla="*/ 0 h 1273"/>
              <a:gd name="T8" fmla="*/ 0 w 4638"/>
              <a:gd name="T9" fmla="*/ 33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38" h="1273">
                <a:moveTo>
                  <a:pt x="0" y="33"/>
                </a:moveTo>
                <a:lnTo>
                  <a:pt x="292" y="1272"/>
                </a:lnTo>
                <a:lnTo>
                  <a:pt x="4370" y="1241"/>
                </a:lnTo>
                <a:lnTo>
                  <a:pt x="4637" y="0"/>
                </a:lnTo>
                <a:lnTo>
                  <a:pt x="0" y="33"/>
                </a:lnTo>
              </a:path>
            </a:pathLst>
          </a:custGeom>
          <a:solidFill>
            <a:srgbClr val="3333CC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D0E571E9-5B9F-4C08-848D-9A1037DF024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92829" y="1536590"/>
            <a:ext cx="2386256" cy="728273"/>
          </a:xfrm>
          <a:custGeom>
            <a:avLst/>
            <a:gdLst>
              <a:gd name="T0" fmla="*/ 0 w 4074"/>
              <a:gd name="T1" fmla="*/ 0 h 1243"/>
              <a:gd name="T2" fmla="*/ 250 w 4074"/>
              <a:gd name="T3" fmla="*/ 1242 h 1243"/>
              <a:gd name="T4" fmla="*/ 3797 w 4074"/>
              <a:gd name="T5" fmla="*/ 1239 h 1243"/>
              <a:gd name="T6" fmla="*/ 4073 w 4074"/>
              <a:gd name="T7" fmla="*/ 3 h 1243"/>
              <a:gd name="T8" fmla="*/ 0 w 4074"/>
              <a:gd name="T9" fmla="*/ 0 h 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4" h="1243">
                <a:moveTo>
                  <a:pt x="0" y="0"/>
                </a:moveTo>
                <a:lnTo>
                  <a:pt x="250" y="1242"/>
                </a:lnTo>
                <a:lnTo>
                  <a:pt x="3797" y="1239"/>
                </a:lnTo>
                <a:lnTo>
                  <a:pt x="4073" y="3"/>
                </a:lnTo>
                <a:lnTo>
                  <a:pt x="0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cs typeface="Times New Roman" pitchFamily="18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E9E09F2-0C0A-4CE1-8808-080FE0EA252C}"/>
              </a:ext>
            </a:extLst>
          </p:cNvPr>
          <p:cNvGrpSpPr/>
          <p:nvPr/>
        </p:nvGrpSpPr>
        <p:grpSpPr>
          <a:xfrm>
            <a:off x="3799715" y="4341708"/>
            <a:ext cx="1768567" cy="436448"/>
            <a:chOff x="3799715" y="4684610"/>
            <a:chExt cx="1768567" cy="436448"/>
          </a:xfrm>
        </p:grpSpPr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E656CE73-FDE7-40FB-8783-86FD121214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799715" y="4821484"/>
              <a:ext cx="1468800" cy="178194"/>
            </a:xfrm>
            <a:custGeom>
              <a:avLst/>
              <a:gdLst>
                <a:gd name="T0" fmla="*/ 3736 w 3737"/>
                <a:gd name="T1" fmla="*/ 302 h 303"/>
                <a:gd name="T2" fmla="*/ 0 w 3737"/>
                <a:gd name="T3" fmla="*/ 302 h 303"/>
                <a:gd name="T4" fmla="*/ 0 w 3737"/>
                <a:gd name="T5" fmla="*/ 0 h 303"/>
                <a:gd name="T6" fmla="*/ 3736 w 3737"/>
                <a:gd name="T7" fmla="*/ 0 h 303"/>
                <a:gd name="T8" fmla="*/ 3736 w 3737"/>
                <a:gd name="T9" fmla="*/ 30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7" h="303">
                  <a:moveTo>
                    <a:pt x="3736" y="302"/>
                  </a:moveTo>
                  <a:lnTo>
                    <a:pt x="0" y="302"/>
                  </a:lnTo>
                  <a:lnTo>
                    <a:pt x="0" y="0"/>
                  </a:lnTo>
                  <a:lnTo>
                    <a:pt x="3736" y="0"/>
                  </a:lnTo>
                  <a:lnTo>
                    <a:pt x="3736" y="302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cs typeface="Times New Roman" pitchFamily="18" charset="0"/>
              </a:endParaRPr>
            </a:p>
          </p:txBody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37CD2329-16DF-4022-845E-ED3E9343AA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272748" y="4684610"/>
              <a:ext cx="295534" cy="436448"/>
            </a:xfrm>
            <a:custGeom>
              <a:avLst/>
              <a:gdLst>
                <a:gd name="T0" fmla="*/ 0 w 372"/>
                <a:gd name="T1" fmla="*/ 0 h 746"/>
                <a:gd name="T2" fmla="*/ 371 w 372"/>
                <a:gd name="T3" fmla="*/ 373 h 746"/>
                <a:gd name="T4" fmla="*/ 0 w 372"/>
                <a:gd name="T5" fmla="*/ 745 h 746"/>
                <a:gd name="T6" fmla="*/ 0 w 372"/>
                <a:gd name="T7" fmla="*/ 0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46">
                  <a:moveTo>
                    <a:pt x="0" y="0"/>
                  </a:moveTo>
                  <a:lnTo>
                    <a:pt x="371" y="373"/>
                  </a:lnTo>
                  <a:lnTo>
                    <a:pt x="0" y="745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cs typeface="Times New Roman" pitchFamily="18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D5BB04D-4E8F-4DFC-8B59-561F064D3902}"/>
              </a:ext>
            </a:extLst>
          </p:cNvPr>
          <p:cNvGrpSpPr/>
          <p:nvPr/>
        </p:nvGrpSpPr>
        <p:grpSpPr>
          <a:xfrm>
            <a:off x="3799715" y="3553172"/>
            <a:ext cx="1708246" cy="436447"/>
            <a:chOff x="3799715" y="3896074"/>
            <a:chExt cx="1708246" cy="436447"/>
          </a:xfrm>
          <a:solidFill>
            <a:srgbClr val="C00000"/>
          </a:solidFill>
        </p:grpSpPr>
        <p:sp>
          <p:nvSpPr>
            <p:cNvPr id="44" name="Freeform 13">
              <a:extLst>
                <a:ext uri="{FF2B5EF4-FFF2-40B4-BE49-F238E27FC236}">
                  <a16:creationId xmlns:a16="http://schemas.microsoft.com/office/drawing/2014/main" id="{DFDFFC1A-4357-49A1-8EA0-27E4B9CCA0B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799715" y="4030366"/>
              <a:ext cx="1468800" cy="175612"/>
            </a:xfrm>
            <a:custGeom>
              <a:avLst/>
              <a:gdLst>
                <a:gd name="T0" fmla="*/ 3736 w 3737"/>
                <a:gd name="T1" fmla="*/ 301 h 302"/>
                <a:gd name="T2" fmla="*/ 0 w 3737"/>
                <a:gd name="T3" fmla="*/ 301 h 302"/>
                <a:gd name="T4" fmla="*/ 0 w 3737"/>
                <a:gd name="T5" fmla="*/ 0 h 302"/>
                <a:gd name="T6" fmla="*/ 3736 w 3737"/>
                <a:gd name="T7" fmla="*/ 0 h 302"/>
                <a:gd name="T8" fmla="*/ 3736 w 3737"/>
                <a:gd name="T9" fmla="*/ 30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7" h="302">
                  <a:moveTo>
                    <a:pt x="3736" y="301"/>
                  </a:moveTo>
                  <a:lnTo>
                    <a:pt x="0" y="301"/>
                  </a:lnTo>
                  <a:lnTo>
                    <a:pt x="0" y="0"/>
                  </a:lnTo>
                  <a:lnTo>
                    <a:pt x="3736" y="0"/>
                  </a:lnTo>
                  <a:lnTo>
                    <a:pt x="3736" y="301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cs typeface="Times New Roman" pitchFamily="18" charset="0"/>
              </a:endParaRPr>
            </a:p>
          </p:txBody>
        </p:sp>
        <p:sp>
          <p:nvSpPr>
            <p:cNvPr id="45" name="Freeform 14">
              <a:extLst>
                <a:ext uri="{FF2B5EF4-FFF2-40B4-BE49-F238E27FC236}">
                  <a16:creationId xmlns:a16="http://schemas.microsoft.com/office/drawing/2014/main" id="{1E4DDFC2-F706-4BA5-9D9F-DB76D627A6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272749" y="3896074"/>
              <a:ext cx="235212" cy="436447"/>
            </a:xfrm>
            <a:custGeom>
              <a:avLst/>
              <a:gdLst>
                <a:gd name="T0" fmla="*/ 0 w 372"/>
                <a:gd name="T1" fmla="*/ 0 h 745"/>
                <a:gd name="T2" fmla="*/ 371 w 372"/>
                <a:gd name="T3" fmla="*/ 372 h 745"/>
                <a:gd name="T4" fmla="*/ 0 w 372"/>
                <a:gd name="T5" fmla="*/ 744 h 745"/>
                <a:gd name="T6" fmla="*/ 0 w 372"/>
                <a:gd name="T7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45">
                  <a:moveTo>
                    <a:pt x="0" y="0"/>
                  </a:moveTo>
                  <a:lnTo>
                    <a:pt x="371" y="372"/>
                  </a:lnTo>
                  <a:lnTo>
                    <a:pt x="0" y="744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cs typeface="Times New Roman" pitchFamily="18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6FD6C0B-623A-41E8-97A9-57F06E05CBD0}"/>
              </a:ext>
            </a:extLst>
          </p:cNvPr>
          <p:cNvGrpSpPr/>
          <p:nvPr/>
        </p:nvGrpSpPr>
        <p:grpSpPr>
          <a:xfrm>
            <a:off x="3799715" y="2645624"/>
            <a:ext cx="1667301" cy="436447"/>
            <a:chOff x="3799715" y="2988526"/>
            <a:chExt cx="1667301" cy="436447"/>
          </a:xfrm>
          <a:solidFill>
            <a:srgbClr val="3333CC"/>
          </a:solidFill>
        </p:grpSpPr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id="{1FE166C7-9DEC-416B-A6C9-EA68E0945C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799715" y="3139689"/>
              <a:ext cx="1468800" cy="178195"/>
            </a:xfrm>
            <a:custGeom>
              <a:avLst/>
              <a:gdLst>
                <a:gd name="T0" fmla="*/ 3736 w 3737"/>
                <a:gd name="T1" fmla="*/ 302 h 303"/>
                <a:gd name="T2" fmla="*/ 0 w 3737"/>
                <a:gd name="T3" fmla="*/ 302 h 303"/>
                <a:gd name="T4" fmla="*/ 0 w 3737"/>
                <a:gd name="T5" fmla="*/ 0 h 303"/>
                <a:gd name="T6" fmla="*/ 3736 w 3737"/>
                <a:gd name="T7" fmla="*/ 0 h 303"/>
                <a:gd name="T8" fmla="*/ 3736 w 3737"/>
                <a:gd name="T9" fmla="*/ 30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7" h="303">
                  <a:moveTo>
                    <a:pt x="3736" y="302"/>
                  </a:moveTo>
                  <a:lnTo>
                    <a:pt x="0" y="302"/>
                  </a:lnTo>
                  <a:lnTo>
                    <a:pt x="0" y="0"/>
                  </a:lnTo>
                  <a:lnTo>
                    <a:pt x="3736" y="0"/>
                  </a:lnTo>
                  <a:lnTo>
                    <a:pt x="3736" y="302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cs typeface="Times New Roman" pitchFamily="18" charset="0"/>
              </a:endParaRPr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40FF2F27-1F5D-4162-B052-9ACFFAA1CA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286396" y="2988526"/>
              <a:ext cx="180620" cy="436447"/>
            </a:xfrm>
            <a:custGeom>
              <a:avLst/>
              <a:gdLst>
                <a:gd name="T0" fmla="*/ 0 w 372"/>
                <a:gd name="T1" fmla="*/ 0 h 745"/>
                <a:gd name="T2" fmla="*/ 371 w 372"/>
                <a:gd name="T3" fmla="*/ 372 h 745"/>
                <a:gd name="T4" fmla="*/ 0 w 372"/>
                <a:gd name="T5" fmla="*/ 744 h 745"/>
                <a:gd name="T6" fmla="*/ 0 w 372"/>
                <a:gd name="T7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45">
                  <a:moveTo>
                    <a:pt x="0" y="0"/>
                  </a:moveTo>
                  <a:lnTo>
                    <a:pt x="371" y="372"/>
                  </a:lnTo>
                  <a:lnTo>
                    <a:pt x="0" y="744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cs typeface="Times New Roman" pitchFamily="18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993D877-952A-4B11-BF60-5C4341EF0599}"/>
              </a:ext>
            </a:extLst>
          </p:cNvPr>
          <p:cNvGrpSpPr/>
          <p:nvPr/>
        </p:nvGrpSpPr>
        <p:grpSpPr>
          <a:xfrm>
            <a:off x="3799714" y="1766434"/>
            <a:ext cx="1653652" cy="436447"/>
            <a:chOff x="3799715" y="2162840"/>
            <a:chExt cx="1653652" cy="436447"/>
          </a:xfrm>
        </p:grpSpPr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0EDE1775-7FFF-4238-884D-B34BC6B84D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799715" y="2297133"/>
              <a:ext cx="1468800" cy="178194"/>
            </a:xfrm>
            <a:custGeom>
              <a:avLst/>
              <a:gdLst>
                <a:gd name="T0" fmla="*/ 3736 w 3737"/>
                <a:gd name="T1" fmla="*/ 302 h 303"/>
                <a:gd name="T2" fmla="*/ 0 w 3737"/>
                <a:gd name="T3" fmla="*/ 302 h 303"/>
                <a:gd name="T4" fmla="*/ 0 w 3737"/>
                <a:gd name="T5" fmla="*/ 0 h 303"/>
                <a:gd name="T6" fmla="*/ 3736 w 3737"/>
                <a:gd name="T7" fmla="*/ 0 h 303"/>
                <a:gd name="T8" fmla="*/ 3736 w 3737"/>
                <a:gd name="T9" fmla="*/ 30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7" h="303">
                  <a:moveTo>
                    <a:pt x="3736" y="302"/>
                  </a:moveTo>
                  <a:lnTo>
                    <a:pt x="0" y="302"/>
                  </a:lnTo>
                  <a:lnTo>
                    <a:pt x="0" y="0"/>
                  </a:lnTo>
                  <a:lnTo>
                    <a:pt x="3736" y="0"/>
                  </a:lnTo>
                  <a:lnTo>
                    <a:pt x="3736" y="302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cs typeface="Times New Roman" pitchFamily="18" charset="0"/>
              </a:endParaRPr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F20ADFDB-E19E-4109-9C14-08DA6EB8AC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286396" y="2162840"/>
              <a:ext cx="166971" cy="436447"/>
            </a:xfrm>
            <a:custGeom>
              <a:avLst/>
              <a:gdLst>
                <a:gd name="T0" fmla="*/ 0 w 372"/>
                <a:gd name="T1" fmla="*/ 0 h 745"/>
                <a:gd name="T2" fmla="*/ 371 w 372"/>
                <a:gd name="T3" fmla="*/ 372 h 745"/>
                <a:gd name="T4" fmla="*/ 0 w 372"/>
                <a:gd name="T5" fmla="*/ 744 h 745"/>
                <a:gd name="T6" fmla="*/ 0 w 372"/>
                <a:gd name="T7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" h="745">
                  <a:moveTo>
                    <a:pt x="0" y="0"/>
                  </a:moveTo>
                  <a:lnTo>
                    <a:pt x="371" y="372"/>
                  </a:lnTo>
                  <a:lnTo>
                    <a:pt x="0" y="744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cs typeface="Times New Roman" pitchFamily="18" charset="0"/>
              </a:endParaRPr>
            </a:p>
          </p:txBody>
        </p:sp>
      </p:grp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582531A4-DE51-4A01-8631-72D11455C348}"/>
              </a:ext>
            </a:extLst>
          </p:cNvPr>
          <p:cNvSpPr/>
          <p:nvPr/>
        </p:nvSpPr>
        <p:spPr>
          <a:xfrm>
            <a:off x="1400175" y="655986"/>
            <a:ext cx="1214438" cy="478502"/>
          </a:xfrm>
          <a:prstGeom prst="triangl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CE9838E-FCB4-432E-85C5-5607FFBFCF6F}"/>
              </a:ext>
            </a:extLst>
          </p:cNvPr>
          <p:cNvSpPr txBox="1"/>
          <p:nvPr/>
        </p:nvSpPr>
        <p:spPr>
          <a:xfrm>
            <a:off x="1100138" y="1729458"/>
            <a:ext cx="185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RIP</a:t>
            </a:r>
            <a:endParaRPr lang="en-IN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5767C27-3E53-486B-8533-2EDF463C925D}"/>
              </a:ext>
            </a:extLst>
          </p:cNvPr>
          <p:cNvSpPr txBox="1"/>
          <p:nvPr/>
        </p:nvSpPr>
        <p:spPr>
          <a:xfrm>
            <a:off x="1082902" y="2768323"/>
            <a:ext cx="185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EDC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0311B07-C58A-48A8-AFEE-65B0AC5222FA}"/>
              </a:ext>
            </a:extLst>
          </p:cNvPr>
          <p:cNvSpPr txBox="1"/>
          <p:nvPr/>
        </p:nvSpPr>
        <p:spPr>
          <a:xfrm>
            <a:off x="1068441" y="3628305"/>
            <a:ext cx="185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IIC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F033839-58DE-4E8E-B71C-511C0A69E40D}"/>
              </a:ext>
            </a:extLst>
          </p:cNvPr>
          <p:cNvSpPr txBox="1"/>
          <p:nvPr/>
        </p:nvSpPr>
        <p:spPr>
          <a:xfrm>
            <a:off x="1099069" y="4513069"/>
            <a:ext cx="185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IPR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558383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:\Department of E&amp;TC  Engg\12. Department Reports\AY 2025-26\Internship drive\Photos\WhatsApp Image 2025-10-01 at 8.55.48 AM (1).jpeg">
            <a:extLst>
              <a:ext uri="{FF2B5EF4-FFF2-40B4-BE49-F238E27FC236}">
                <a16:creationId xmlns:a16="http://schemas.microsoft.com/office/drawing/2014/main" id="{5AD59D08-37C5-472E-8324-2733CA789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21" y="1179227"/>
            <a:ext cx="3785488" cy="231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B4A4674-0298-4135-AED9-A58E6E82A502}"/>
              </a:ext>
            </a:extLst>
          </p:cNvPr>
          <p:cNvSpPr txBox="1">
            <a:spLocks/>
          </p:cNvSpPr>
          <p:nvPr/>
        </p:nvSpPr>
        <p:spPr>
          <a:xfrm>
            <a:off x="204715" y="21974"/>
            <a:ext cx="11848721" cy="5072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Internship Drive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6F26433-D596-4E61-8519-072165B9026B}"/>
              </a:ext>
            </a:extLst>
          </p:cNvPr>
          <p:cNvSpPr txBox="1">
            <a:spLocks/>
          </p:cNvSpPr>
          <p:nvPr/>
        </p:nvSpPr>
        <p:spPr>
          <a:xfrm>
            <a:off x="204715" y="488270"/>
            <a:ext cx="11813514" cy="3033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dirty="0">
                <a:ea typeface="Lato Heavy" charset="0"/>
                <a:cs typeface="Arial" pitchFamily="34" charset="0"/>
              </a:rPr>
              <a:t>                                                                                Coordinator : Ms. S. S. Patil and Dr. S. S. Salve		  </a:t>
            </a:r>
            <a:endParaRPr lang="en-IN" sz="2000" dirty="0"/>
          </a:p>
        </p:txBody>
      </p:sp>
      <p:pic>
        <p:nvPicPr>
          <p:cNvPr id="6" name="Picture 3" descr="J:\Department of E&amp;TC  Engg\12. Department Reports\AY 2025-26\Internship drive\Photos\WhatsApp Image 2025-10-01 at 8.55.43 AM.jpeg">
            <a:extLst>
              <a:ext uri="{FF2B5EF4-FFF2-40B4-BE49-F238E27FC236}">
                <a16:creationId xmlns:a16="http://schemas.microsoft.com/office/drawing/2014/main" id="{5C5CE5F1-2725-47E1-AF90-CE123F44B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808" y="1147205"/>
            <a:ext cx="3902415" cy="234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J:\Department of E&amp;TC  Engg\12. Department Reports\AY 2025-26\Internship drive\Photos\WhatsApp Image 2025-10-01 at 8.55.43 AM (1).jpeg">
            <a:extLst>
              <a:ext uri="{FF2B5EF4-FFF2-40B4-BE49-F238E27FC236}">
                <a16:creationId xmlns:a16="http://schemas.microsoft.com/office/drawing/2014/main" id="{60F56C91-72C5-4ABB-B8B9-757A88932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24" y="1209555"/>
            <a:ext cx="3727025" cy="231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457370B-4577-4031-BFF8-A464FBC7B5BF}"/>
              </a:ext>
            </a:extLst>
          </p:cNvPr>
          <p:cNvSpPr txBox="1">
            <a:spLocks/>
          </p:cNvSpPr>
          <p:nvPr/>
        </p:nvSpPr>
        <p:spPr>
          <a:xfrm>
            <a:off x="392284" y="814769"/>
            <a:ext cx="11813514" cy="3033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ea typeface="Lato Heavy" charset="0"/>
                <a:cs typeface="Arial" pitchFamily="34" charset="0"/>
              </a:rPr>
              <a:t>  Company : </a:t>
            </a:r>
            <a:r>
              <a:rPr lang="en-US" sz="2000" dirty="0" err="1">
                <a:ea typeface="Lato Heavy" charset="0"/>
                <a:cs typeface="Arial" pitchFamily="34" charset="0"/>
              </a:rPr>
              <a:t>iM</a:t>
            </a:r>
            <a:r>
              <a:rPr lang="en-US" sz="2000" dirty="0">
                <a:ea typeface="Lato Heavy" charset="0"/>
                <a:cs typeface="Arial" pitchFamily="34" charset="0"/>
              </a:rPr>
              <a:t> Technologies Pvt. Ltd  Pune and  Automation Industries Program (AIP)	  </a:t>
            </a:r>
            <a:endParaRPr lang="en-IN" sz="2000" dirty="0"/>
          </a:p>
        </p:txBody>
      </p:sp>
      <p:pic>
        <p:nvPicPr>
          <p:cNvPr id="9" name="Picture 5" descr="J:\Department of E&amp;TC  Engg\12. Department Reports\AY 2025-26\Internship drive\Photos\WhatsApp Image 2025-10-01 at 8.55.42 AM (1).jpeg">
            <a:extLst>
              <a:ext uri="{FF2B5EF4-FFF2-40B4-BE49-F238E27FC236}">
                <a16:creationId xmlns:a16="http://schemas.microsoft.com/office/drawing/2014/main" id="{C8DA77E6-1B99-427E-8BBA-B9CA0D24B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21" y="3859481"/>
            <a:ext cx="3785487" cy="230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J:\Department of E&amp;TC  Engg\12. Department Reports\AY 2025-26\Internship drive\Photos\WhatsApp Image 2025-10-01 at 8.55.46 AM.jpeg">
            <a:extLst>
              <a:ext uri="{FF2B5EF4-FFF2-40B4-BE49-F238E27FC236}">
                <a16:creationId xmlns:a16="http://schemas.microsoft.com/office/drawing/2014/main" id="{8EB1926D-9131-4E50-871F-C787508B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808" y="3859481"/>
            <a:ext cx="3902415" cy="230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J:\Department of E&amp;TC  Engg\12. Department Reports\AY 2025-26\Internship drive\Photos\WhatsApp Image 2025-10-01 at 8.55.35 AM (1).jpeg">
            <a:extLst>
              <a:ext uri="{FF2B5EF4-FFF2-40B4-BE49-F238E27FC236}">
                <a16:creationId xmlns:a16="http://schemas.microsoft.com/office/drawing/2014/main" id="{7B803D05-A7D7-46D6-A950-DCC25C1B4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24" y="3859480"/>
            <a:ext cx="3727025" cy="230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D9D41C6-1A70-4C59-A265-DEE0157C9393}"/>
              </a:ext>
            </a:extLst>
          </p:cNvPr>
          <p:cNvSpPr/>
          <p:nvPr/>
        </p:nvSpPr>
        <p:spPr>
          <a:xfrm>
            <a:off x="619953" y="3498401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Welcome to All Parents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89985A-0AFF-4DE3-A261-63C25117B4EB}"/>
              </a:ext>
            </a:extLst>
          </p:cNvPr>
          <p:cNvSpPr/>
          <p:nvPr/>
        </p:nvSpPr>
        <p:spPr>
          <a:xfrm>
            <a:off x="4523325" y="3498401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Dignitaries on Dias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AF5BE7-9ADA-40AF-A881-A64C71F7E6EA}"/>
              </a:ext>
            </a:extLst>
          </p:cNvPr>
          <p:cNvSpPr/>
          <p:nvPr/>
        </p:nvSpPr>
        <p:spPr>
          <a:xfrm>
            <a:off x="8720956" y="3498401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Address By Company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544570-4637-42C2-97D3-F23595B964B9}"/>
              </a:ext>
            </a:extLst>
          </p:cNvPr>
          <p:cNvSpPr/>
          <p:nvPr/>
        </p:nvSpPr>
        <p:spPr>
          <a:xfrm>
            <a:off x="8445590" y="6263373"/>
            <a:ext cx="31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Participants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5A15BB-AD72-4F0A-9506-A5CFFA48C82E}"/>
              </a:ext>
            </a:extLst>
          </p:cNvPr>
          <p:cNvSpPr/>
          <p:nvPr/>
        </p:nvSpPr>
        <p:spPr>
          <a:xfrm>
            <a:off x="2130249" y="6263371"/>
            <a:ext cx="42751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Address By Company Professionals</a:t>
            </a:r>
          </a:p>
        </p:txBody>
      </p:sp>
    </p:spTree>
    <p:extLst>
      <p:ext uri="{BB962C8B-B14F-4D97-AF65-F5344CB8AC3E}">
        <p14:creationId xmlns:p14="http://schemas.microsoft.com/office/powerpoint/2010/main" val="19743903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adroTexto 351">
            <a:extLst>
              <a:ext uri="{FF2B5EF4-FFF2-40B4-BE49-F238E27FC236}">
                <a16:creationId xmlns:a16="http://schemas.microsoft.com/office/drawing/2014/main" id="{14CCF53B-4E8A-804A-9EAC-C1FF6A3EC7E9}"/>
              </a:ext>
            </a:extLst>
          </p:cNvPr>
          <p:cNvSpPr txBox="1"/>
          <p:nvPr/>
        </p:nvSpPr>
        <p:spPr>
          <a:xfrm>
            <a:off x="1256947" y="738320"/>
            <a:ext cx="9520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dirty="0">
                <a:latin typeface="Times New Roman" pitchFamily="18" charset="0"/>
                <a:cs typeface="Times New Roman" pitchFamily="18" charset="0"/>
              </a:rPr>
              <a:t>Continuous upgradation of  computational facilities as per changing needs of the Library, Students, Administrative Divisions &amp; Like</a:t>
            </a:r>
            <a:endParaRPr lang="en-US" dirty="0">
              <a:latin typeface="Times New Roman" pitchFamily="18" charset="0"/>
              <a:ea typeface="Lato Light" panose="020F0502020204030203" pitchFamily="34" charset="0"/>
              <a:cs typeface="Times New Roman" pitchFamily="18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C1846F13-890E-D74D-936B-1B9729BA6455}"/>
              </a:ext>
            </a:extLst>
          </p:cNvPr>
          <p:cNvSpPr/>
          <p:nvPr/>
        </p:nvSpPr>
        <p:spPr>
          <a:xfrm>
            <a:off x="5722922" y="1398911"/>
            <a:ext cx="58408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Wi-Fi Enabled Campus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Computer Centre with Firewall, Anti-Virus  &amp; Collocated Servers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Nodal Centre for Virtual Lab (VLNC), under the National Mission on Education through ICT and IIT Mumbai</a:t>
            </a:r>
            <a:endParaRPr lang="en-US" dirty="0">
              <a:latin typeface="Times New Roman" pitchFamily="18" charset="0"/>
              <a:ea typeface="Roboto Medium" panose="02000000000000000000" pitchFamily="2" charset="0"/>
              <a:cs typeface="Times New Roman" pitchFamily="18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2DB520B-06AD-974F-B5FB-2614D7914EFF}"/>
              </a:ext>
            </a:extLst>
          </p:cNvPr>
          <p:cNvSpPr/>
          <p:nvPr/>
        </p:nvSpPr>
        <p:spPr>
          <a:xfrm>
            <a:off x="5715987" y="3064510"/>
            <a:ext cx="5618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638" indent="-274638"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Wired &amp; Wireless facility available for 597 nodes on the campus.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6BA7D43-B61D-B146-A614-65C8BF31020D}"/>
              </a:ext>
            </a:extLst>
          </p:cNvPr>
          <p:cNvSpPr/>
          <p:nvPr/>
        </p:nvSpPr>
        <p:spPr>
          <a:xfrm>
            <a:off x="5710096" y="3859740"/>
            <a:ext cx="60031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MATLAB, ANSYS, Altair Hyper Works, CATIYA V6, Xilinx 9.1i Multisim, Auto CAD 2009 </a:t>
            </a:r>
            <a:endParaRPr lang="en-US" dirty="0">
              <a:latin typeface="Times New Roman" pitchFamily="18" charset="0"/>
              <a:ea typeface="Roboto Medium" panose="02000000000000000000" pitchFamily="2" charset="0"/>
              <a:cs typeface="Times New Roman" pitchFamily="18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E68198C6-1448-134E-ADB7-7A7E0D2328DE}"/>
              </a:ext>
            </a:extLst>
          </p:cNvPr>
          <p:cNvSpPr/>
          <p:nvPr/>
        </p:nvSpPr>
        <p:spPr>
          <a:xfrm>
            <a:off x="5670128" y="4799133"/>
            <a:ext cx="5840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638" indent="-274638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Web based mail ID to Faculty &amp; students</a:t>
            </a:r>
          </a:p>
          <a:p>
            <a:pPr marL="274638" indent="-274638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Web radio facility available on the campus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8198C6-1448-134E-ADB7-7A7E0D2328DE}"/>
              </a:ext>
            </a:extLst>
          </p:cNvPr>
          <p:cNvSpPr/>
          <p:nvPr/>
        </p:nvSpPr>
        <p:spPr>
          <a:xfrm>
            <a:off x="5727307" y="5897997"/>
            <a:ext cx="58408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638" indent="-274638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IT  Policy &amp; IT Audit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860" y="4618699"/>
            <a:ext cx="38040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dirty="0">
                <a:latin typeface="Times New Roman" pitchFamily="18" charset="0"/>
                <a:cs typeface="Times New Roman" pitchFamily="18" charset="0"/>
              </a:rPr>
              <a:t>LAN facility: 3-Layer Switching (Core, Distributed and Access) network, Core layer switches in the buildings connected with Optical Fibre Ring Network. extended to Distributed Switching for departments with 100Mbps (Gigabit Switches)</a:t>
            </a:r>
          </a:p>
        </p:txBody>
      </p:sp>
      <p:pic>
        <p:nvPicPr>
          <p:cNvPr id="1026" name="Picture 2" descr="SIT - Sinhgad Institute of Technology, Pune: Courses, Fees, Placements,  Ranking, Admission 2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8765"/>
            <a:ext cx="4728675" cy="31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0" y="117508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gency FB" panose="020B0503020202020204" pitchFamily="34" charset="0"/>
              </a:rPr>
              <a:t>Updation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 of IT Facilities</a:t>
            </a:r>
            <a:endParaRPr lang="en-US" sz="2800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</p:txBody>
      </p:sp>
      <p:sp>
        <p:nvSpPr>
          <p:cNvPr id="24" name="Shape 866">
            <a:extLst>
              <a:ext uri="{FF2B5EF4-FFF2-40B4-BE49-F238E27FC236}">
                <a16:creationId xmlns:a16="http://schemas.microsoft.com/office/drawing/2014/main" id="{109304D1-C1DC-0446-B626-41242B6D6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2065" y="5875987"/>
            <a:ext cx="524796" cy="52479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lIns="35719" tIns="35719" rIns="35719" bIns="35719" anchor="ctr"/>
          <a:lstStyle>
            <a:lvl1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 algn="ctr" defTabSz="410369"/>
            <a:r>
              <a:rPr lang="en-IN" altLang="ru-RU" sz="1800" b="0" dirty="0">
                <a:solidFill>
                  <a:schemeClr val="tx1"/>
                </a:solidFill>
                <a:latin typeface="Times New Roman" pitchFamily="18" charset="0"/>
                <a:ea typeface="Roboto Medium" panose="02000000000000000000" pitchFamily="2" charset="0"/>
                <a:cs typeface="Times New Roman" pitchFamily="18" charset="0"/>
                <a:sym typeface="Helvetica Light" panose="020B0403020202020204" pitchFamily="34" charset="0"/>
              </a:rPr>
              <a:t>5</a:t>
            </a:r>
            <a:endParaRPr lang="ru-RU" altLang="ru-RU" sz="1800" b="0" dirty="0">
              <a:solidFill>
                <a:schemeClr val="tx1"/>
              </a:solidFill>
              <a:latin typeface="Times New Roman" pitchFamily="18" charset="0"/>
              <a:ea typeface="Roboto Medium" panose="02000000000000000000" pitchFamily="2" charset="0"/>
              <a:cs typeface="Times New Roman" pitchFamily="18" charset="0"/>
              <a:sym typeface="Helvetica Light" panose="020B0403020202020204" pitchFamily="34" charset="0"/>
            </a:endParaRPr>
          </a:p>
        </p:txBody>
      </p:sp>
      <p:sp>
        <p:nvSpPr>
          <p:cNvPr id="26" name="Shape 866">
            <a:extLst>
              <a:ext uri="{FF2B5EF4-FFF2-40B4-BE49-F238E27FC236}">
                <a16:creationId xmlns:a16="http://schemas.microsoft.com/office/drawing/2014/main" id="{109304D1-C1DC-0446-B626-41242B6D6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9750" y="4941715"/>
            <a:ext cx="524796" cy="5247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lIns="35719" tIns="35719" rIns="35719" bIns="35719" anchor="ctr"/>
          <a:lstStyle>
            <a:lvl1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 algn="ctr" defTabSz="410369"/>
            <a:r>
              <a:rPr lang="en-US" altLang="ru-RU" sz="1800" b="0" dirty="0">
                <a:solidFill>
                  <a:schemeClr val="tx1"/>
                </a:solidFill>
                <a:latin typeface="Times New Roman" pitchFamily="18" charset="0"/>
                <a:ea typeface="Roboto Medium" panose="02000000000000000000" pitchFamily="2" charset="0"/>
                <a:cs typeface="Times New Roman" pitchFamily="18" charset="0"/>
                <a:sym typeface="Helvetica Light" panose="020B0403020202020204" pitchFamily="34" charset="0"/>
              </a:rPr>
              <a:t>4</a:t>
            </a:r>
            <a:endParaRPr lang="ru-RU" altLang="ru-RU" sz="1800" b="0" dirty="0">
              <a:solidFill>
                <a:schemeClr val="tx1"/>
              </a:solidFill>
              <a:latin typeface="Times New Roman" pitchFamily="18" charset="0"/>
              <a:ea typeface="Roboto Medium" panose="02000000000000000000" pitchFamily="2" charset="0"/>
              <a:cs typeface="Times New Roman" pitchFamily="18" charset="0"/>
              <a:sym typeface="Helvetica Light" panose="020B0403020202020204" pitchFamily="34" charset="0"/>
            </a:endParaRPr>
          </a:p>
        </p:txBody>
      </p:sp>
      <p:sp>
        <p:nvSpPr>
          <p:cNvPr id="27" name="Shape 846">
            <a:extLst>
              <a:ext uri="{FF2B5EF4-FFF2-40B4-BE49-F238E27FC236}">
                <a16:creationId xmlns:a16="http://schemas.microsoft.com/office/drawing/2014/main" id="{813039E7-6890-B24E-AD0F-12F7BA5BD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9059" y="3964888"/>
            <a:ext cx="524796" cy="5247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lIns="35719" tIns="35719" rIns="35719" bIns="35719" anchor="ctr"/>
          <a:lstStyle>
            <a:lvl1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 algn="ctr" defTabSz="410369"/>
            <a:r>
              <a:rPr lang="en-US" altLang="ru-RU" sz="1800" b="0" dirty="0">
                <a:solidFill>
                  <a:schemeClr val="tx1"/>
                </a:solidFill>
                <a:latin typeface="Times New Roman" pitchFamily="18" charset="0"/>
                <a:ea typeface="Roboto Medium" panose="02000000000000000000" pitchFamily="2" charset="0"/>
                <a:cs typeface="Times New Roman" pitchFamily="18" charset="0"/>
                <a:sym typeface="Helvetica Light" panose="020B0403020202020204" pitchFamily="34" charset="0"/>
              </a:rPr>
              <a:t>3</a:t>
            </a:r>
            <a:endParaRPr lang="ru-RU" altLang="ru-RU" sz="1800" b="0" dirty="0">
              <a:solidFill>
                <a:schemeClr val="tx1"/>
              </a:solidFill>
              <a:latin typeface="Times New Roman" pitchFamily="18" charset="0"/>
              <a:ea typeface="Roboto Medium" panose="02000000000000000000" pitchFamily="2" charset="0"/>
              <a:cs typeface="Times New Roman" pitchFamily="18" charset="0"/>
              <a:sym typeface="Helvetica Light" panose="020B0403020202020204" pitchFamily="34" charset="0"/>
            </a:endParaRPr>
          </a:p>
        </p:txBody>
      </p:sp>
      <p:sp>
        <p:nvSpPr>
          <p:cNvPr id="28" name="Shape 836">
            <a:extLst>
              <a:ext uri="{FF2B5EF4-FFF2-40B4-BE49-F238E27FC236}">
                <a16:creationId xmlns:a16="http://schemas.microsoft.com/office/drawing/2014/main" id="{1BE5052C-B1AD-084E-8397-DD4321EFE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6663" y="3010436"/>
            <a:ext cx="524796" cy="5247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35719" tIns="35719" rIns="35719" bIns="35719" anchor="ctr"/>
          <a:lstStyle>
            <a:lvl1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 algn="ctr" defTabSz="410369"/>
            <a:r>
              <a:rPr lang="en-US" altLang="ru-RU" sz="1800" b="0" dirty="0">
                <a:solidFill>
                  <a:schemeClr val="tx1"/>
                </a:solidFill>
                <a:latin typeface="Times New Roman" pitchFamily="18" charset="0"/>
                <a:ea typeface="Roboto Medium" panose="02000000000000000000" pitchFamily="2" charset="0"/>
                <a:cs typeface="Times New Roman" pitchFamily="18" charset="0"/>
                <a:sym typeface="Helvetica Light" panose="020B0403020202020204" pitchFamily="34" charset="0"/>
              </a:rPr>
              <a:t>2</a:t>
            </a:r>
            <a:endParaRPr lang="ru-RU" altLang="ru-RU" sz="1800" b="0" dirty="0">
              <a:solidFill>
                <a:schemeClr val="tx1"/>
              </a:solidFill>
              <a:latin typeface="Times New Roman" pitchFamily="18" charset="0"/>
              <a:ea typeface="Roboto Medium" panose="02000000000000000000" pitchFamily="2" charset="0"/>
              <a:cs typeface="Times New Roman" pitchFamily="18" charset="0"/>
              <a:sym typeface="Helvetica Light" panose="020B0403020202020204" pitchFamily="34" charset="0"/>
            </a:endParaRPr>
          </a:p>
        </p:txBody>
      </p:sp>
      <p:sp>
        <p:nvSpPr>
          <p:cNvPr id="29" name="Shape 834">
            <a:extLst>
              <a:ext uri="{FF2B5EF4-FFF2-40B4-BE49-F238E27FC236}">
                <a16:creationId xmlns:a16="http://schemas.microsoft.com/office/drawing/2014/main" id="{4DF2186A-7C9D-434B-BA64-F8E70D3FC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091" y="1719336"/>
            <a:ext cx="524796" cy="5247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35719" tIns="35719" rIns="35719" bIns="35719" anchor="ctr"/>
          <a:lstStyle>
            <a:lvl1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defTabSz="820738"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indent="-914400" defTabSz="820738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 algn="ctr" defTabSz="410369"/>
            <a:r>
              <a:rPr lang="en-US" altLang="ru-RU" sz="1800" b="0" dirty="0">
                <a:solidFill>
                  <a:schemeClr val="tx1"/>
                </a:solidFill>
                <a:latin typeface="Times New Roman" pitchFamily="18" charset="0"/>
                <a:ea typeface="Roboto Medium" panose="02000000000000000000" pitchFamily="2" charset="0"/>
                <a:cs typeface="Times New Roman" pitchFamily="18" charset="0"/>
                <a:sym typeface="Helvetica Light" panose="020B0403020202020204" pitchFamily="34" charset="0"/>
              </a:rPr>
              <a:t>1</a:t>
            </a:r>
            <a:endParaRPr lang="ru-RU" altLang="ru-RU" sz="1800" b="0" dirty="0">
              <a:solidFill>
                <a:schemeClr val="tx1"/>
              </a:solidFill>
              <a:latin typeface="Times New Roman" pitchFamily="18" charset="0"/>
              <a:ea typeface="Roboto Medium" panose="02000000000000000000" pitchFamily="2" charset="0"/>
              <a:cs typeface="Times New Roman" pitchFamily="18" charset="0"/>
              <a:sym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38886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:\Department of E&amp;TC  Engg\21  Virtual LAb , IIT spoken Tutorial\AY 2025-26\Photos\WhatsApp Image 2025-08-12 at 10.35.52 (1).jpeg">
            <a:extLst>
              <a:ext uri="{FF2B5EF4-FFF2-40B4-BE49-F238E27FC236}">
                <a16:creationId xmlns:a16="http://schemas.microsoft.com/office/drawing/2014/main" id="{EB00885D-28A2-481A-9037-4C2FCAAA9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58" y="890897"/>
            <a:ext cx="5535059" cy="287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J:\Department of E&amp;TC  Engg\21  Virtual LAb , IIT spoken Tutorial\AY 2025-26\Photos\WhatsApp Image 2025-08-19 at 16.26.47.jpeg">
            <a:extLst>
              <a:ext uri="{FF2B5EF4-FFF2-40B4-BE49-F238E27FC236}">
                <a16:creationId xmlns:a16="http://schemas.microsoft.com/office/drawing/2014/main" id="{3631C5FE-29C0-45F7-93B3-5660E36CBF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4"/>
          <a:stretch/>
        </p:blipFill>
        <p:spPr bwMode="auto">
          <a:xfrm>
            <a:off x="801858" y="3882682"/>
            <a:ext cx="5535060" cy="268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J:\Department of E&amp;TC  Engg\21  Virtual LAb , IIT spoken Tutorial\AY 2025-26\Photos\WhatsApp Image 2025-08-19 at 16.26.59.jpeg">
            <a:extLst>
              <a:ext uri="{FF2B5EF4-FFF2-40B4-BE49-F238E27FC236}">
                <a16:creationId xmlns:a16="http://schemas.microsoft.com/office/drawing/2014/main" id="{8B273D30-1DAB-420D-BE28-3785790821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7" t="30179" r="-1535" b="4487"/>
          <a:stretch/>
        </p:blipFill>
        <p:spPr bwMode="auto">
          <a:xfrm>
            <a:off x="6505733" y="3882680"/>
            <a:ext cx="5198587" cy="268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J:\Department of E&amp;TC  Engg\21  Virtual LAb , IIT spoken Tutorial\AY 2025-26\Photos\WhatsApp Image 2025-08-19 at 16.28.00.jpeg">
            <a:extLst>
              <a:ext uri="{FF2B5EF4-FFF2-40B4-BE49-F238E27FC236}">
                <a16:creationId xmlns:a16="http://schemas.microsoft.com/office/drawing/2014/main" id="{D748B1FD-BEC7-48AC-AD92-75F4BC8CC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95"/>
          <a:stretch/>
        </p:blipFill>
        <p:spPr bwMode="auto">
          <a:xfrm>
            <a:off x="6505733" y="890897"/>
            <a:ext cx="5198587" cy="287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8A0F8A1-6E53-4635-8C51-11670699CEFE}"/>
              </a:ext>
            </a:extLst>
          </p:cNvPr>
          <p:cNvSpPr txBox="1">
            <a:spLocks/>
          </p:cNvSpPr>
          <p:nvPr/>
        </p:nvSpPr>
        <p:spPr>
          <a:xfrm>
            <a:off x="0" y="47168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Virtual Labs and Spoken Tutorial </a:t>
            </a:r>
            <a:endParaRPr lang="en-US" sz="2800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293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ABE949-224E-4CD3-8B48-9244C7CFC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4C03B3-19F4-41CD-9BA4-46ADCF734AE1}"/>
              </a:ext>
            </a:extLst>
          </p:cNvPr>
          <p:cNvSpPr/>
          <p:nvPr/>
        </p:nvSpPr>
        <p:spPr>
          <a:xfrm>
            <a:off x="6096000" y="3767422"/>
            <a:ext cx="5648407" cy="2830326"/>
          </a:xfrm>
          <a:custGeom>
            <a:avLst/>
            <a:gdLst/>
            <a:ahLst/>
            <a:cxnLst/>
            <a:rect l="l" t="t" r="r" b="b"/>
            <a:pathLst>
              <a:path w="12904053" h="7258530">
                <a:moveTo>
                  <a:pt x="0" y="0"/>
                </a:moveTo>
                <a:lnTo>
                  <a:pt x="12904053" y="0"/>
                </a:lnTo>
                <a:lnTo>
                  <a:pt x="12904053" y="7258530"/>
                </a:lnTo>
                <a:lnTo>
                  <a:pt x="0" y="72585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950BACA9-29ED-4569-93F8-184D53CED203}"/>
              </a:ext>
            </a:extLst>
          </p:cNvPr>
          <p:cNvGrpSpPr/>
          <p:nvPr/>
        </p:nvGrpSpPr>
        <p:grpSpPr>
          <a:xfrm>
            <a:off x="447593" y="676598"/>
            <a:ext cx="5209507" cy="3037276"/>
            <a:chOff x="0" y="0"/>
            <a:chExt cx="1331378" cy="866005"/>
          </a:xfrm>
        </p:grpSpPr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05C13F7E-2416-485D-8687-E78BA3B29DFF}"/>
                </a:ext>
              </a:extLst>
            </p:cNvPr>
            <p:cNvSpPr/>
            <p:nvPr/>
          </p:nvSpPr>
          <p:spPr>
            <a:xfrm>
              <a:off x="0" y="0"/>
              <a:ext cx="1331378" cy="866005"/>
            </a:xfrm>
            <a:custGeom>
              <a:avLst/>
              <a:gdLst/>
              <a:ahLst/>
              <a:cxnLst/>
              <a:rect l="l" t="t" r="r" b="b"/>
              <a:pathLst>
                <a:path w="1331378" h="866005">
                  <a:moveTo>
                    <a:pt x="0" y="0"/>
                  </a:moveTo>
                  <a:lnTo>
                    <a:pt x="1331378" y="0"/>
                  </a:lnTo>
                  <a:lnTo>
                    <a:pt x="1331378" y="866005"/>
                  </a:lnTo>
                  <a:lnTo>
                    <a:pt x="0" y="866005"/>
                  </a:lnTo>
                  <a:close/>
                </a:path>
              </a:pathLst>
            </a:custGeom>
            <a:blipFill>
              <a:blip r:embed="rId3"/>
              <a:stretch>
                <a:fillRect t="-7651" b="-7651"/>
              </a:stretch>
            </a:blipFill>
          </p:spPr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3D491712-5137-4C56-BB00-3B2F7EC6E2C8}"/>
              </a:ext>
            </a:extLst>
          </p:cNvPr>
          <p:cNvGrpSpPr/>
          <p:nvPr/>
        </p:nvGrpSpPr>
        <p:grpSpPr>
          <a:xfrm>
            <a:off x="6096000" y="690666"/>
            <a:ext cx="5648407" cy="3037276"/>
            <a:chOff x="0" y="0"/>
            <a:chExt cx="1331378" cy="866005"/>
          </a:xfrm>
        </p:grpSpPr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12DAA75D-5D9C-4A24-A2AE-1CB8144D28F2}"/>
                </a:ext>
              </a:extLst>
            </p:cNvPr>
            <p:cNvSpPr/>
            <p:nvPr/>
          </p:nvSpPr>
          <p:spPr>
            <a:xfrm>
              <a:off x="0" y="0"/>
              <a:ext cx="1331378" cy="866005"/>
            </a:xfrm>
            <a:custGeom>
              <a:avLst/>
              <a:gdLst/>
              <a:ahLst/>
              <a:cxnLst/>
              <a:rect l="l" t="t" r="r" b="b"/>
              <a:pathLst>
                <a:path w="1331378" h="866005">
                  <a:moveTo>
                    <a:pt x="0" y="0"/>
                  </a:moveTo>
                  <a:lnTo>
                    <a:pt x="1331378" y="0"/>
                  </a:lnTo>
                  <a:lnTo>
                    <a:pt x="1331378" y="866005"/>
                  </a:lnTo>
                  <a:lnTo>
                    <a:pt x="0" y="866005"/>
                  </a:lnTo>
                  <a:close/>
                </a:path>
              </a:pathLst>
            </a:custGeom>
            <a:blipFill>
              <a:blip r:embed="rId4"/>
              <a:stretch>
                <a:fillRect t="-7651" b="-7651"/>
              </a:stretch>
            </a:blipFill>
          </p:spPr>
        </p:sp>
      </p:grpSp>
      <p:grpSp>
        <p:nvGrpSpPr>
          <p:cNvPr id="8" name="Group 14">
            <a:extLst>
              <a:ext uri="{FF2B5EF4-FFF2-40B4-BE49-F238E27FC236}">
                <a16:creationId xmlns:a16="http://schemas.microsoft.com/office/drawing/2014/main" id="{FEBD2980-6044-4C8F-8CF4-BBA96812C2C9}"/>
              </a:ext>
            </a:extLst>
          </p:cNvPr>
          <p:cNvGrpSpPr/>
          <p:nvPr/>
        </p:nvGrpSpPr>
        <p:grpSpPr>
          <a:xfrm>
            <a:off x="447591" y="3767419"/>
            <a:ext cx="5209508" cy="2830328"/>
            <a:chOff x="-1405553" y="-69054"/>
            <a:chExt cx="807089" cy="438492"/>
          </a:xfrm>
        </p:grpSpPr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620149EF-AD13-43B7-AD7B-D23C4B204E69}"/>
                </a:ext>
              </a:extLst>
            </p:cNvPr>
            <p:cNvSpPr/>
            <p:nvPr/>
          </p:nvSpPr>
          <p:spPr>
            <a:xfrm>
              <a:off x="-1405553" y="-69054"/>
              <a:ext cx="807089" cy="438492"/>
            </a:xfrm>
            <a:custGeom>
              <a:avLst/>
              <a:gdLst/>
              <a:ahLst/>
              <a:cxnLst/>
              <a:rect l="l" t="t" r="r" b="b"/>
              <a:pathLst>
                <a:path w="1331378" h="866005">
                  <a:moveTo>
                    <a:pt x="0" y="0"/>
                  </a:moveTo>
                  <a:lnTo>
                    <a:pt x="1331378" y="0"/>
                  </a:lnTo>
                  <a:lnTo>
                    <a:pt x="1331378" y="866005"/>
                  </a:lnTo>
                  <a:lnTo>
                    <a:pt x="0" y="866005"/>
                  </a:lnTo>
                  <a:close/>
                </a:path>
              </a:pathLst>
            </a:custGeom>
            <a:blipFill>
              <a:blip r:embed="rId5"/>
              <a:stretch>
                <a:fillRect t="-7619" b="-7619"/>
              </a:stretch>
            </a:blipFill>
          </p:spPr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10EEA4F5-B2CC-4C4C-B653-0BE9FBC7ECB1}"/>
              </a:ext>
            </a:extLst>
          </p:cNvPr>
          <p:cNvSpPr txBox="1">
            <a:spLocks/>
          </p:cNvSpPr>
          <p:nvPr/>
        </p:nvSpPr>
        <p:spPr>
          <a:xfrm>
            <a:off x="0" y="149181"/>
            <a:ext cx="12192000" cy="472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gency FB" panose="020B0503020202020204" pitchFamily="34" charset="0"/>
                <a:ea typeface="+mj-ea"/>
                <a:cs typeface="+mj-cs"/>
              </a:rPr>
              <a:t>Students  Skill Development Activities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gency FB" panose="020B0503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25621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42734"/>
            <a:ext cx="990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Times New Roman" pitchFamily="18" charset="0"/>
              </a:rPr>
              <a:t>Institute Innovation Council- </a:t>
            </a:r>
            <a:r>
              <a:rPr lang="en-US" sz="2800" dirty="0">
                <a:latin typeface="Agency FB" panose="020B0503020202020204" pitchFamily="34" charset="0"/>
                <a:cs typeface="Times New Roman" pitchFamily="18" charset="0"/>
              </a:rPr>
              <a:t>Received  3 Stars</a:t>
            </a:r>
            <a:endParaRPr lang="en-GB" sz="2800" dirty="0">
              <a:latin typeface="Agency FB" panose="020B0503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5083" y="809347"/>
            <a:ext cx="11788726" cy="4077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Bef>
                <a:spcPts val="0"/>
              </a:spcBef>
              <a:spcAft>
                <a:spcPts val="10"/>
              </a:spcAft>
            </a:pPr>
            <a:r>
              <a:rPr lang="en-IN" sz="1800" b="1" kern="1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SIT Lonavala's Victory at Ultimate Robotics Competition (URC)- Colour Code Commander Trophy </a:t>
            </a:r>
            <a:r>
              <a:rPr lang="en-IN" sz="1800" kern="100" dirty="0">
                <a:solidFill>
                  <a:srgbClr val="C00000"/>
                </a:solidFill>
                <a:latin typeface="Times New Roman"/>
                <a:ea typeface="Aptos"/>
                <a:cs typeface="Times New Roman"/>
              </a:rPr>
              <a:t> </a:t>
            </a:r>
            <a:br>
              <a:rPr lang="en-US" sz="1800" kern="100" dirty="0">
                <a:solidFill>
                  <a:srgbClr val="C00000"/>
                </a:solidFill>
                <a:latin typeface="Aptos"/>
                <a:ea typeface="Aptos"/>
                <a:cs typeface="Times New Roman"/>
              </a:rPr>
            </a:br>
            <a:endParaRPr lang="en-US" sz="1800" dirty="0">
              <a:solidFill>
                <a:srgbClr val="C00000"/>
              </a:solidFill>
            </a:endParaRPr>
          </a:p>
        </p:txBody>
      </p:sp>
      <p:pic>
        <p:nvPicPr>
          <p:cNvPr id="6" name="Content Placeholder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245" y="1294381"/>
            <a:ext cx="7025138" cy="3930188"/>
          </a:xfrm>
          <a:prstGeom prst="rect">
            <a:avLst/>
          </a:prstGeom>
          <a:ln w="19050">
            <a:solidFill>
              <a:sysClr val="windowText" lastClr="000000"/>
            </a:solidFill>
          </a:ln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20" y="1294381"/>
            <a:ext cx="3224761" cy="3962400"/>
          </a:xfrm>
          <a:prstGeom prst="rect">
            <a:avLst/>
          </a:prstGeom>
          <a:ln w="28575">
            <a:solidFill>
              <a:sysClr val="windowText" lastClr="000000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616424" y="5447676"/>
            <a:ext cx="109591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1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IN" kern="100" dirty="0">
                <a:latin typeface="Times New Roman"/>
                <a:ea typeface="Aptos"/>
                <a:cs typeface="Times New Roman"/>
              </a:rPr>
              <a:t>The students of Sinhgad Institute of Technology, Lonavala participated in the prestigious Ultimate Robotics Competition (URC) held at PCEOR on </a:t>
            </a:r>
            <a:r>
              <a:rPr lang="en-IN" b="1" kern="1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16th and 17th October 2024</a:t>
            </a:r>
            <a:r>
              <a:rPr lang="en-IN" kern="100" dirty="0">
                <a:solidFill>
                  <a:srgbClr val="FF0000"/>
                </a:solidFill>
                <a:latin typeface="Times New Roman"/>
                <a:ea typeface="Aptos"/>
                <a:cs typeface="Times New Roman"/>
              </a:rPr>
              <a:t>. </a:t>
            </a:r>
            <a:r>
              <a:rPr lang="en-IN" kern="100" dirty="0">
                <a:solidFill>
                  <a:srgbClr val="0070C0"/>
                </a:solidFill>
                <a:latin typeface="Times New Roman"/>
                <a:ea typeface="Aptos"/>
                <a:cs typeface="Times New Roman"/>
              </a:rPr>
              <a:t>For their exceptional performance, the SIT students were awarded the Colour Code Commander Trophy.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13716A-FF99-0E56-BF6F-E604C20A90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9" y="224793"/>
            <a:ext cx="1429519" cy="50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810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4CFD37C-4BE3-7059-48AA-7BF320D71046}"/>
              </a:ext>
            </a:extLst>
          </p:cNvPr>
          <p:cNvSpPr txBox="1">
            <a:spLocks/>
          </p:cNvSpPr>
          <p:nvPr/>
        </p:nvSpPr>
        <p:spPr>
          <a:xfrm>
            <a:off x="965770" y="4800572"/>
            <a:ext cx="6318003" cy="5072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3200" dirty="0">
                <a:solidFill>
                  <a:srgbClr val="002060"/>
                </a:solidFill>
              </a:rPr>
              <a:t>ISRO </a:t>
            </a:r>
            <a:r>
              <a:rPr lang="en-US" sz="3200" dirty="0" err="1">
                <a:solidFill>
                  <a:srgbClr val="002060"/>
                </a:solidFill>
                <a:cs typeface="Arial" pitchFamily="34" charset="0"/>
              </a:rPr>
              <a:t>IRoC</a:t>
            </a:r>
            <a:r>
              <a:rPr lang="en-US" sz="3200" dirty="0">
                <a:solidFill>
                  <a:srgbClr val="002060"/>
                </a:solidFill>
                <a:cs typeface="Arial" pitchFamily="34" charset="0"/>
              </a:rPr>
              <a:t>-U 2026 [22/07/2026]</a:t>
            </a:r>
            <a:r>
              <a:rPr lang="en-IN" sz="3600" dirty="0"/>
              <a:t> </a:t>
            </a:r>
            <a:endParaRPr lang="en-IN" sz="3600" dirty="0">
              <a:solidFill>
                <a:srgbClr val="002060"/>
              </a:solidFill>
              <a:ea typeface="Lato Heavy" charset="0"/>
              <a:cs typeface="Arial" pitchFamily="34" charset="0"/>
            </a:endParaRPr>
          </a:p>
          <a:p>
            <a:pPr defTabSz="914217"/>
            <a:r>
              <a:rPr lang="en-US" sz="28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6229EF6-1D35-A1FD-216D-6E293723E2F7}"/>
              </a:ext>
            </a:extLst>
          </p:cNvPr>
          <p:cNvGrpSpPr/>
          <p:nvPr/>
        </p:nvGrpSpPr>
        <p:grpSpPr>
          <a:xfrm>
            <a:off x="269086" y="736312"/>
            <a:ext cx="7301885" cy="3896421"/>
            <a:chOff x="-141533" y="1835357"/>
            <a:chExt cx="10072216" cy="401296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B083A6C-D7F9-1DC2-B037-158B8D28D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13" y="1835359"/>
              <a:ext cx="3160828" cy="196284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0A525FD-E3CE-B754-9AFB-F1C107A50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66" t="13937" r="22073"/>
            <a:stretch>
              <a:fillRect/>
            </a:stretch>
          </p:blipFill>
          <p:spPr>
            <a:xfrm>
              <a:off x="3362639" y="1835358"/>
              <a:ext cx="3160828" cy="196284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8377A7C-B4B1-EECF-3CC4-C69406101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69855" y="3971063"/>
              <a:ext cx="3160828" cy="187726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66CF7D4-FA05-826D-E0FB-DDAC8B862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41533" y="3971063"/>
              <a:ext cx="3275748" cy="187726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82A3ACA-A7C3-04A5-6787-68A09C3B5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1891" y="1835357"/>
              <a:ext cx="3160828" cy="196284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D281ADF-F35B-3932-B506-8C7DB428B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875"/>
            <a:stretch>
              <a:fillRect/>
            </a:stretch>
          </p:blipFill>
          <p:spPr>
            <a:xfrm>
              <a:off x="3384871" y="3971063"/>
              <a:ext cx="3160828" cy="1877260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1570395-4347-295B-2E55-0266C8A36735}"/>
              </a:ext>
            </a:extLst>
          </p:cNvPr>
          <p:cNvSpPr txBox="1"/>
          <p:nvPr/>
        </p:nvSpPr>
        <p:spPr>
          <a:xfrm>
            <a:off x="798221" y="5446089"/>
            <a:ext cx="69690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Team IIC_SIT proudly represented Sinhgad Institute of Technology, Lonavala at ISRO URSC during the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IRoC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 2026 Grand Finale, showcasing our autonomous UAV system among the nation's top engineering teams.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8C961B3-F2B1-5A17-0443-250C6044D5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11" y="229072"/>
            <a:ext cx="1429519" cy="5072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41FA51-5243-36D0-0430-B9BEA23C7A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263" y="873302"/>
            <a:ext cx="4285567" cy="558914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C53FA23-68B9-4333-92BA-46869EA26A2B}"/>
              </a:ext>
            </a:extLst>
          </p:cNvPr>
          <p:cNvSpPr/>
          <p:nvPr/>
        </p:nvSpPr>
        <p:spPr>
          <a:xfrm>
            <a:off x="1143000" y="142734"/>
            <a:ext cx="990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Times New Roman" pitchFamily="18" charset="0"/>
              </a:rPr>
              <a:t>Institute Innovation Council- Institute- </a:t>
            </a:r>
            <a:r>
              <a:rPr lang="en-US" sz="2800" dirty="0">
                <a:latin typeface="Agency FB" panose="020B0503020202020204" pitchFamily="34" charset="0"/>
                <a:cs typeface="Times New Roman" pitchFamily="18" charset="0"/>
              </a:rPr>
              <a:t>Participation in ISRO Competition</a:t>
            </a:r>
            <a:endParaRPr lang="en-GB" sz="28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24200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90302542-8AB4-F455-FAAE-03BB4D4D9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9" y="224793"/>
            <a:ext cx="1429519" cy="50724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5CFB16C3-4A0A-EE1D-52AB-B741D383877C}"/>
              </a:ext>
            </a:extLst>
          </p:cNvPr>
          <p:cNvGrpSpPr/>
          <p:nvPr/>
        </p:nvGrpSpPr>
        <p:grpSpPr>
          <a:xfrm>
            <a:off x="79359" y="1007816"/>
            <a:ext cx="11953227" cy="5358945"/>
            <a:chOff x="112583" y="690259"/>
            <a:chExt cx="9320060" cy="5833006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9E9D6C4-6015-A17E-1B48-87E725344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6"/>
            <a:stretch>
              <a:fillRect/>
            </a:stretch>
          </p:blipFill>
          <p:spPr>
            <a:xfrm>
              <a:off x="6574697" y="1804307"/>
              <a:ext cx="2857945" cy="1410984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9586751-27C6-BAF7-92CE-D4AE266C0A9E}"/>
                </a:ext>
              </a:extLst>
            </p:cNvPr>
            <p:cNvGrpSpPr/>
            <p:nvPr/>
          </p:nvGrpSpPr>
          <p:grpSpPr>
            <a:xfrm>
              <a:off x="112583" y="690259"/>
              <a:ext cx="9320060" cy="5833006"/>
              <a:chOff x="112583" y="690259"/>
              <a:chExt cx="9320060" cy="5833006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A158E4FF-5FB0-0569-5445-260B9101E2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5000"/>
              <a:stretch>
                <a:fillRect/>
              </a:stretch>
            </p:blipFill>
            <p:spPr>
              <a:xfrm rot="16200000">
                <a:off x="-60187" y="5030520"/>
                <a:ext cx="1665515" cy="1319975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BCDF8894-4E07-22D9-17AC-8811D579C7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54441" y="4857749"/>
                <a:ext cx="2644811" cy="1665516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1A379AD6-962D-D926-FF48-C01CBB3CA2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19563" y="4857749"/>
                <a:ext cx="2667000" cy="1665516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0701C48B-8C35-CCF2-8C6A-4B309D67E3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149" t="23420" r="10412"/>
              <a:stretch>
                <a:fillRect/>
              </a:stretch>
            </p:blipFill>
            <p:spPr>
              <a:xfrm>
                <a:off x="6808446" y="4857749"/>
                <a:ext cx="2624196" cy="1665516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86C4E280-B834-19BB-2D5B-1D0F4F611D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6240"/>
              <a:stretch>
                <a:fillRect/>
              </a:stretch>
            </p:blipFill>
            <p:spPr>
              <a:xfrm>
                <a:off x="113091" y="3234344"/>
                <a:ext cx="2656035" cy="1604355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C0C8EC1E-978B-58F6-23A2-4AB41C0F04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731" t="12644" r="10865"/>
              <a:stretch>
                <a:fillRect/>
              </a:stretch>
            </p:blipFill>
            <p:spPr>
              <a:xfrm>
                <a:off x="2787155" y="3234342"/>
                <a:ext cx="2132373" cy="1604357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71FFB0F3-8C11-CA85-1567-7C156A28FA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69" t="12500" r="20961"/>
              <a:stretch>
                <a:fillRect/>
              </a:stretch>
            </p:blipFill>
            <p:spPr>
              <a:xfrm>
                <a:off x="4937557" y="3234342"/>
                <a:ext cx="1619111" cy="1604357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1255B422-FBF0-7A32-47F0-D243723324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6846" y="690264"/>
                <a:ext cx="3787542" cy="2525028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C7B08186-52E2-B917-78A1-4EC19E7EEA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6218"/>
              <a:stretch>
                <a:fillRect/>
              </a:stretch>
            </p:blipFill>
            <p:spPr>
              <a:xfrm>
                <a:off x="6574697" y="3234341"/>
                <a:ext cx="2857945" cy="160435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B0F8B375-984B-CFEB-B09D-6987F414D9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83" y="1804307"/>
                <a:ext cx="2637815" cy="1410986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FFB9757B-F421-FAA6-A714-F6EEF9CB62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1" t="5060" r="53116" b="17158"/>
              <a:stretch>
                <a:fillRect/>
              </a:stretch>
            </p:blipFill>
            <p:spPr>
              <a:xfrm rot="16200000">
                <a:off x="879231" y="-76389"/>
                <a:ext cx="1104520" cy="2637816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578A1EFB-5B9F-FE1F-124D-0DF2360612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90837" y="690259"/>
                <a:ext cx="2841806" cy="1085307"/>
              </a:xfrm>
              <a:prstGeom prst="rect">
                <a:avLst/>
              </a:prstGeom>
            </p:spPr>
          </p:pic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5DB6C37E-FC34-4D4F-A0A5-31F5E1F76772}"/>
              </a:ext>
            </a:extLst>
          </p:cNvPr>
          <p:cNvSpPr/>
          <p:nvPr/>
        </p:nvSpPr>
        <p:spPr>
          <a:xfrm>
            <a:off x="139455" y="94562"/>
            <a:ext cx="119731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Times New Roman" pitchFamily="18" charset="0"/>
              </a:rPr>
              <a:t>Institute Innovation Council- </a:t>
            </a:r>
            <a:r>
              <a:rPr lang="en-IN" sz="2800" dirty="0">
                <a:solidFill>
                  <a:srgbClr val="002060"/>
                </a:solidFill>
                <a:cs typeface="Arial" pitchFamily="34" charset="0"/>
              </a:rPr>
              <a:t>NEXUS</a:t>
            </a:r>
            <a:r>
              <a:rPr lang="en-US" sz="2800" dirty="0">
                <a:solidFill>
                  <a:srgbClr val="002060"/>
                </a:solidFill>
                <a:cs typeface="Arial" pitchFamily="34" charset="0"/>
              </a:rPr>
              <a:t> 2026</a:t>
            </a:r>
            <a:endParaRPr lang="en-US" sz="3200" dirty="0">
              <a:solidFill>
                <a:srgbClr val="002060"/>
              </a:solidFill>
              <a:ea typeface="Lato Heavy" charset="0"/>
              <a:cs typeface="Arial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17FF88-CC0F-4945-9335-BFAC7ABABBC1}"/>
              </a:ext>
            </a:extLst>
          </p:cNvPr>
          <p:cNvSpPr/>
          <p:nvPr/>
        </p:nvSpPr>
        <p:spPr>
          <a:xfrm>
            <a:off x="0" y="664466"/>
            <a:ext cx="990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Total No. of Participants  @500+ Participants –24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rs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Hakathon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[26-28/02/2026]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0584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511AF0-CB81-7A1B-DBDB-6F055DA448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3" y="152183"/>
            <a:ext cx="1425601" cy="6061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D68947-C679-E792-C3E9-620FC9389FD6}"/>
              </a:ext>
            </a:extLst>
          </p:cNvPr>
          <p:cNvSpPr txBox="1"/>
          <p:nvPr/>
        </p:nvSpPr>
        <p:spPr>
          <a:xfrm>
            <a:off x="92032" y="834184"/>
            <a:ext cx="1200793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Morpheus – National Level 24 Hours Hackathon, organized by Team IIC SIT under the guidance of Dr. M. S. Chaudhari, provided a platform for 500+ students from all over India to transform innovative ideas into practical engineering solutions. The hackathon encouraged teamwork, problem-solving, and the development of technology-driven projects to address real-world challenges.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57811E-54E5-CA1E-EEB1-A9DD2DF25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837" y="1973208"/>
            <a:ext cx="2016550" cy="13292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B2AC71-ABAD-FAB8-F0D7-FCC14019DF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43" y="2031812"/>
            <a:ext cx="2152020" cy="13395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FAF904-4F05-0EAE-8EC3-2CAB84C565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01" y="3470544"/>
            <a:ext cx="2132362" cy="13395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6EB7B4-7C64-F2B3-BDD8-3568D132A8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838" y="3410049"/>
            <a:ext cx="2016550" cy="13395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5DC34D-8D66-59D3-CFE3-8B0481DBA4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" t="35488" r="2504" b="17710"/>
          <a:stretch>
            <a:fillRect/>
          </a:stretch>
        </p:blipFill>
        <p:spPr>
          <a:xfrm>
            <a:off x="9834338" y="4929135"/>
            <a:ext cx="2154871" cy="16322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5C94F3-6369-F91B-5BEE-63BB6DFA2C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84" y="4928361"/>
            <a:ext cx="2207079" cy="16142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2B4EB9-C97A-AF49-94E1-12317BB131E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21"/>
          <a:stretch>
            <a:fillRect/>
          </a:stretch>
        </p:blipFill>
        <p:spPr>
          <a:xfrm rot="16200000">
            <a:off x="3233653" y="4721386"/>
            <a:ext cx="1614264" cy="20282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B9FB11-DFEC-5D95-BEFE-DEA9DF8F58E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8" r="18154"/>
          <a:stretch>
            <a:fillRect/>
          </a:stretch>
        </p:blipFill>
        <p:spPr>
          <a:xfrm rot="16200000">
            <a:off x="10283493" y="1564620"/>
            <a:ext cx="1294529" cy="21898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0E7382-F372-FE06-5643-87ED5C834C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8557"/>
          <a:stretch>
            <a:fillRect/>
          </a:stretch>
        </p:blipFill>
        <p:spPr>
          <a:xfrm>
            <a:off x="7557768" y="4858705"/>
            <a:ext cx="1956405" cy="19992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BC6086-EAA0-5B68-2163-9128B76D11A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5" r="13305"/>
          <a:stretch>
            <a:fillRect/>
          </a:stretch>
        </p:blipFill>
        <p:spPr>
          <a:xfrm rot="16200000">
            <a:off x="5474957" y="4688745"/>
            <a:ext cx="1632267" cy="21130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606A980-914E-D462-862A-B9DE12400E5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82"/>
          <a:stretch>
            <a:fillRect/>
          </a:stretch>
        </p:blipFill>
        <p:spPr>
          <a:xfrm>
            <a:off x="9834338" y="3564754"/>
            <a:ext cx="2154871" cy="11080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1942A67-2D06-9B3B-5739-94608EEAA8B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7"/>
          <a:stretch>
            <a:fillRect/>
          </a:stretch>
        </p:blipFill>
        <p:spPr>
          <a:xfrm>
            <a:off x="5501569" y="2009371"/>
            <a:ext cx="4196126" cy="270285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9AB2886-F519-4B88-A169-4E7209416918}"/>
              </a:ext>
            </a:extLst>
          </p:cNvPr>
          <p:cNvSpPr/>
          <p:nvPr/>
        </p:nvSpPr>
        <p:spPr>
          <a:xfrm>
            <a:off x="139455" y="94562"/>
            <a:ext cx="119731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Times New Roman" pitchFamily="18" charset="0"/>
              </a:rPr>
              <a:t>Institute Innovation Council- Institute- </a:t>
            </a:r>
            <a:r>
              <a:rPr lang="en-IN" sz="2800" dirty="0">
                <a:solidFill>
                  <a:srgbClr val="002060"/>
                </a:solidFill>
                <a:cs typeface="Arial" pitchFamily="34" charset="0"/>
              </a:rPr>
              <a:t>PROJECT MORPHEUS</a:t>
            </a:r>
            <a:r>
              <a:rPr lang="en-US" sz="2800" dirty="0">
                <a:solidFill>
                  <a:srgbClr val="002060"/>
                </a:solidFill>
                <a:cs typeface="Arial" pitchFamily="34" charset="0"/>
              </a:rPr>
              <a:t> 2026</a:t>
            </a:r>
            <a:endParaRPr lang="en-US" sz="3200" dirty="0">
              <a:solidFill>
                <a:srgbClr val="002060"/>
              </a:solidFill>
              <a:ea typeface="Lato Heavy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0100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DF3762-17C8-7428-058C-803E5DC60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12" y="47641"/>
            <a:ext cx="1317051" cy="5697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B8E7CC-CC9A-D40C-AB0E-FAE23F7E0BB0}"/>
              </a:ext>
            </a:extLst>
          </p:cNvPr>
          <p:cNvSpPr txBox="1"/>
          <p:nvPr/>
        </p:nvSpPr>
        <p:spPr>
          <a:xfrm>
            <a:off x="42069" y="770879"/>
            <a:ext cx="12107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A two-month Robotics Masterclass organized by Team IIC SIT under the guidance of </a:t>
            </a:r>
            <a:r>
              <a:rPr lang="en-US" b="1" dirty="0"/>
              <a:t>Dr. M. S. Chaudhari</a:t>
            </a:r>
            <a:r>
              <a:rPr lang="en-US" dirty="0"/>
              <a:t>, was designed to provide the </a:t>
            </a:r>
            <a:r>
              <a:rPr lang="en-US" b="1" dirty="0"/>
              <a:t>Experiential learning for the students by the students </a:t>
            </a:r>
            <a:r>
              <a:rPr lang="en-US" dirty="0"/>
              <a:t>with a strong foundation in robotics. The program covered the fundamentals of electronics, programming, sensors, embedded systems, and robotics, combining theoretical concepts with hands-on learning to prepare students for future innovation and research.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3A9C93-3D13-FB11-24C7-25632B31E80F}"/>
              </a:ext>
            </a:extLst>
          </p:cNvPr>
          <p:cNvGrpSpPr/>
          <p:nvPr/>
        </p:nvGrpSpPr>
        <p:grpSpPr>
          <a:xfrm>
            <a:off x="278158" y="2099150"/>
            <a:ext cx="11651944" cy="4500042"/>
            <a:chOff x="175418" y="2129972"/>
            <a:chExt cx="11651944" cy="450004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71737BF-AB2D-ED81-5CE7-953F3ADFC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628" y="5352836"/>
              <a:ext cx="2968267" cy="127717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AE209AB-0BBA-DF0E-4C7D-12D76D15A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91437" y="2129972"/>
              <a:ext cx="4557261" cy="253131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F16D96A-E6BF-AB5D-49DF-931D8B870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17306" y="5259615"/>
              <a:ext cx="1810056" cy="137039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129C91D-BFAD-88E9-2028-F76FD3865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5627" y="3982435"/>
              <a:ext cx="2968267" cy="127717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5B4148B-CCA0-E51D-9985-EACCCF135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18" y="2151993"/>
              <a:ext cx="2968267" cy="172874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EC41511-67B7-56C1-8155-AA55D2D1D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96450" y="2129972"/>
              <a:ext cx="1873311" cy="141111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20869E-AF19-26CD-0D37-2078A2BC3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96450" y="3705115"/>
              <a:ext cx="1873313" cy="141111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10271FA-A3CA-ED2D-F65A-E042E1EF2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017306" y="3705115"/>
              <a:ext cx="1810056" cy="144074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4A181BA-9927-037B-394F-BC1778914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147" b="23621"/>
            <a:stretch>
              <a:fillRect/>
            </a:stretch>
          </p:blipFill>
          <p:spPr>
            <a:xfrm>
              <a:off x="9938807" y="2129972"/>
              <a:ext cx="1888555" cy="141111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A1A10AE-AC17-1327-47C4-32891B9F3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059706" y="5205631"/>
              <a:ext cx="1810055" cy="141111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5DE3A9B-0B6A-B3AF-7806-2B862F5D0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1437" y="4678049"/>
              <a:ext cx="4557261" cy="1951965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91A1FEB-0D5A-4556-B7A4-AB39F060295E}"/>
              </a:ext>
            </a:extLst>
          </p:cNvPr>
          <p:cNvSpPr/>
          <p:nvPr/>
        </p:nvSpPr>
        <p:spPr>
          <a:xfrm>
            <a:off x="139455" y="94562"/>
            <a:ext cx="119731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Times New Roman" pitchFamily="18" charset="0"/>
              </a:rPr>
              <a:t>Institute Innovation Council- Institute- </a:t>
            </a:r>
            <a:r>
              <a:rPr lang="en-IN" sz="2800" dirty="0">
                <a:solidFill>
                  <a:srgbClr val="002060"/>
                </a:solidFill>
                <a:cs typeface="Arial" pitchFamily="34" charset="0"/>
              </a:rPr>
              <a:t> KALPATARU</a:t>
            </a:r>
            <a:r>
              <a:rPr lang="en-US" sz="2800" dirty="0">
                <a:solidFill>
                  <a:srgbClr val="002060"/>
                </a:solidFill>
                <a:cs typeface="Arial" pitchFamily="34" charset="0"/>
              </a:rPr>
              <a:t> 2026</a:t>
            </a:r>
            <a:endParaRPr lang="en-US" sz="3200" dirty="0">
              <a:solidFill>
                <a:srgbClr val="002060"/>
              </a:solidFill>
              <a:ea typeface="Lato Heavy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644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21974"/>
            <a:ext cx="12192000" cy="5072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itchFamily="34" charset="0"/>
                <a:cs typeface="Times New Roman" pitchFamily="18" charset="0"/>
              </a:rPr>
              <a:t>IQAC</a:t>
            </a:r>
            <a:r>
              <a:rPr lang="en-US" sz="2800" dirty="0">
                <a:solidFill>
                  <a:srgbClr val="0000FF"/>
                </a:solidFill>
                <a:latin typeface="Agency FB" pitchFamily="34" charset="0"/>
                <a:ea typeface="Lato Heavy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itchFamily="34" charset="0"/>
                <a:cs typeface="Times New Roman" pitchFamily="18" charset="0"/>
              </a:rPr>
              <a:t>Meeting</a:t>
            </a:r>
            <a:endParaRPr lang="en-US" sz="2800" dirty="0">
              <a:solidFill>
                <a:srgbClr val="0000FF"/>
              </a:solidFill>
              <a:latin typeface="Agency FB" pitchFamily="34" charset="0"/>
              <a:ea typeface="Lato Heavy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89803" y="6432231"/>
            <a:ext cx="32122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TEAM IQAC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5950113" y="6420355"/>
            <a:ext cx="32122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Address By Dr. S. D. </a:t>
            </a:r>
            <a:r>
              <a:rPr lang="en-US" sz="1200" dirty="0" err="1">
                <a:solidFill>
                  <a:srgbClr val="002060"/>
                </a:solidFill>
                <a:ea typeface="Lato Heavy" charset="0"/>
                <a:cs typeface="Arial" pitchFamily="34" charset="0"/>
              </a:rPr>
              <a:t>Lokhande</a:t>
            </a:r>
            <a:endParaRPr lang="en-US" sz="1200" dirty="0"/>
          </a:p>
        </p:txBody>
      </p:sp>
      <p:sp>
        <p:nvSpPr>
          <p:cNvPr id="9" name="Rectangle 8"/>
          <p:cNvSpPr/>
          <p:nvPr/>
        </p:nvSpPr>
        <p:spPr>
          <a:xfrm>
            <a:off x="2829208" y="6420353"/>
            <a:ext cx="32122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Address by Dr. M. S. </a:t>
            </a:r>
            <a:r>
              <a:rPr lang="en-US" sz="1200" dirty="0" err="1">
                <a:solidFill>
                  <a:srgbClr val="002060"/>
                </a:solidFill>
                <a:ea typeface="Lato Heavy" charset="0"/>
                <a:cs typeface="Arial" pitchFamily="34" charset="0"/>
              </a:rPr>
              <a:t>Gaikwad</a:t>
            </a:r>
            <a:endParaRPr lang="en-US" sz="1200" dirty="0"/>
          </a:p>
        </p:txBody>
      </p:sp>
      <p:pic>
        <p:nvPicPr>
          <p:cNvPr id="1035" name="Picture 11" descr="F:\2. NAAC Details\3. IQAC\IQAC 2025-26\Meeting No.01 25.08.2025\Photos\WhatsApp Image 2025-08-25 at 16.15.45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403" y="4605403"/>
            <a:ext cx="3032964" cy="184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F:\2. NAAC Details\3. IQAC\IQAC 2025-26\Meeting No.01 25.08.2025\Photos\WhatsApp Image 2025-08-25 at 16.15.4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433" y="4605405"/>
            <a:ext cx="3029586" cy="184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043409" y="2562315"/>
            <a:ext cx="32122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Presentation By Dr. D. S. </a:t>
            </a:r>
            <a:r>
              <a:rPr lang="en-US" sz="1200" dirty="0" err="1">
                <a:solidFill>
                  <a:srgbClr val="002060"/>
                </a:solidFill>
                <a:ea typeface="Lato Heavy" charset="0"/>
                <a:cs typeface="Arial" pitchFamily="34" charset="0"/>
              </a:rPr>
              <a:t>Mantri</a:t>
            </a:r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 </a:t>
            </a:r>
            <a:endParaRPr lang="en-US" sz="1200" dirty="0"/>
          </a:p>
        </p:txBody>
      </p:sp>
      <p:pic>
        <p:nvPicPr>
          <p:cNvPr id="1041" name="Picture 17" descr="F:\2. NAAC Details\3. IQAC\IQAC 2025-26\Meeting No.01 25.08.2025\Photos\WhatsApp Image 2025-08-26 at 09.19.5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37" y="4605403"/>
            <a:ext cx="3030596" cy="184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F:\2. NAAC Details\3. IQAC\IQAC 2025-26\Meeting No.01 25.08.2025\Photos\WhatsApp Image 2025-08-26 at 09.20.01 (1)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1" t="3397" r="25776" b="11572"/>
          <a:stretch/>
        </p:blipFill>
        <p:spPr bwMode="auto">
          <a:xfrm>
            <a:off x="145009" y="578521"/>
            <a:ext cx="2865829" cy="198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08" y="4605404"/>
            <a:ext cx="2865829" cy="1849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3" y="6420354"/>
            <a:ext cx="32122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Address by Dr. S. D. Babar</a:t>
            </a:r>
            <a:endParaRPr lang="en-US" sz="1200" dirty="0"/>
          </a:p>
        </p:txBody>
      </p:sp>
      <p:pic>
        <p:nvPicPr>
          <p:cNvPr id="1051" name="Picture 27" descr="F:\2. NAAC Details\3. IQAC\IQAC 2025-26\Meeting No.01 25.08.2025\Photos\DSC0025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409" y="574210"/>
            <a:ext cx="3030593" cy="198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020" y="2835561"/>
            <a:ext cx="3038347" cy="1769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822" y="578522"/>
            <a:ext cx="3029586" cy="198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6233303" y="2537813"/>
            <a:ext cx="29290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Welcome to Dr. K. P </a:t>
            </a:r>
            <a:r>
              <a:rPr lang="en-US" sz="1200" dirty="0" err="1">
                <a:solidFill>
                  <a:srgbClr val="002060"/>
                </a:solidFill>
                <a:ea typeface="Lato Heavy" charset="0"/>
                <a:cs typeface="Arial" pitchFamily="34" charset="0"/>
              </a:rPr>
              <a:t>Patil</a:t>
            </a:r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  </a:t>
            </a:r>
            <a:endParaRPr lang="en-US" sz="1200" dirty="0"/>
          </a:p>
        </p:txBody>
      </p:sp>
      <p:sp>
        <p:nvSpPr>
          <p:cNvPr id="31" name="Rectangle 30"/>
          <p:cNvSpPr/>
          <p:nvPr/>
        </p:nvSpPr>
        <p:spPr>
          <a:xfrm>
            <a:off x="3083782" y="2562315"/>
            <a:ext cx="32122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Welcome to Dr. S.D. </a:t>
            </a:r>
            <a:r>
              <a:rPr lang="en-US" sz="1200" dirty="0" err="1">
                <a:solidFill>
                  <a:srgbClr val="002060"/>
                </a:solidFill>
                <a:ea typeface="Lato Heavy" charset="0"/>
                <a:cs typeface="Arial" pitchFamily="34" charset="0"/>
              </a:rPr>
              <a:t>Lokhande</a:t>
            </a:r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  </a:t>
            </a:r>
            <a:endParaRPr lang="en-US" sz="1200" dirty="0"/>
          </a:p>
        </p:txBody>
      </p:sp>
      <p:pic>
        <p:nvPicPr>
          <p:cNvPr id="1056" name="Picture 32" descr="F:\2. NAAC Details\3. IQAC\IQAC 2025-26\Meeting No.01 25.08.2025\Photos\WhatsApp Image 2025-08-26 at 09.43.54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37" y="578521"/>
            <a:ext cx="3184617" cy="198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3" y="4326872"/>
            <a:ext cx="30108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Felicitation  Dr. S.L. </a:t>
            </a:r>
            <a:r>
              <a:rPr lang="en-US" sz="1200" dirty="0" err="1">
                <a:solidFill>
                  <a:srgbClr val="002060"/>
                </a:solidFill>
                <a:ea typeface="Lato Heavy" charset="0"/>
                <a:cs typeface="Arial" pitchFamily="34" charset="0"/>
              </a:rPr>
              <a:t>Mhetre</a:t>
            </a:r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 </a:t>
            </a:r>
            <a:endParaRPr lang="en-US" sz="1200" dirty="0"/>
          </a:p>
        </p:txBody>
      </p:sp>
      <p:sp>
        <p:nvSpPr>
          <p:cNvPr id="34" name="Rectangle 33"/>
          <p:cNvSpPr/>
          <p:nvPr/>
        </p:nvSpPr>
        <p:spPr>
          <a:xfrm>
            <a:off x="3002974" y="4356098"/>
            <a:ext cx="30108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Felicitation  Dr. D.S. </a:t>
            </a:r>
            <a:r>
              <a:rPr lang="en-US" sz="1200" dirty="0" err="1">
                <a:solidFill>
                  <a:srgbClr val="002060"/>
                </a:solidFill>
                <a:ea typeface="Lato Heavy" charset="0"/>
                <a:cs typeface="Arial" pitchFamily="34" charset="0"/>
              </a:rPr>
              <a:t>Mantri</a:t>
            </a:r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 </a:t>
            </a:r>
            <a:endParaRPr lang="en-US" sz="1200" dirty="0"/>
          </a:p>
        </p:txBody>
      </p:sp>
      <p:pic>
        <p:nvPicPr>
          <p:cNvPr id="1058" name="Picture 34" descr="F:\2. NAAC Details\3. IQAC\IQAC 2025-26\Meeting No.01 25.08.2025\Photos\WhatsApp Image 2025-08-26 at 09.43.49 (1)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64" y="2839313"/>
            <a:ext cx="3001975" cy="176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F:\2. NAAC Details\3. IQAC\IQAC 2025-26\Meeting No.01 25.08.2025\Photos\WhatsApp Image 2025-08-26 at 10.04.21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781" y="2839314"/>
            <a:ext cx="2986882" cy="151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C:\Users\admin\Downloads\WhatsApp Image 2025-08-26 at 10.04.21 (1)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64" y="2839314"/>
            <a:ext cx="2950917" cy="152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59126" y="2558616"/>
            <a:ext cx="32122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  <a:ea typeface="Lato Heavy" charset="0"/>
                <a:cs typeface="Arial" pitchFamily="34" charset="0"/>
              </a:rPr>
              <a:t>Welcome to IQAC Meeting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9612310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6B16C0-DC36-49B7-807E-64FD2F6EFCE7}"/>
              </a:ext>
            </a:extLst>
          </p:cNvPr>
          <p:cNvSpPr/>
          <p:nvPr/>
        </p:nvSpPr>
        <p:spPr>
          <a:xfrm>
            <a:off x="139455" y="94562"/>
            <a:ext cx="119731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Times New Roman" pitchFamily="18" charset="0"/>
              </a:rPr>
              <a:t>Institute Innovation Council- </a:t>
            </a:r>
            <a:r>
              <a:rPr lang="en-US" sz="2800" dirty="0">
                <a:solidFill>
                  <a:srgbClr val="002060"/>
                </a:solidFill>
                <a:cs typeface="Arial" pitchFamily="34" charset="0"/>
              </a:rPr>
              <a:t>Achievements </a:t>
            </a:r>
            <a:endParaRPr lang="en-US" sz="3200" dirty="0">
              <a:solidFill>
                <a:srgbClr val="002060"/>
              </a:solidFill>
              <a:ea typeface="Lato Heavy" charset="0"/>
              <a:cs typeface="Arial" pitchFamily="34" charset="0"/>
            </a:endParaRPr>
          </a:p>
        </p:txBody>
      </p:sp>
      <p:pic>
        <p:nvPicPr>
          <p:cNvPr id="4" name="Picture 2" descr="F:\2. NAAC Details\3. IQAC\IQAC 2025-26\Meeting No.02 27.03.2026\Raw Data\IIC\WhatsApp Image 2026-03-27 at 11.23.39 AM.jpeg">
            <a:extLst>
              <a:ext uri="{FF2B5EF4-FFF2-40B4-BE49-F238E27FC236}">
                <a16:creationId xmlns:a16="http://schemas.microsoft.com/office/drawing/2014/main" id="{EB12C621-C89E-4579-A111-E2605ED84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98" y="738587"/>
            <a:ext cx="5506195" cy="282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2. NAAC Details\3. IQAC\IQAC 2025-26\Meeting No.02 27.03.2026\Raw Data\IIC\WhatsApp Image 2026-03-27 at 11.23.40 AM.jpeg">
            <a:extLst>
              <a:ext uri="{FF2B5EF4-FFF2-40B4-BE49-F238E27FC236}">
                <a16:creationId xmlns:a16="http://schemas.microsoft.com/office/drawing/2014/main" id="{B00FDD2A-5CCA-4429-B512-78B2314EB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98" y="3679871"/>
            <a:ext cx="5506196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2. NAAC Details\3. IQAC\IQAC 2025-26\Meeting No.02 27.03.2026\Raw Data\IIC\WhatsApp Image 2026-03-27 at 11.38.35 AM (1).jpeg">
            <a:extLst>
              <a:ext uri="{FF2B5EF4-FFF2-40B4-BE49-F238E27FC236}">
                <a16:creationId xmlns:a16="http://schemas.microsoft.com/office/drawing/2014/main" id="{AB855187-3AA0-4419-8C76-1A92C950D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328142" y="-500061"/>
            <a:ext cx="2820478" cy="528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F:\2. NAAC Details\3. IQAC\IQAC 2025-26\Meeting No.02 27.03.2026\Raw Data\IIC\WhatsApp Image 2026-03-27 at 11.38.35 AM.jpeg">
            <a:extLst>
              <a:ext uri="{FF2B5EF4-FFF2-40B4-BE49-F238E27FC236}">
                <a16:creationId xmlns:a16="http://schemas.microsoft.com/office/drawing/2014/main" id="{4CEAB109-7E2B-4526-96F6-11E391212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048" y="3679870"/>
            <a:ext cx="5284763" cy="209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83DA2FF-734C-46AA-8115-428A8BAD4A74}"/>
              </a:ext>
            </a:extLst>
          </p:cNvPr>
          <p:cNvSpPr/>
          <p:nvPr/>
        </p:nvSpPr>
        <p:spPr>
          <a:xfrm>
            <a:off x="5897094" y="5923670"/>
            <a:ext cx="57087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Robotex</a:t>
            </a:r>
            <a:r>
              <a:rPr lang="en-US" sz="1600" dirty="0"/>
              <a:t> India National Level Robotics competition and got all India rank 3rd in maze solving competition held at </a:t>
            </a:r>
            <a:r>
              <a:rPr lang="en-US" sz="1600" dirty="0" err="1"/>
              <a:t>mit</a:t>
            </a:r>
            <a:r>
              <a:rPr lang="en-US" sz="1600" dirty="0"/>
              <a:t> </a:t>
            </a:r>
            <a:r>
              <a:rPr lang="en-US" sz="1600" dirty="0" err="1"/>
              <a:t>wpu</a:t>
            </a:r>
            <a:r>
              <a:rPr lang="en-US" sz="1600" dirty="0"/>
              <a:t> on 21/09/2025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BE1745-80D6-40D9-B64D-882CE394BD00}"/>
              </a:ext>
            </a:extLst>
          </p:cNvPr>
          <p:cNvSpPr/>
          <p:nvPr/>
        </p:nvSpPr>
        <p:spPr>
          <a:xfrm>
            <a:off x="586155" y="5923670"/>
            <a:ext cx="5122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Algo</a:t>
            </a:r>
            <a:r>
              <a:rPr lang="en-US" sz="1600" dirty="0"/>
              <a:t> Sapiens, the winning team of the Smart India </a:t>
            </a:r>
            <a:r>
              <a:rPr lang="en-US" sz="1600" dirty="0" err="1"/>
              <a:t>Hackathon</a:t>
            </a:r>
            <a:r>
              <a:rPr lang="en-US" sz="1600" dirty="0"/>
              <a:t> 2025 (TELHAN SATHI)</a:t>
            </a:r>
          </a:p>
        </p:txBody>
      </p:sp>
    </p:spTree>
    <p:extLst>
      <p:ext uri="{BB962C8B-B14F-4D97-AF65-F5344CB8AC3E}">
        <p14:creationId xmlns:p14="http://schemas.microsoft.com/office/powerpoint/2010/main" val="54332470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58746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C00000"/>
                </a:solidFill>
              </a:rPr>
              <a:t> Research and Development Cell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FA1A26-A26E-6C8F-4CCA-FFA5CE6E8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4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3951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MSC\Downloads\R&amp;D Deptimg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03" y="889102"/>
            <a:ext cx="6245472" cy="543925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28F0099-0EA8-4E93-8F35-CAD47EE9AA20}"/>
              </a:ext>
            </a:extLst>
          </p:cNvPr>
          <p:cNvSpPr/>
          <p:nvPr/>
        </p:nvSpPr>
        <p:spPr>
          <a:xfrm>
            <a:off x="139455" y="94562"/>
            <a:ext cx="119731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cs typeface="Times New Roman" pitchFamily="18" charset="0"/>
              </a:rPr>
              <a:t>Research and Development Cell </a:t>
            </a:r>
            <a:endParaRPr lang="en-US" sz="3200" dirty="0">
              <a:solidFill>
                <a:srgbClr val="002060"/>
              </a:solidFill>
              <a:ea typeface="Lato Heavy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B31749-5B55-4072-93F5-E39641D8B051}"/>
              </a:ext>
            </a:extLst>
          </p:cNvPr>
          <p:cNvSpPr/>
          <p:nvPr/>
        </p:nvSpPr>
        <p:spPr>
          <a:xfrm>
            <a:off x="6990220" y="889102"/>
            <a:ext cx="4955037" cy="6172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Promote Research Culture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Encourage High-Quality Research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Facilitate Research Funding</a:t>
            </a:r>
            <a:r>
              <a:rPr lang="en-US" dirty="0"/>
              <a:t>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Enhance Publications</a:t>
            </a:r>
            <a:r>
              <a:rPr lang="en-US" dirty="0"/>
              <a:t>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Promote Innovation and Entrepreneurship</a:t>
            </a:r>
            <a:r>
              <a:rPr lang="en-US" dirty="0"/>
              <a:t>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Strengthen Industry–Academia Collaboration</a:t>
            </a:r>
            <a:r>
              <a:rPr lang="en-US" dirty="0"/>
              <a:t>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Develop Intellectual Property (IP)</a:t>
            </a:r>
            <a:r>
              <a:rPr lang="en-US" dirty="0"/>
              <a:t>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Organize Research Activities</a:t>
            </a:r>
            <a:r>
              <a:rPr lang="en-US" dirty="0"/>
              <a:t>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Support Student Research</a:t>
            </a:r>
            <a:r>
              <a:rPr lang="en-US" dirty="0"/>
              <a:t>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Ensure Research Ethics and Quality</a:t>
            </a:r>
            <a:r>
              <a:rPr lang="en-US" dirty="0"/>
              <a:t>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Build  research Eco System</a:t>
            </a:r>
            <a:endParaRPr lang="en-US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b="1" dirty="0"/>
              <a:t>Contribute to Community and National Development</a:t>
            </a:r>
            <a:r>
              <a:rPr lang="en-US" dirty="0"/>
              <a:t> 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47550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/>
          <p:cNvGrpSpPr/>
          <p:nvPr/>
        </p:nvGrpSpPr>
        <p:grpSpPr>
          <a:xfrm>
            <a:off x="720998" y="1279955"/>
            <a:ext cx="260921" cy="363474"/>
            <a:chOff x="720998" y="1279955"/>
            <a:chExt cx="260921" cy="363474"/>
          </a:xfrm>
        </p:grpSpPr>
        <p:sp>
          <p:nvSpPr>
            <p:cNvPr id="3789" name="Freeform 3789"/>
            <p:cNvSpPr/>
            <p:nvPr/>
          </p:nvSpPr>
          <p:spPr>
            <a:xfrm>
              <a:off x="786847" y="1407209"/>
              <a:ext cx="132957" cy="236220"/>
            </a:xfrm>
            <a:custGeom>
              <a:avLst/>
              <a:gdLst/>
              <a:ahLst/>
              <a:cxnLst/>
              <a:rect l="0" t="0" r="0" b="0"/>
              <a:pathLst>
                <a:path w="132957" h="236220">
                  <a:moveTo>
                    <a:pt x="126073" y="150876"/>
                  </a:moveTo>
                  <a:lnTo>
                    <a:pt x="84722" y="150876"/>
                  </a:lnTo>
                  <a:lnTo>
                    <a:pt x="83097" y="85344"/>
                  </a:lnTo>
                  <a:cubicBezTo>
                    <a:pt x="82690" y="77217"/>
                    <a:pt x="87148" y="69596"/>
                    <a:pt x="94450" y="65532"/>
                  </a:cubicBezTo>
                  <a:cubicBezTo>
                    <a:pt x="100127" y="62738"/>
                    <a:pt x="105804" y="58801"/>
                    <a:pt x="111481" y="53975"/>
                  </a:cubicBezTo>
                  <a:cubicBezTo>
                    <a:pt x="128499" y="38989"/>
                    <a:pt x="132550" y="22480"/>
                    <a:pt x="128093" y="11304"/>
                  </a:cubicBezTo>
                  <a:cubicBezTo>
                    <a:pt x="125261" y="4445"/>
                    <a:pt x="117145" y="0"/>
                    <a:pt x="98908" y="0"/>
                  </a:cubicBezTo>
                  <a:cubicBezTo>
                    <a:pt x="81077" y="0"/>
                    <a:pt x="66485" y="2794"/>
                    <a:pt x="66485" y="10923"/>
                  </a:cubicBezTo>
                  <a:cubicBezTo>
                    <a:pt x="66485" y="18162"/>
                    <a:pt x="89993" y="15749"/>
                    <a:pt x="107824" y="15749"/>
                  </a:cubicBezTo>
                  <a:cubicBezTo>
                    <a:pt x="110262" y="15749"/>
                    <a:pt x="110668" y="18924"/>
                    <a:pt x="108636" y="19686"/>
                  </a:cubicBezTo>
                  <a:cubicBezTo>
                    <a:pt x="100534" y="22480"/>
                    <a:pt x="87554" y="27306"/>
                    <a:pt x="79045" y="33401"/>
                  </a:cubicBezTo>
                  <a:cubicBezTo>
                    <a:pt x="78233" y="34163"/>
                    <a:pt x="77420" y="34671"/>
                    <a:pt x="76620" y="35433"/>
                  </a:cubicBezTo>
                  <a:cubicBezTo>
                    <a:pt x="72149" y="38989"/>
                    <a:pt x="65672" y="38227"/>
                    <a:pt x="61621" y="34163"/>
                  </a:cubicBezTo>
                  <a:lnTo>
                    <a:pt x="61621" y="34163"/>
                  </a:lnTo>
                  <a:cubicBezTo>
                    <a:pt x="46622" y="17273"/>
                    <a:pt x="27560" y="9271"/>
                    <a:pt x="19050" y="16511"/>
                  </a:cubicBezTo>
                  <a:cubicBezTo>
                    <a:pt x="10541" y="23750"/>
                    <a:pt x="15812" y="43435"/>
                    <a:pt x="30811" y="60706"/>
                  </a:cubicBezTo>
                  <a:cubicBezTo>
                    <a:pt x="35675" y="66421"/>
                    <a:pt x="40945" y="70867"/>
                    <a:pt x="45809" y="74042"/>
                  </a:cubicBezTo>
                  <a:cubicBezTo>
                    <a:pt x="48235" y="75693"/>
                    <a:pt x="49861" y="78487"/>
                    <a:pt x="49861" y="81662"/>
                  </a:cubicBezTo>
                  <a:lnTo>
                    <a:pt x="48235" y="151257"/>
                  </a:lnTo>
                  <a:lnTo>
                    <a:pt x="6897" y="151257"/>
                  </a:lnTo>
                  <a:cubicBezTo>
                    <a:pt x="2833" y="151257"/>
                    <a:pt x="0" y="154560"/>
                    <a:pt x="0" y="158115"/>
                  </a:cubicBezTo>
                  <a:lnTo>
                    <a:pt x="0" y="183896"/>
                  </a:lnTo>
                  <a:cubicBezTo>
                    <a:pt x="0" y="187961"/>
                    <a:pt x="3239" y="190755"/>
                    <a:pt x="6897" y="190755"/>
                  </a:cubicBezTo>
                  <a:lnTo>
                    <a:pt x="47029" y="190755"/>
                  </a:lnTo>
                  <a:lnTo>
                    <a:pt x="46216" y="230632"/>
                  </a:lnTo>
                  <a:cubicBezTo>
                    <a:pt x="46216" y="233807"/>
                    <a:pt x="48641" y="236220"/>
                    <a:pt x="51893" y="236220"/>
                  </a:cubicBezTo>
                  <a:lnTo>
                    <a:pt x="81077" y="236220"/>
                  </a:lnTo>
                  <a:cubicBezTo>
                    <a:pt x="84316" y="236220"/>
                    <a:pt x="86754" y="233426"/>
                    <a:pt x="86754" y="230632"/>
                  </a:cubicBezTo>
                  <a:lnTo>
                    <a:pt x="85535" y="190755"/>
                  </a:lnTo>
                  <a:lnTo>
                    <a:pt x="125667" y="190755"/>
                  </a:lnTo>
                  <a:cubicBezTo>
                    <a:pt x="129718" y="190755"/>
                    <a:pt x="132550" y="187580"/>
                    <a:pt x="132550" y="183896"/>
                  </a:cubicBezTo>
                  <a:lnTo>
                    <a:pt x="132550" y="158115"/>
                  </a:lnTo>
                  <a:cubicBezTo>
                    <a:pt x="132957" y="154179"/>
                    <a:pt x="129718" y="150876"/>
                    <a:pt x="126073" y="150876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790" name="Freeform 3790"/>
            <p:cNvSpPr/>
            <p:nvPr/>
          </p:nvSpPr>
          <p:spPr>
            <a:xfrm>
              <a:off x="720998" y="1279955"/>
              <a:ext cx="260921" cy="248793"/>
            </a:xfrm>
            <a:custGeom>
              <a:avLst/>
              <a:gdLst/>
              <a:ahLst/>
              <a:cxnLst/>
              <a:rect l="0" t="0" r="0" b="0"/>
              <a:pathLst>
                <a:path w="260921" h="248793">
                  <a:moveTo>
                    <a:pt x="130264" y="762"/>
                  </a:moveTo>
                  <a:cubicBezTo>
                    <a:pt x="63513" y="1524"/>
                    <a:pt x="8090" y="53848"/>
                    <a:pt x="3645" y="120142"/>
                  </a:cubicBezTo>
                  <a:cubicBezTo>
                    <a:pt x="0" y="176023"/>
                    <a:pt x="32766" y="227077"/>
                    <a:pt x="84138" y="247142"/>
                  </a:cubicBezTo>
                  <a:cubicBezTo>
                    <a:pt x="88189" y="248793"/>
                    <a:pt x="92634" y="246380"/>
                    <a:pt x="94259" y="242316"/>
                  </a:cubicBezTo>
                  <a:lnTo>
                    <a:pt x="100317" y="223774"/>
                  </a:lnTo>
                  <a:cubicBezTo>
                    <a:pt x="101537" y="220218"/>
                    <a:pt x="99924" y="215773"/>
                    <a:pt x="96279" y="214630"/>
                  </a:cubicBezTo>
                  <a:cubicBezTo>
                    <a:pt x="61493" y="200153"/>
                    <a:pt x="38430" y="166371"/>
                    <a:pt x="38430" y="128524"/>
                  </a:cubicBezTo>
                  <a:cubicBezTo>
                    <a:pt x="38430" y="76328"/>
                    <a:pt x="81712" y="34164"/>
                    <a:pt x="134709" y="35687"/>
                  </a:cubicBezTo>
                  <a:cubicBezTo>
                    <a:pt x="182448" y="36958"/>
                    <a:pt x="221679" y="74296"/>
                    <a:pt x="225323" y="121285"/>
                  </a:cubicBezTo>
                  <a:cubicBezTo>
                    <a:pt x="228562" y="162306"/>
                    <a:pt x="204686" y="199772"/>
                    <a:pt x="167881" y="214630"/>
                  </a:cubicBezTo>
                  <a:cubicBezTo>
                    <a:pt x="164236" y="216154"/>
                    <a:pt x="162217" y="220218"/>
                    <a:pt x="163830" y="223774"/>
                  </a:cubicBezTo>
                  <a:lnTo>
                    <a:pt x="169901" y="242316"/>
                  </a:lnTo>
                  <a:cubicBezTo>
                    <a:pt x="171120" y="246380"/>
                    <a:pt x="175971" y="248793"/>
                    <a:pt x="180010" y="247142"/>
                  </a:cubicBezTo>
                  <a:cubicBezTo>
                    <a:pt x="228562" y="227839"/>
                    <a:pt x="260921" y="181229"/>
                    <a:pt x="260921" y="128524"/>
                  </a:cubicBezTo>
                  <a:cubicBezTo>
                    <a:pt x="260515" y="57404"/>
                    <a:pt x="201854" y="0"/>
                    <a:pt x="130264" y="762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791" name="Freeform 3791"/>
            <p:cNvSpPr/>
            <p:nvPr/>
          </p:nvSpPr>
          <p:spPr>
            <a:xfrm>
              <a:off x="881336" y="1350948"/>
              <a:ext cx="27165" cy="46355"/>
            </a:xfrm>
            <a:custGeom>
              <a:avLst/>
              <a:gdLst/>
              <a:ahLst/>
              <a:cxnLst/>
              <a:rect l="0" t="0" r="0" b="0"/>
              <a:pathLst>
                <a:path w="27165" h="46355">
                  <a:moveTo>
                    <a:pt x="10706" y="45593"/>
                  </a:moveTo>
                  <a:cubicBezTo>
                    <a:pt x="17284" y="46355"/>
                    <a:pt x="23875" y="37085"/>
                    <a:pt x="25514" y="25019"/>
                  </a:cubicBezTo>
                  <a:cubicBezTo>
                    <a:pt x="27165" y="12828"/>
                    <a:pt x="23456" y="2413"/>
                    <a:pt x="16878" y="1524"/>
                  </a:cubicBezTo>
                  <a:cubicBezTo>
                    <a:pt x="3289" y="0"/>
                    <a:pt x="3708" y="10034"/>
                    <a:pt x="2057" y="22098"/>
                  </a:cubicBezTo>
                  <a:cubicBezTo>
                    <a:pt x="0" y="34291"/>
                    <a:pt x="4114" y="44705"/>
                    <a:pt x="10706" y="45593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792" name="Freeform 3792"/>
            <p:cNvSpPr/>
            <p:nvPr/>
          </p:nvSpPr>
          <p:spPr>
            <a:xfrm>
              <a:off x="853027" y="1344726"/>
              <a:ext cx="25261" cy="50672"/>
            </a:xfrm>
            <a:custGeom>
              <a:avLst/>
              <a:gdLst/>
              <a:ahLst/>
              <a:cxnLst/>
              <a:rect l="0" t="0" r="0" b="0"/>
              <a:pathLst>
                <a:path w="25261" h="50672">
                  <a:moveTo>
                    <a:pt x="14910" y="50291"/>
                  </a:moveTo>
                  <a:cubicBezTo>
                    <a:pt x="21539" y="49910"/>
                    <a:pt x="25261" y="38353"/>
                    <a:pt x="25261" y="24764"/>
                  </a:cubicBezTo>
                  <a:cubicBezTo>
                    <a:pt x="25261" y="15113"/>
                    <a:pt x="23609" y="0"/>
                    <a:pt x="11189" y="0"/>
                  </a:cubicBezTo>
                  <a:cubicBezTo>
                    <a:pt x="0" y="0"/>
                    <a:pt x="419" y="11938"/>
                    <a:pt x="1245" y="25908"/>
                  </a:cubicBezTo>
                  <a:cubicBezTo>
                    <a:pt x="2070" y="39877"/>
                    <a:pt x="8281" y="50672"/>
                    <a:pt x="14910" y="50291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793" name="Freeform 3793"/>
            <p:cNvSpPr/>
            <p:nvPr/>
          </p:nvSpPr>
          <p:spPr>
            <a:xfrm>
              <a:off x="801707" y="1364538"/>
              <a:ext cx="22085" cy="47244"/>
            </a:xfrm>
            <a:custGeom>
              <a:avLst/>
              <a:gdLst/>
              <a:ahLst/>
              <a:cxnLst/>
              <a:rect l="0" t="0" r="0" b="0"/>
              <a:pathLst>
                <a:path w="22085" h="47244">
                  <a:moveTo>
                    <a:pt x="14998" y="47244"/>
                  </a:moveTo>
                  <a:cubicBezTo>
                    <a:pt x="20002" y="47244"/>
                    <a:pt x="22085" y="35940"/>
                    <a:pt x="21666" y="22606"/>
                  </a:cubicBezTo>
                  <a:cubicBezTo>
                    <a:pt x="20828" y="9271"/>
                    <a:pt x="21247" y="0"/>
                    <a:pt x="11252" y="0"/>
                  </a:cubicBezTo>
                  <a:cubicBezTo>
                    <a:pt x="3327" y="0"/>
                    <a:pt x="0" y="11683"/>
                    <a:pt x="419" y="25019"/>
                  </a:cubicBezTo>
                  <a:cubicBezTo>
                    <a:pt x="838" y="38353"/>
                    <a:pt x="8331" y="47244"/>
                    <a:pt x="14998" y="47244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794" name="Freeform 3794"/>
            <p:cNvSpPr/>
            <p:nvPr/>
          </p:nvSpPr>
          <p:spPr>
            <a:xfrm>
              <a:off x="823550" y="1354251"/>
              <a:ext cx="27686" cy="48387"/>
            </a:xfrm>
            <a:custGeom>
              <a:avLst/>
              <a:gdLst/>
              <a:ahLst/>
              <a:cxnLst/>
              <a:rect l="0" t="0" r="0" b="0"/>
              <a:pathLst>
                <a:path w="27686" h="48387">
                  <a:moveTo>
                    <a:pt x="16853" y="48387"/>
                  </a:moveTo>
                  <a:cubicBezTo>
                    <a:pt x="23267" y="48006"/>
                    <a:pt x="27686" y="36702"/>
                    <a:pt x="27280" y="23368"/>
                  </a:cubicBezTo>
                  <a:cubicBezTo>
                    <a:pt x="26480" y="10159"/>
                    <a:pt x="19660" y="0"/>
                    <a:pt x="10440" y="1270"/>
                  </a:cubicBezTo>
                  <a:cubicBezTo>
                    <a:pt x="0" y="2413"/>
                    <a:pt x="3214" y="11302"/>
                    <a:pt x="4014" y="24638"/>
                  </a:cubicBezTo>
                  <a:cubicBezTo>
                    <a:pt x="4420" y="37972"/>
                    <a:pt x="10440" y="48387"/>
                    <a:pt x="16853" y="48387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41318" y="1779669"/>
            <a:ext cx="423647" cy="277368"/>
            <a:chOff x="641318" y="1779669"/>
            <a:chExt cx="423647" cy="277368"/>
          </a:xfrm>
        </p:grpSpPr>
        <p:pic>
          <p:nvPicPr>
            <p:cNvPr id="3798" name="Picture 3798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0810" y="1830065"/>
              <a:ext cx="76950" cy="77007"/>
            </a:xfrm>
            <a:prstGeom prst="rect">
              <a:avLst/>
            </a:prstGeom>
            <a:noFill/>
          </p:spPr>
        </p:pic>
        <p:sp>
          <p:nvSpPr>
            <p:cNvPr id="3799" name="Freeform 3799"/>
            <p:cNvSpPr/>
            <p:nvPr/>
          </p:nvSpPr>
          <p:spPr>
            <a:xfrm>
              <a:off x="641318" y="1902350"/>
              <a:ext cx="98285" cy="153163"/>
            </a:xfrm>
            <a:custGeom>
              <a:avLst/>
              <a:gdLst/>
              <a:ahLst/>
              <a:cxnLst/>
              <a:rect l="0" t="0" r="0" b="0"/>
              <a:pathLst>
                <a:path w="98285" h="153163">
                  <a:moveTo>
                    <a:pt x="86614" y="94362"/>
                  </a:moveTo>
                  <a:lnTo>
                    <a:pt x="49365" y="94362"/>
                  </a:lnTo>
                  <a:cubicBezTo>
                    <a:pt x="40399" y="94362"/>
                    <a:pt x="33211" y="88138"/>
                    <a:pt x="31420" y="79756"/>
                  </a:cubicBezTo>
                  <a:lnTo>
                    <a:pt x="18403" y="8001"/>
                  </a:lnTo>
                  <a:cubicBezTo>
                    <a:pt x="17501" y="3175"/>
                    <a:pt x="13018" y="0"/>
                    <a:pt x="8077" y="889"/>
                  </a:cubicBezTo>
                  <a:cubicBezTo>
                    <a:pt x="3150" y="1779"/>
                    <a:pt x="0" y="6224"/>
                    <a:pt x="902" y="11050"/>
                  </a:cubicBezTo>
                  <a:lnTo>
                    <a:pt x="13919" y="82296"/>
                  </a:lnTo>
                  <a:cubicBezTo>
                    <a:pt x="17056" y="99569"/>
                    <a:pt x="31865" y="112014"/>
                    <a:pt x="49365" y="112014"/>
                  </a:cubicBezTo>
                  <a:lnTo>
                    <a:pt x="80340" y="112014"/>
                  </a:lnTo>
                  <a:lnTo>
                    <a:pt x="80340" y="144273"/>
                  </a:lnTo>
                  <a:cubicBezTo>
                    <a:pt x="80340" y="149225"/>
                    <a:pt x="84379" y="153163"/>
                    <a:pt x="89307" y="153163"/>
                  </a:cubicBezTo>
                  <a:cubicBezTo>
                    <a:pt x="94247" y="153163"/>
                    <a:pt x="98285" y="149225"/>
                    <a:pt x="98285" y="144273"/>
                  </a:cubicBezTo>
                  <a:lnTo>
                    <a:pt x="98285" y="105792"/>
                  </a:lnTo>
                  <a:cubicBezTo>
                    <a:pt x="98285" y="99569"/>
                    <a:pt x="92901" y="94362"/>
                    <a:pt x="86614" y="94362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00" name="Freeform 3800"/>
            <p:cNvSpPr/>
            <p:nvPr/>
          </p:nvSpPr>
          <p:spPr>
            <a:xfrm>
              <a:off x="683850" y="1898032"/>
              <a:ext cx="115189" cy="157481"/>
            </a:xfrm>
            <a:custGeom>
              <a:avLst/>
              <a:gdLst/>
              <a:ahLst/>
              <a:cxnLst/>
              <a:rect l="0" t="0" r="0" b="0"/>
              <a:pathLst>
                <a:path w="115189" h="157481">
                  <a:moveTo>
                    <a:pt x="73508" y="61595"/>
                  </a:moveTo>
                  <a:lnTo>
                    <a:pt x="49746" y="61595"/>
                  </a:lnTo>
                  <a:lnTo>
                    <a:pt x="56020" y="33656"/>
                  </a:lnTo>
                  <a:lnTo>
                    <a:pt x="72606" y="41656"/>
                  </a:lnTo>
                  <a:cubicBezTo>
                    <a:pt x="74397" y="42545"/>
                    <a:pt x="76200" y="43054"/>
                    <a:pt x="77991" y="43054"/>
                  </a:cubicBezTo>
                  <a:cubicBezTo>
                    <a:pt x="77991" y="43054"/>
                    <a:pt x="78436" y="43054"/>
                    <a:pt x="78436" y="43054"/>
                  </a:cubicBezTo>
                  <a:lnTo>
                    <a:pt x="103531" y="41656"/>
                  </a:lnTo>
                  <a:cubicBezTo>
                    <a:pt x="110262" y="41275"/>
                    <a:pt x="115189" y="35942"/>
                    <a:pt x="115189" y="29211"/>
                  </a:cubicBezTo>
                  <a:cubicBezTo>
                    <a:pt x="114745" y="22606"/>
                    <a:pt x="109360" y="17654"/>
                    <a:pt x="102642" y="17654"/>
                  </a:cubicBezTo>
                  <a:lnTo>
                    <a:pt x="80671" y="18543"/>
                  </a:lnTo>
                  <a:cubicBezTo>
                    <a:pt x="80671" y="18543"/>
                    <a:pt x="55576" y="5716"/>
                    <a:pt x="52439" y="4826"/>
                  </a:cubicBezTo>
                  <a:cubicBezTo>
                    <a:pt x="48857" y="3937"/>
                    <a:pt x="34506" y="889"/>
                    <a:pt x="34506" y="889"/>
                  </a:cubicBezTo>
                  <a:cubicBezTo>
                    <a:pt x="29579" y="0"/>
                    <a:pt x="24207" y="889"/>
                    <a:pt x="20168" y="3556"/>
                  </a:cubicBezTo>
                  <a:cubicBezTo>
                    <a:pt x="15685" y="6224"/>
                    <a:pt x="12993" y="10542"/>
                    <a:pt x="11646" y="15494"/>
                  </a:cubicBezTo>
                  <a:lnTo>
                    <a:pt x="1347" y="65151"/>
                  </a:lnTo>
                  <a:cubicBezTo>
                    <a:pt x="0" y="70486"/>
                    <a:pt x="1791" y="76327"/>
                    <a:pt x="4928" y="80773"/>
                  </a:cubicBezTo>
                  <a:cubicBezTo>
                    <a:pt x="8510" y="85091"/>
                    <a:pt x="13894" y="87376"/>
                    <a:pt x="19266" y="87376"/>
                  </a:cubicBezTo>
                  <a:lnTo>
                    <a:pt x="60961" y="87376"/>
                  </a:lnTo>
                  <a:cubicBezTo>
                    <a:pt x="63640" y="87376"/>
                    <a:pt x="65888" y="89536"/>
                    <a:pt x="65888" y="92202"/>
                  </a:cubicBezTo>
                  <a:lnTo>
                    <a:pt x="65888" y="144145"/>
                  </a:lnTo>
                  <a:cubicBezTo>
                    <a:pt x="65888" y="151766"/>
                    <a:pt x="71717" y="157481"/>
                    <a:pt x="79337" y="157481"/>
                  </a:cubicBezTo>
                  <a:cubicBezTo>
                    <a:pt x="86957" y="157481"/>
                    <a:pt x="92774" y="151766"/>
                    <a:pt x="92774" y="144145"/>
                  </a:cubicBezTo>
                  <a:lnTo>
                    <a:pt x="92774" y="80773"/>
                  </a:lnTo>
                  <a:cubicBezTo>
                    <a:pt x="92774" y="70105"/>
                    <a:pt x="83821" y="61595"/>
                    <a:pt x="73508" y="61595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pic>
          <p:nvPicPr>
            <p:cNvPr id="3801" name="Picture 3801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39425" y="1830063"/>
              <a:ext cx="76950" cy="76884"/>
            </a:xfrm>
            <a:prstGeom prst="rect">
              <a:avLst/>
            </a:prstGeom>
            <a:noFill/>
          </p:spPr>
        </p:pic>
        <p:sp>
          <p:nvSpPr>
            <p:cNvPr id="3802" name="Freeform 3802"/>
            <p:cNvSpPr/>
            <p:nvPr/>
          </p:nvSpPr>
          <p:spPr>
            <a:xfrm>
              <a:off x="968203" y="1902350"/>
              <a:ext cx="96762" cy="153163"/>
            </a:xfrm>
            <a:custGeom>
              <a:avLst/>
              <a:gdLst/>
              <a:ahLst/>
              <a:cxnLst/>
              <a:rect l="0" t="0" r="0" b="0"/>
              <a:pathLst>
                <a:path w="96762" h="153163">
                  <a:moveTo>
                    <a:pt x="88405" y="889"/>
                  </a:moveTo>
                  <a:cubicBezTo>
                    <a:pt x="83566" y="0"/>
                    <a:pt x="79160" y="3175"/>
                    <a:pt x="78283" y="8001"/>
                  </a:cubicBezTo>
                  <a:lnTo>
                    <a:pt x="65533" y="79502"/>
                  </a:lnTo>
                  <a:cubicBezTo>
                    <a:pt x="64212" y="87884"/>
                    <a:pt x="56731" y="94107"/>
                    <a:pt x="47943" y="94107"/>
                  </a:cubicBezTo>
                  <a:lnTo>
                    <a:pt x="11430" y="94107"/>
                  </a:lnTo>
                  <a:cubicBezTo>
                    <a:pt x="5284" y="94107"/>
                    <a:pt x="0" y="99442"/>
                    <a:pt x="0" y="105664"/>
                  </a:cubicBezTo>
                  <a:lnTo>
                    <a:pt x="0" y="144273"/>
                  </a:lnTo>
                  <a:cubicBezTo>
                    <a:pt x="0" y="149225"/>
                    <a:pt x="3963" y="153163"/>
                    <a:pt x="8802" y="153163"/>
                  </a:cubicBezTo>
                  <a:cubicBezTo>
                    <a:pt x="13640" y="153163"/>
                    <a:pt x="17590" y="149225"/>
                    <a:pt x="17590" y="144273"/>
                  </a:cubicBezTo>
                  <a:lnTo>
                    <a:pt x="17590" y="111888"/>
                  </a:lnTo>
                  <a:lnTo>
                    <a:pt x="47943" y="111888"/>
                  </a:lnTo>
                  <a:cubicBezTo>
                    <a:pt x="65088" y="111888"/>
                    <a:pt x="80049" y="99442"/>
                    <a:pt x="82677" y="82169"/>
                  </a:cubicBezTo>
                  <a:lnTo>
                    <a:pt x="95873" y="11176"/>
                  </a:lnTo>
                  <a:cubicBezTo>
                    <a:pt x="96762" y="6224"/>
                    <a:pt x="93244" y="1779"/>
                    <a:pt x="88405" y="889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03" name="Freeform 3803"/>
            <p:cNvSpPr/>
            <p:nvPr/>
          </p:nvSpPr>
          <p:spPr>
            <a:xfrm>
              <a:off x="908348" y="1898032"/>
              <a:ext cx="115558" cy="157481"/>
            </a:xfrm>
            <a:custGeom>
              <a:avLst/>
              <a:gdLst/>
              <a:ahLst/>
              <a:cxnLst/>
              <a:rect l="0" t="0" r="0" b="0"/>
              <a:pathLst>
                <a:path w="115558" h="157481">
                  <a:moveTo>
                    <a:pt x="110630" y="80899"/>
                  </a:moveTo>
                  <a:cubicBezTo>
                    <a:pt x="114212" y="76455"/>
                    <a:pt x="115558" y="70739"/>
                    <a:pt x="114212" y="65406"/>
                  </a:cubicBezTo>
                  <a:lnTo>
                    <a:pt x="103912" y="15494"/>
                  </a:lnTo>
                  <a:cubicBezTo>
                    <a:pt x="103010" y="10668"/>
                    <a:pt x="99873" y="6224"/>
                    <a:pt x="95403" y="3556"/>
                  </a:cubicBezTo>
                  <a:cubicBezTo>
                    <a:pt x="90920" y="889"/>
                    <a:pt x="85992" y="0"/>
                    <a:pt x="81065" y="889"/>
                  </a:cubicBezTo>
                  <a:cubicBezTo>
                    <a:pt x="81065" y="889"/>
                    <a:pt x="66739" y="3937"/>
                    <a:pt x="63145" y="4826"/>
                  </a:cubicBezTo>
                  <a:cubicBezTo>
                    <a:pt x="60021" y="5716"/>
                    <a:pt x="34938" y="18669"/>
                    <a:pt x="34938" y="18669"/>
                  </a:cubicBezTo>
                  <a:lnTo>
                    <a:pt x="12993" y="17781"/>
                  </a:lnTo>
                  <a:cubicBezTo>
                    <a:pt x="6274" y="17273"/>
                    <a:pt x="889" y="22606"/>
                    <a:pt x="445" y="29337"/>
                  </a:cubicBezTo>
                  <a:cubicBezTo>
                    <a:pt x="0" y="35942"/>
                    <a:pt x="5373" y="41275"/>
                    <a:pt x="12091" y="41783"/>
                  </a:cubicBezTo>
                  <a:lnTo>
                    <a:pt x="37173" y="43054"/>
                  </a:lnTo>
                  <a:cubicBezTo>
                    <a:pt x="37173" y="43054"/>
                    <a:pt x="37618" y="43054"/>
                    <a:pt x="37618" y="43054"/>
                  </a:cubicBezTo>
                  <a:cubicBezTo>
                    <a:pt x="39409" y="43054"/>
                    <a:pt x="41199" y="42673"/>
                    <a:pt x="42990" y="41783"/>
                  </a:cubicBezTo>
                  <a:lnTo>
                    <a:pt x="59563" y="33782"/>
                  </a:lnTo>
                  <a:lnTo>
                    <a:pt x="65837" y="61849"/>
                  </a:lnTo>
                  <a:lnTo>
                    <a:pt x="42101" y="61849"/>
                  </a:lnTo>
                  <a:cubicBezTo>
                    <a:pt x="31344" y="61849"/>
                    <a:pt x="22835" y="70231"/>
                    <a:pt x="22835" y="80899"/>
                  </a:cubicBezTo>
                  <a:lnTo>
                    <a:pt x="22835" y="144145"/>
                  </a:lnTo>
                  <a:cubicBezTo>
                    <a:pt x="22835" y="151638"/>
                    <a:pt x="28664" y="157481"/>
                    <a:pt x="36272" y="157481"/>
                  </a:cubicBezTo>
                  <a:cubicBezTo>
                    <a:pt x="43892" y="157481"/>
                    <a:pt x="49708" y="151638"/>
                    <a:pt x="49708" y="144145"/>
                  </a:cubicBezTo>
                  <a:lnTo>
                    <a:pt x="49708" y="92964"/>
                  </a:lnTo>
                  <a:cubicBezTo>
                    <a:pt x="49708" y="90298"/>
                    <a:pt x="51956" y="88012"/>
                    <a:pt x="54636" y="88012"/>
                  </a:cubicBezTo>
                  <a:lnTo>
                    <a:pt x="96292" y="88012"/>
                  </a:lnTo>
                  <a:cubicBezTo>
                    <a:pt x="101664" y="88012"/>
                    <a:pt x="107049" y="85344"/>
                    <a:pt x="110630" y="80899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04" name="Freeform 3804"/>
            <p:cNvSpPr/>
            <p:nvPr/>
          </p:nvSpPr>
          <p:spPr>
            <a:xfrm>
              <a:off x="783799" y="1950356"/>
              <a:ext cx="138684" cy="106681"/>
            </a:xfrm>
            <a:custGeom>
              <a:avLst/>
              <a:gdLst/>
              <a:ahLst/>
              <a:cxnLst/>
              <a:rect l="0" t="0" r="0" b="0"/>
              <a:pathLst>
                <a:path w="138684" h="106681">
                  <a:moveTo>
                    <a:pt x="129845" y="0"/>
                  </a:moveTo>
                  <a:lnTo>
                    <a:pt x="8840" y="0"/>
                  </a:lnTo>
                  <a:cubicBezTo>
                    <a:pt x="3976" y="0"/>
                    <a:pt x="0" y="3938"/>
                    <a:pt x="0" y="8890"/>
                  </a:cubicBezTo>
                  <a:cubicBezTo>
                    <a:pt x="0" y="13717"/>
                    <a:pt x="3976" y="17781"/>
                    <a:pt x="8840" y="17781"/>
                  </a:cubicBezTo>
                  <a:lnTo>
                    <a:pt x="60503" y="17781"/>
                  </a:lnTo>
                  <a:lnTo>
                    <a:pt x="60503" y="97790"/>
                  </a:lnTo>
                  <a:cubicBezTo>
                    <a:pt x="60503" y="102744"/>
                    <a:pt x="64478" y="106681"/>
                    <a:pt x="69342" y="106681"/>
                  </a:cubicBezTo>
                  <a:cubicBezTo>
                    <a:pt x="74207" y="106681"/>
                    <a:pt x="78182" y="102744"/>
                    <a:pt x="78182" y="97790"/>
                  </a:cubicBezTo>
                  <a:lnTo>
                    <a:pt x="78182" y="17781"/>
                  </a:lnTo>
                  <a:lnTo>
                    <a:pt x="129845" y="17781"/>
                  </a:lnTo>
                  <a:cubicBezTo>
                    <a:pt x="134709" y="17781"/>
                    <a:pt x="138684" y="13717"/>
                    <a:pt x="138684" y="8890"/>
                  </a:cubicBezTo>
                  <a:cubicBezTo>
                    <a:pt x="138684" y="3938"/>
                    <a:pt x="134709" y="0"/>
                    <a:pt x="129845" y="0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05" name="Freeform 3805"/>
            <p:cNvSpPr/>
            <p:nvPr/>
          </p:nvSpPr>
          <p:spPr>
            <a:xfrm>
              <a:off x="789896" y="1779669"/>
              <a:ext cx="126492" cy="126492"/>
            </a:xfrm>
            <a:custGeom>
              <a:avLst/>
              <a:gdLst/>
              <a:ahLst/>
              <a:cxnLst/>
              <a:rect l="0" t="0" r="0" b="0"/>
              <a:pathLst>
                <a:path w="126492" h="126492">
                  <a:moveTo>
                    <a:pt x="63245" y="126492"/>
                  </a:moveTo>
                  <a:cubicBezTo>
                    <a:pt x="98437" y="126492"/>
                    <a:pt x="126492" y="98044"/>
                    <a:pt x="126492" y="63245"/>
                  </a:cubicBezTo>
                  <a:cubicBezTo>
                    <a:pt x="126492" y="28067"/>
                    <a:pt x="97993" y="0"/>
                    <a:pt x="63245" y="0"/>
                  </a:cubicBezTo>
                  <a:cubicBezTo>
                    <a:pt x="28511" y="0"/>
                    <a:pt x="0" y="28448"/>
                    <a:pt x="0" y="63245"/>
                  </a:cubicBezTo>
                  <a:cubicBezTo>
                    <a:pt x="0" y="98044"/>
                    <a:pt x="28054" y="126492"/>
                    <a:pt x="63245" y="126492"/>
                  </a:cubicBezTo>
                  <a:close/>
                  <a:moveTo>
                    <a:pt x="32067" y="56514"/>
                  </a:moveTo>
                  <a:cubicBezTo>
                    <a:pt x="32067" y="54737"/>
                    <a:pt x="33401" y="53467"/>
                    <a:pt x="35191" y="53467"/>
                  </a:cubicBezTo>
                  <a:lnTo>
                    <a:pt x="52997" y="53467"/>
                  </a:lnTo>
                  <a:lnTo>
                    <a:pt x="52997" y="35687"/>
                  </a:lnTo>
                  <a:cubicBezTo>
                    <a:pt x="52997" y="33908"/>
                    <a:pt x="54343" y="32512"/>
                    <a:pt x="56121" y="32512"/>
                  </a:cubicBezTo>
                  <a:lnTo>
                    <a:pt x="69926" y="32512"/>
                  </a:lnTo>
                  <a:cubicBezTo>
                    <a:pt x="71704" y="32512"/>
                    <a:pt x="73050" y="33908"/>
                    <a:pt x="73050" y="35687"/>
                  </a:cubicBezTo>
                  <a:lnTo>
                    <a:pt x="73050" y="53467"/>
                  </a:lnTo>
                  <a:lnTo>
                    <a:pt x="90855" y="53467"/>
                  </a:lnTo>
                  <a:cubicBezTo>
                    <a:pt x="92646" y="53467"/>
                    <a:pt x="93979" y="54737"/>
                    <a:pt x="93979" y="56514"/>
                  </a:cubicBezTo>
                  <a:lnTo>
                    <a:pt x="93979" y="70357"/>
                  </a:lnTo>
                  <a:cubicBezTo>
                    <a:pt x="93979" y="72136"/>
                    <a:pt x="92646" y="73532"/>
                    <a:pt x="90855" y="73532"/>
                  </a:cubicBezTo>
                  <a:lnTo>
                    <a:pt x="73050" y="73532"/>
                  </a:lnTo>
                  <a:lnTo>
                    <a:pt x="73050" y="91312"/>
                  </a:lnTo>
                  <a:cubicBezTo>
                    <a:pt x="73050" y="93090"/>
                    <a:pt x="71704" y="94361"/>
                    <a:pt x="69926" y="94361"/>
                  </a:cubicBezTo>
                  <a:lnTo>
                    <a:pt x="56121" y="94361"/>
                  </a:lnTo>
                  <a:cubicBezTo>
                    <a:pt x="54343" y="94361"/>
                    <a:pt x="52997" y="93090"/>
                    <a:pt x="52997" y="91312"/>
                  </a:cubicBezTo>
                  <a:lnTo>
                    <a:pt x="52997" y="73532"/>
                  </a:lnTo>
                  <a:lnTo>
                    <a:pt x="35191" y="73532"/>
                  </a:lnTo>
                  <a:cubicBezTo>
                    <a:pt x="33401" y="73532"/>
                    <a:pt x="32067" y="72136"/>
                    <a:pt x="32067" y="70357"/>
                  </a:cubicBezTo>
                  <a:lnTo>
                    <a:pt x="32067" y="56514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sp>
        <p:nvSpPr>
          <p:cNvPr id="3809" name="Freeform 3809"/>
          <p:cNvSpPr/>
          <p:nvPr/>
        </p:nvSpPr>
        <p:spPr>
          <a:xfrm>
            <a:off x="684994" y="2239681"/>
            <a:ext cx="336295" cy="264922"/>
          </a:xfrm>
          <a:custGeom>
            <a:avLst/>
            <a:gdLst/>
            <a:ahLst/>
            <a:cxnLst/>
            <a:rect l="0" t="0" r="0" b="0"/>
            <a:pathLst>
              <a:path w="336295" h="264922">
                <a:moveTo>
                  <a:pt x="243890" y="4572"/>
                </a:moveTo>
                <a:cubicBezTo>
                  <a:pt x="198450" y="9145"/>
                  <a:pt x="168147" y="44070"/>
                  <a:pt x="168147" y="44070"/>
                </a:cubicBezTo>
                <a:cubicBezTo>
                  <a:pt x="168147" y="44070"/>
                  <a:pt x="137845" y="9145"/>
                  <a:pt x="92405" y="4572"/>
                </a:cubicBezTo>
                <a:cubicBezTo>
                  <a:pt x="46964" y="0"/>
                  <a:pt x="0" y="50166"/>
                  <a:pt x="24993" y="120778"/>
                </a:cubicBezTo>
                <a:cubicBezTo>
                  <a:pt x="49987" y="191262"/>
                  <a:pt x="168147" y="264922"/>
                  <a:pt x="168147" y="264922"/>
                </a:cubicBezTo>
                <a:cubicBezTo>
                  <a:pt x="168147" y="264922"/>
                  <a:pt x="286308" y="191262"/>
                  <a:pt x="311302" y="120778"/>
                </a:cubicBezTo>
                <a:cubicBezTo>
                  <a:pt x="336295" y="50166"/>
                  <a:pt x="289331" y="0"/>
                  <a:pt x="243890" y="4572"/>
                </a:cubicBezTo>
                <a:close/>
                <a:moveTo>
                  <a:pt x="226949" y="144272"/>
                </a:moveTo>
                <a:cubicBezTo>
                  <a:pt x="226949" y="148591"/>
                  <a:pt x="223431" y="152020"/>
                  <a:pt x="219100" y="152020"/>
                </a:cubicBezTo>
                <a:lnTo>
                  <a:pt x="185572" y="152020"/>
                </a:lnTo>
                <a:lnTo>
                  <a:pt x="185572" y="185674"/>
                </a:lnTo>
                <a:cubicBezTo>
                  <a:pt x="185572" y="189992"/>
                  <a:pt x="182054" y="193548"/>
                  <a:pt x="177723" y="193548"/>
                </a:cubicBezTo>
                <a:lnTo>
                  <a:pt x="158559" y="193548"/>
                </a:lnTo>
                <a:cubicBezTo>
                  <a:pt x="154241" y="193548"/>
                  <a:pt x="150723" y="189992"/>
                  <a:pt x="150723" y="185674"/>
                </a:cubicBezTo>
                <a:lnTo>
                  <a:pt x="150723" y="152020"/>
                </a:lnTo>
                <a:lnTo>
                  <a:pt x="117195" y="152020"/>
                </a:lnTo>
                <a:cubicBezTo>
                  <a:pt x="112864" y="152020"/>
                  <a:pt x="109347" y="148591"/>
                  <a:pt x="109347" y="144272"/>
                </a:cubicBezTo>
                <a:lnTo>
                  <a:pt x="109347" y="124968"/>
                </a:lnTo>
                <a:cubicBezTo>
                  <a:pt x="109347" y="120650"/>
                  <a:pt x="112864" y="117222"/>
                  <a:pt x="117195" y="117222"/>
                </a:cubicBezTo>
                <a:lnTo>
                  <a:pt x="150723" y="117222"/>
                </a:lnTo>
                <a:lnTo>
                  <a:pt x="150723" y="83566"/>
                </a:lnTo>
                <a:cubicBezTo>
                  <a:pt x="150723" y="79248"/>
                  <a:pt x="154241" y="75692"/>
                  <a:pt x="158559" y="75692"/>
                </a:cubicBezTo>
                <a:lnTo>
                  <a:pt x="177736" y="75692"/>
                </a:lnTo>
                <a:cubicBezTo>
                  <a:pt x="182067" y="75692"/>
                  <a:pt x="185572" y="79248"/>
                  <a:pt x="185572" y="83566"/>
                </a:cubicBezTo>
                <a:lnTo>
                  <a:pt x="185572" y="117222"/>
                </a:lnTo>
                <a:lnTo>
                  <a:pt x="219113" y="117222"/>
                </a:lnTo>
                <a:cubicBezTo>
                  <a:pt x="223443" y="117222"/>
                  <a:pt x="226949" y="120650"/>
                  <a:pt x="226949" y="124968"/>
                </a:cubicBezTo>
                <a:lnTo>
                  <a:pt x="226949" y="144272"/>
                </a:lnTo>
                <a:close/>
              </a:path>
            </a:pathLst>
          </a:custGeom>
          <a:solidFill>
            <a:srgbClr val="312F30">
              <a:alpha val="100000"/>
            </a:srgbClr>
          </a:solidFill>
          <a:ln w="17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grpSp>
        <p:nvGrpSpPr>
          <p:cNvPr id="90" name="Group 89"/>
          <p:cNvGrpSpPr/>
          <p:nvPr/>
        </p:nvGrpSpPr>
        <p:grpSpPr>
          <a:xfrm>
            <a:off x="718268" y="2675349"/>
            <a:ext cx="272440" cy="277113"/>
            <a:chOff x="718268" y="2675349"/>
            <a:chExt cx="272440" cy="277113"/>
          </a:xfrm>
        </p:grpSpPr>
        <p:sp>
          <p:nvSpPr>
            <p:cNvPr id="3813" name="Freeform 3813"/>
            <p:cNvSpPr/>
            <p:nvPr/>
          </p:nvSpPr>
          <p:spPr>
            <a:xfrm>
              <a:off x="718268" y="2675349"/>
              <a:ext cx="188976" cy="266700"/>
            </a:xfrm>
            <a:custGeom>
              <a:avLst/>
              <a:gdLst/>
              <a:ahLst/>
              <a:cxnLst/>
              <a:rect l="0" t="0" r="0" b="0"/>
              <a:pathLst>
                <a:path w="188976" h="266700">
                  <a:moveTo>
                    <a:pt x="169532" y="0"/>
                  </a:moveTo>
                  <a:lnTo>
                    <a:pt x="19392" y="0"/>
                  </a:lnTo>
                  <a:cubicBezTo>
                    <a:pt x="8674" y="0"/>
                    <a:pt x="0" y="8635"/>
                    <a:pt x="0" y="19431"/>
                  </a:cubicBezTo>
                  <a:lnTo>
                    <a:pt x="0" y="247269"/>
                  </a:lnTo>
                  <a:cubicBezTo>
                    <a:pt x="0" y="251713"/>
                    <a:pt x="1612" y="255904"/>
                    <a:pt x="4178" y="259206"/>
                  </a:cubicBezTo>
                  <a:cubicBezTo>
                    <a:pt x="4140" y="259206"/>
                    <a:pt x="4140" y="259206"/>
                    <a:pt x="4089" y="259206"/>
                  </a:cubicBezTo>
                  <a:cubicBezTo>
                    <a:pt x="4571" y="259841"/>
                    <a:pt x="5054" y="260350"/>
                    <a:pt x="5575" y="260857"/>
                  </a:cubicBezTo>
                  <a:cubicBezTo>
                    <a:pt x="5715" y="260984"/>
                    <a:pt x="5791" y="261112"/>
                    <a:pt x="5930" y="261238"/>
                  </a:cubicBezTo>
                  <a:cubicBezTo>
                    <a:pt x="6667" y="261873"/>
                    <a:pt x="7454" y="262509"/>
                    <a:pt x="8280" y="263144"/>
                  </a:cubicBezTo>
                  <a:cubicBezTo>
                    <a:pt x="8420" y="263271"/>
                    <a:pt x="8547" y="263397"/>
                    <a:pt x="8674" y="263397"/>
                  </a:cubicBezTo>
                  <a:cubicBezTo>
                    <a:pt x="9588" y="264032"/>
                    <a:pt x="10553" y="264541"/>
                    <a:pt x="11506" y="265048"/>
                  </a:cubicBezTo>
                  <a:cubicBezTo>
                    <a:pt x="11722" y="265048"/>
                    <a:pt x="11937" y="265175"/>
                    <a:pt x="12115" y="265303"/>
                  </a:cubicBezTo>
                  <a:cubicBezTo>
                    <a:pt x="13169" y="265684"/>
                    <a:pt x="14211" y="266065"/>
                    <a:pt x="15303" y="266191"/>
                  </a:cubicBezTo>
                  <a:cubicBezTo>
                    <a:pt x="15468" y="266319"/>
                    <a:pt x="15646" y="266319"/>
                    <a:pt x="15824" y="266319"/>
                  </a:cubicBezTo>
                  <a:cubicBezTo>
                    <a:pt x="17005" y="266572"/>
                    <a:pt x="18173" y="266700"/>
                    <a:pt x="19392" y="266700"/>
                  </a:cubicBezTo>
                  <a:lnTo>
                    <a:pt x="114566" y="266700"/>
                  </a:lnTo>
                  <a:cubicBezTo>
                    <a:pt x="112941" y="263525"/>
                    <a:pt x="112115" y="259969"/>
                    <a:pt x="112115" y="256031"/>
                  </a:cubicBezTo>
                  <a:cubicBezTo>
                    <a:pt x="112204" y="250063"/>
                    <a:pt x="114300" y="244601"/>
                    <a:pt x="118567" y="239394"/>
                  </a:cubicBezTo>
                  <a:cubicBezTo>
                    <a:pt x="121488" y="235712"/>
                    <a:pt x="124802" y="232537"/>
                    <a:pt x="128384" y="229743"/>
                  </a:cubicBezTo>
                  <a:lnTo>
                    <a:pt x="20180" y="229743"/>
                  </a:lnTo>
                  <a:cubicBezTo>
                    <a:pt x="18440" y="229743"/>
                    <a:pt x="17043" y="228346"/>
                    <a:pt x="17043" y="226568"/>
                  </a:cubicBezTo>
                  <a:lnTo>
                    <a:pt x="17043" y="25400"/>
                  </a:lnTo>
                  <a:cubicBezTo>
                    <a:pt x="17043" y="23748"/>
                    <a:pt x="18440" y="22352"/>
                    <a:pt x="20180" y="22352"/>
                  </a:cubicBezTo>
                  <a:lnTo>
                    <a:pt x="168744" y="22352"/>
                  </a:lnTo>
                  <a:cubicBezTo>
                    <a:pt x="170484" y="22352"/>
                    <a:pt x="171894" y="23748"/>
                    <a:pt x="171894" y="25400"/>
                  </a:cubicBezTo>
                  <a:lnTo>
                    <a:pt x="171894" y="154558"/>
                  </a:lnTo>
                  <a:cubicBezTo>
                    <a:pt x="171894" y="154558"/>
                    <a:pt x="171932" y="154558"/>
                    <a:pt x="171932" y="154558"/>
                  </a:cubicBezTo>
                  <a:lnTo>
                    <a:pt x="186715" y="145669"/>
                  </a:lnTo>
                  <a:cubicBezTo>
                    <a:pt x="187451" y="145160"/>
                    <a:pt x="188188" y="144779"/>
                    <a:pt x="188976" y="144398"/>
                  </a:cubicBezTo>
                  <a:lnTo>
                    <a:pt x="188976" y="19431"/>
                  </a:lnTo>
                  <a:cubicBezTo>
                    <a:pt x="188976" y="8635"/>
                    <a:pt x="180251" y="0"/>
                    <a:pt x="169532" y="0"/>
                  </a:cubicBezTo>
                  <a:close/>
                  <a:moveTo>
                    <a:pt x="94462" y="239394"/>
                  </a:moveTo>
                  <a:cubicBezTo>
                    <a:pt x="99656" y="239394"/>
                    <a:pt x="103835" y="243585"/>
                    <a:pt x="103835" y="248666"/>
                  </a:cubicBezTo>
                  <a:cubicBezTo>
                    <a:pt x="103835" y="253872"/>
                    <a:pt x="99656" y="258063"/>
                    <a:pt x="94462" y="258063"/>
                  </a:cubicBezTo>
                  <a:cubicBezTo>
                    <a:pt x="89319" y="258063"/>
                    <a:pt x="85140" y="253872"/>
                    <a:pt x="85140" y="248666"/>
                  </a:cubicBezTo>
                  <a:cubicBezTo>
                    <a:pt x="85140" y="243585"/>
                    <a:pt x="89319" y="239394"/>
                    <a:pt x="94462" y="239394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14" name="Freeform 3814"/>
            <p:cNvSpPr/>
            <p:nvPr/>
          </p:nvSpPr>
          <p:spPr>
            <a:xfrm>
              <a:off x="825570" y="2818351"/>
              <a:ext cx="165138" cy="134111"/>
            </a:xfrm>
            <a:custGeom>
              <a:avLst/>
              <a:gdLst/>
              <a:ahLst/>
              <a:cxnLst/>
              <a:rect l="0" t="0" r="0" b="0"/>
              <a:pathLst>
                <a:path w="165138" h="134111">
                  <a:moveTo>
                    <a:pt x="151396" y="72263"/>
                  </a:moveTo>
                  <a:cubicBezTo>
                    <a:pt x="150139" y="70739"/>
                    <a:pt x="148539" y="69723"/>
                    <a:pt x="146888" y="68579"/>
                  </a:cubicBezTo>
                  <a:cubicBezTo>
                    <a:pt x="144907" y="67182"/>
                    <a:pt x="143713" y="65023"/>
                    <a:pt x="142672" y="62864"/>
                  </a:cubicBezTo>
                  <a:cubicBezTo>
                    <a:pt x="141567" y="60705"/>
                    <a:pt x="140322" y="58673"/>
                    <a:pt x="138963" y="56642"/>
                  </a:cubicBezTo>
                  <a:cubicBezTo>
                    <a:pt x="136169" y="52323"/>
                    <a:pt x="133388" y="47879"/>
                    <a:pt x="130556" y="43561"/>
                  </a:cubicBezTo>
                  <a:cubicBezTo>
                    <a:pt x="127978" y="39623"/>
                    <a:pt x="125349" y="35813"/>
                    <a:pt x="122517" y="32004"/>
                  </a:cubicBezTo>
                  <a:cubicBezTo>
                    <a:pt x="117678" y="25526"/>
                    <a:pt x="111925" y="19685"/>
                    <a:pt x="106096" y="13969"/>
                  </a:cubicBezTo>
                  <a:cubicBezTo>
                    <a:pt x="102019" y="9906"/>
                    <a:pt x="96761" y="9143"/>
                    <a:pt x="91287" y="11175"/>
                  </a:cubicBezTo>
                  <a:cubicBezTo>
                    <a:pt x="89522" y="11811"/>
                    <a:pt x="87731" y="12700"/>
                    <a:pt x="86068" y="13716"/>
                  </a:cubicBezTo>
                  <a:cubicBezTo>
                    <a:pt x="76187" y="19557"/>
                    <a:pt x="66294" y="25654"/>
                    <a:pt x="56426" y="31495"/>
                  </a:cubicBezTo>
                  <a:cubicBezTo>
                    <a:pt x="52362" y="34036"/>
                    <a:pt x="48209" y="33274"/>
                    <a:pt x="44945" y="29971"/>
                  </a:cubicBezTo>
                  <a:cubicBezTo>
                    <a:pt x="36855" y="21717"/>
                    <a:pt x="28740" y="13588"/>
                    <a:pt x="20650" y="5333"/>
                  </a:cubicBezTo>
                  <a:cubicBezTo>
                    <a:pt x="17589" y="2286"/>
                    <a:pt x="13843" y="381"/>
                    <a:pt x="9410" y="254"/>
                  </a:cubicBezTo>
                  <a:cubicBezTo>
                    <a:pt x="4165" y="0"/>
                    <a:pt x="0" y="4571"/>
                    <a:pt x="1067" y="9651"/>
                  </a:cubicBezTo>
                  <a:cubicBezTo>
                    <a:pt x="1587" y="12445"/>
                    <a:pt x="2679" y="15493"/>
                    <a:pt x="4394" y="17652"/>
                  </a:cubicBezTo>
                  <a:cubicBezTo>
                    <a:pt x="17475" y="34162"/>
                    <a:pt x="30797" y="50673"/>
                    <a:pt x="44043" y="67055"/>
                  </a:cubicBezTo>
                  <a:cubicBezTo>
                    <a:pt x="48666" y="72898"/>
                    <a:pt x="53289" y="78613"/>
                    <a:pt x="58026" y="84454"/>
                  </a:cubicBezTo>
                  <a:cubicBezTo>
                    <a:pt x="57188" y="84836"/>
                    <a:pt x="56705" y="84963"/>
                    <a:pt x="56070" y="85217"/>
                  </a:cubicBezTo>
                  <a:cubicBezTo>
                    <a:pt x="49974" y="87376"/>
                    <a:pt x="43777" y="89280"/>
                    <a:pt x="37846" y="91820"/>
                  </a:cubicBezTo>
                  <a:cubicBezTo>
                    <a:pt x="31382" y="94742"/>
                    <a:pt x="25806" y="99060"/>
                    <a:pt x="21310" y="104520"/>
                  </a:cubicBezTo>
                  <a:cubicBezTo>
                    <a:pt x="19456" y="106807"/>
                    <a:pt x="18072" y="109346"/>
                    <a:pt x="18034" y="112395"/>
                  </a:cubicBezTo>
                  <a:cubicBezTo>
                    <a:pt x="18008" y="118364"/>
                    <a:pt x="22238" y="121411"/>
                    <a:pt x="27622" y="119252"/>
                  </a:cubicBezTo>
                  <a:cubicBezTo>
                    <a:pt x="30213" y="118364"/>
                    <a:pt x="32626" y="116967"/>
                    <a:pt x="35026" y="115823"/>
                  </a:cubicBezTo>
                  <a:cubicBezTo>
                    <a:pt x="39586" y="113411"/>
                    <a:pt x="44056" y="110870"/>
                    <a:pt x="49288" y="110236"/>
                  </a:cubicBezTo>
                  <a:cubicBezTo>
                    <a:pt x="58521" y="109092"/>
                    <a:pt x="67881" y="109473"/>
                    <a:pt x="77114" y="109982"/>
                  </a:cubicBezTo>
                  <a:cubicBezTo>
                    <a:pt x="79959" y="110108"/>
                    <a:pt x="82715" y="110236"/>
                    <a:pt x="85572" y="110236"/>
                  </a:cubicBezTo>
                  <a:cubicBezTo>
                    <a:pt x="86995" y="110363"/>
                    <a:pt x="88430" y="110363"/>
                    <a:pt x="89865" y="110363"/>
                  </a:cubicBezTo>
                  <a:cubicBezTo>
                    <a:pt x="90779" y="110489"/>
                    <a:pt x="91884" y="110236"/>
                    <a:pt x="92748" y="110617"/>
                  </a:cubicBezTo>
                  <a:cubicBezTo>
                    <a:pt x="93916" y="111124"/>
                    <a:pt x="93904" y="112395"/>
                    <a:pt x="94208" y="113538"/>
                  </a:cubicBezTo>
                  <a:cubicBezTo>
                    <a:pt x="94704" y="115189"/>
                    <a:pt x="95809" y="116458"/>
                    <a:pt x="96952" y="117855"/>
                  </a:cubicBezTo>
                  <a:cubicBezTo>
                    <a:pt x="99936" y="121539"/>
                    <a:pt x="102921" y="125221"/>
                    <a:pt x="105880" y="128904"/>
                  </a:cubicBezTo>
                  <a:cubicBezTo>
                    <a:pt x="109690" y="133604"/>
                    <a:pt x="114427" y="134111"/>
                    <a:pt x="119138" y="130301"/>
                  </a:cubicBezTo>
                  <a:cubicBezTo>
                    <a:pt x="132905" y="119252"/>
                    <a:pt x="146634" y="108204"/>
                    <a:pt x="160413" y="97027"/>
                  </a:cubicBezTo>
                  <a:cubicBezTo>
                    <a:pt x="164643" y="93598"/>
                    <a:pt x="165138" y="89280"/>
                    <a:pt x="161696" y="85089"/>
                  </a:cubicBezTo>
                  <a:cubicBezTo>
                    <a:pt x="159461" y="82295"/>
                    <a:pt x="157188" y="79501"/>
                    <a:pt x="154952" y="76707"/>
                  </a:cubicBezTo>
                  <a:cubicBezTo>
                    <a:pt x="153784" y="75183"/>
                    <a:pt x="152679" y="73660"/>
                    <a:pt x="151396" y="72263"/>
                  </a:cubicBezTo>
                  <a:close/>
                  <a:moveTo>
                    <a:pt x="155016" y="93471"/>
                  </a:moveTo>
                  <a:lnTo>
                    <a:pt x="115659" y="124714"/>
                  </a:lnTo>
                  <a:cubicBezTo>
                    <a:pt x="113944" y="126111"/>
                    <a:pt x="111391" y="125857"/>
                    <a:pt x="110020" y="124079"/>
                  </a:cubicBezTo>
                  <a:lnTo>
                    <a:pt x="100927" y="112521"/>
                  </a:lnTo>
                  <a:cubicBezTo>
                    <a:pt x="99593" y="110870"/>
                    <a:pt x="99873" y="108330"/>
                    <a:pt x="101600" y="106933"/>
                  </a:cubicBezTo>
                  <a:lnTo>
                    <a:pt x="140995" y="75819"/>
                  </a:lnTo>
                  <a:cubicBezTo>
                    <a:pt x="142710" y="74421"/>
                    <a:pt x="145212" y="74802"/>
                    <a:pt x="146583" y="76454"/>
                  </a:cubicBezTo>
                  <a:lnTo>
                    <a:pt x="155689" y="87883"/>
                  </a:lnTo>
                  <a:cubicBezTo>
                    <a:pt x="157061" y="89661"/>
                    <a:pt x="156743" y="92074"/>
                    <a:pt x="155016" y="93471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15" name="Freeform 3815"/>
            <p:cNvSpPr/>
            <p:nvPr/>
          </p:nvSpPr>
          <p:spPr>
            <a:xfrm>
              <a:off x="934675" y="2925284"/>
              <a:ext cx="9144" cy="9144"/>
            </a:xfrm>
            <a:custGeom>
              <a:avLst/>
              <a:gdLst/>
              <a:ahLst/>
              <a:cxnLst/>
              <a:rect l="0" t="0" r="0" b="0"/>
              <a:pathLst>
                <a:path w="9144" h="9144">
                  <a:moveTo>
                    <a:pt x="5296" y="0"/>
                  </a:moveTo>
                  <a:lnTo>
                    <a:pt x="9144" y="4953"/>
                  </a:lnTo>
                  <a:lnTo>
                    <a:pt x="3849" y="9144"/>
                  </a:lnTo>
                  <a:lnTo>
                    <a:pt x="0" y="4191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16" name="Freeform 3816"/>
            <p:cNvSpPr/>
            <p:nvPr/>
          </p:nvSpPr>
          <p:spPr>
            <a:xfrm>
              <a:off x="832568" y="2768058"/>
              <a:ext cx="43281" cy="43180"/>
            </a:xfrm>
            <a:custGeom>
              <a:avLst/>
              <a:gdLst/>
              <a:ahLst/>
              <a:cxnLst/>
              <a:rect l="0" t="0" r="0" b="0"/>
              <a:pathLst>
                <a:path w="43281" h="43180">
                  <a:moveTo>
                    <a:pt x="40144" y="31497"/>
                  </a:moveTo>
                  <a:cubicBezTo>
                    <a:pt x="42583" y="27051"/>
                    <a:pt x="43281" y="22353"/>
                    <a:pt x="42125" y="17399"/>
                  </a:cubicBezTo>
                  <a:cubicBezTo>
                    <a:pt x="42100" y="17273"/>
                    <a:pt x="42075" y="17145"/>
                    <a:pt x="42037" y="17018"/>
                  </a:cubicBezTo>
                  <a:cubicBezTo>
                    <a:pt x="42037" y="16892"/>
                    <a:pt x="42024" y="16892"/>
                    <a:pt x="42024" y="16892"/>
                  </a:cubicBezTo>
                  <a:cubicBezTo>
                    <a:pt x="41351" y="13970"/>
                    <a:pt x="40043" y="11176"/>
                    <a:pt x="38214" y="8763"/>
                  </a:cubicBezTo>
                  <a:cubicBezTo>
                    <a:pt x="36321" y="6097"/>
                    <a:pt x="33921" y="4064"/>
                    <a:pt x="31076" y="2668"/>
                  </a:cubicBezTo>
                  <a:cubicBezTo>
                    <a:pt x="28778" y="1524"/>
                    <a:pt x="26250" y="636"/>
                    <a:pt x="23558" y="381"/>
                  </a:cubicBezTo>
                  <a:cubicBezTo>
                    <a:pt x="20065" y="0"/>
                    <a:pt x="16103" y="255"/>
                    <a:pt x="12814" y="1524"/>
                  </a:cubicBezTo>
                  <a:cubicBezTo>
                    <a:pt x="11404" y="2160"/>
                    <a:pt x="9639" y="3049"/>
                    <a:pt x="9093" y="4573"/>
                  </a:cubicBezTo>
                  <a:cubicBezTo>
                    <a:pt x="8216" y="7112"/>
                    <a:pt x="11099" y="8510"/>
                    <a:pt x="13144" y="7367"/>
                  </a:cubicBezTo>
                  <a:cubicBezTo>
                    <a:pt x="14122" y="6731"/>
                    <a:pt x="15138" y="6350"/>
                    <a:pt x="16192" y="5969"/>
                  </a:cubicBezTo>
                  <a:cubicBezTo>
                    <a:pt x="16890" y="5843"/>
                    <a:pt x="17589" y="5716"/>
                    <a:pt x="18287" y="5461"/>
                  </a:cubicBezTo>
                  <a:cubicBezTo>
                    <a:pt x="22339" y="4826"/>
                    <a:pt x="26555" y="5716"/>
                    <a:pt x="30010" y="7874"/>
                  </a:cubicBezTo>
                  <a:cubicBezTo>
                    <a:pt x="33261" y="10034"/>
                    <a:pt x="35826" y="13336"/>
                    <a:pt x="36893" y="17145"/>
                  </a:cubicBezTo>
                  <a:cubicBezTo>
                    <a:pt x="37071" y="17780"/>
                    <a:pt x="37210" y="18416"/>
                    <a:pt x="37299" y="19050"/>
                  </a:cubicBezTo>
                  <a:cubicBezTo>
                    <a:pt x="37350" y="19431"/>
                    <a:pt x="37388" y="19812"/>
                    <a:pt x="37414" y="20193"/>
                  </a:cubicBezTo>
                  <a:cubicBezTo>
                    <a:pt x="37426" y="20320"/>
                    <a:pt x="37452" y="20574"/>
                    <a:pt x="37465" y="20701"/>
                  </a:cubicBezTo>
                  <a:cubicBezTo>
                    <a:pt x="37477" y="21210"/>
                    <a:pt x="37477" y="21718"/>
                    <a:pt x="37465" y="22099"/>
                  </a:cubicBezTo>
                  <a:cubicBezTo>
                    <a:pt x="37465" y="22225"/>
                    <a:pt x="37452" y="22353"/>
                    <a:pt x="37439" y="22480"/>
                  </a:cubicBezTo>
                  <a:cubicBezTo>
                    <a:pt x="37414" y="22861"/>
                    <a:pt x="37376" y="23368"/>
                    <a:pt x="37312" y="23876"/>
                  </a:cubicBezTo>
                  <a:cubicBezTo>
                    <a:pt x="37299" y="23876"/>
                    <a:pt x="37299" y="23876"/>
                    <a:pt x="37287" y="24004"/>
                  </a:cubicBezTo>
                  <a:cubicBezTo>
                    <a:pt x="36245" y="30735"/>
                    <a:pt x="30937" y="35687"/>
                    <a:pt x="25641" y="37211"/>
                  </a:cubicBezTo>
                  <a:cubicBezTo>
                    <a:pt x="25095" y="37466"/>
                    <a:pt x="24536" y="37593"/>
                    <a:pt x="23977" y="37593"/>
                  </a:cubicBezTo>
                  <a:cubicBezTo>
                    <a:pt x="23799" y="37719"/>
                    <a:pt x="23634" y="37719"/>
                    <a:pt x="23456" y="37719"/>
                  </a:cubicBezTo>
                  <a:cubicBezTo>
                    <a:pt x="23139" y="37719"/>
                    <a:pt x="22834" y="37719"/>
                    <a:pt x="22517" y="37847"/>
                  </a:cubicBezTo>
                  <a:cubicBezTo>
                    <a:pt x="21069" y="37847"/>
                    <a:pt x="19608" y="37847"/>
                    <a:pt x="18173" y="37593"/>
                  </a:cubicBezTo>
                  <a:cubicBezTo>
                    <a:pt x="17957" y="37466"/>
                    <a:pt x="17741" y="37466"/>
                    <a:pt x="17513" y="37466"/>
                  </a:cubicBezTo>
                  <a:cubicBezTo>
                    <a:pt x="17373" y="37338"/>
                    <a:pt x="17246" y="37338"/>
                    <a:pt x="17106" y="37338"/>
                  </a:cubicBezTo>
                  <a:cubicBezTo>
                    <a:pt x="13627" y="36449"/>
                    <a:pt x="10477" y="34418"/>
                    <a:pt x="8229" y="31624"/>
                  </a:cubicBezTo>
                  <a:cubicBezTo>
                    <a:pt x="7975" y="31369"/>
                    <a:pt x="7721" y="30988"/>
                    <a:pt x="7505" y="30607"/>
                  </a:cubicBezTo>
                  <a:cubicBezTo>
                    <a:pt x="7023" y="29845"/>
                    <a:pt x="6604" y="28830"/>
                    <a:pt x="6057" y="28068"/>
                  </a:cubicBezTo>
                  <a:cubicBezTo>
                    <a:pt x="5664" y="27179"/>
                    <a:pt x="5334" y="26289"/>
                    <a:pt x="5118" y="25274"/>
                  </a:cubicBezTo>
                  <a:cubicBezTo>
                    <a:pt x="4597" y="22987"/>
                    <a:pt x="2235" y="22099"/>
                    <a:pt x="444" y="23749"/>
                  </a:cubicBezTo>
                  <a:cubicBezTo>
                    <a:pt x="254" y="23876"/>
                    <a:pt x="139" y="24257"/>
                    <a:pt x="76" y="24638"/>
                  </a:cubicBezTo>
                  <a:cubicBezTo>
                    <a:pt x="50" y="24511"/>
                    <a:pt x="25" y="24511"/>
                    <a:pt x="0" y="24511"/>
                  </a:cubicBezTo>
                  <a:cubicBezTo>
                    <a:pt x="12" y="24638"/>
                    <a:pt x="38" y="24766"/>
                    <a:pt x="50" y="24893"/>
                  </a:cubicBezTo>
                  <a:cubicBezTo>
                    <a:pt x="38" y="25147"/>
                    <a:pt x="63" y="25528"/>
                    <a:pt x="114" y="25781"/>
                  </a:cubicBezTo>
                  <a:cubicBezTo>
                    <a:pt x="279" y="26543"/>
                    <a:pt x="482" y="27305"/>
                    <a:pt x="711" y="27941"/>
                  </a:cubicBezTo>
                  <a:cubicBezTo>
                    <a:pt x="800" y="28322"/>
                    <a:pt x="914" y="28575"/>
                    <a:pt x="1028" y="28956"/>
                  </a:cubicBezTo>
                  <a:cubicBezTo>
                    <a:pt x="1066" y="29084"/>
                    <a:pt x="1104" y="29084"/>
                    <a:pt x="1143" y="29211"/>
                  </a:cubicBezTo>
                  <a:cubicBezTo>
                    <a:pt x="1308" y="29718"/>
                    <a:pt x="1498" y="30099"/>
                    <a:pt x="1701" y="30607"/>
                  </a:cubicBezTo>
                  <a:cubicBezTo>
                    <a:pt x="1714" y="30607"/>
                    <a:pt x="1739" y="30607"/>
                    <a:pt x="1765" y="30735"/>
                  </a:cubicBezTo>
                  <a:cubicBezTo>
                    <a:pt x="1968" y="31116"/>
                    <a:pt x="2184" y="31624"/>
                    <a:pt x="2412" y="32005"/>
                  </a:cubicBezTo>
                  <a:cubicBezTo>
                    <a:pt x="3505" y="33910"/>
                    <a:pt x="4927" y="35687"/>
                    <a:pt x="6705" y="37338"/>
                  </a:cubicBezTo>
                  <a:cubicBezTo>
                    <a:pt x="6845" y="37466"/>
                    <a:pt x="6984" y="37593"/>
                    <a:pt x="7137" y="37719"/>
                  </a:cubicBezTo>
                  <a:cubicBezTo>
                    <a:pt x="9258" y="39498"/>
                    <a:pt x="11671" y="40894"/>
                    <a:pt x="14223" y="41784"/>
                  </a:cubicBezTo>
                  <a:cubicBezTo>
                    <a:pt x="15913" y="42418"/>
                    <a:pt x="17627" y="42673"/>
                    <a:pt x="19380" y="42799"/>
                  </a:cubicBezTo>
                  <a:cubicBezTo>
                    <a:pt x="19405" y="42799"/>
                    <a:pt x="19418" y="42799"/>
                    <a:pt x="19443" y="42799"/>
                  </a:cubicBezTo>
                  <a:cubicBezTo>
                    <a:pt x="19697" y="42926"/>
                    <a:pt x="19939" y="42926"/>
                    <a:pt x="20193" y="42926"/>
                  </a:cubicBezTo>
                  <a:cubicBezTo>
                    <a:pt x="25450" y="43180"/>
                    <a:pt x="30759" y="41403"/>
                    <a:pt x="34899" y="37974"/>
                  </a:cubicBezTo>
                  <a:cubicBezTo>
                    <a:pt x="37134" y="36195"/>
                    <a:pt x="38887" y="34036"/>
                    <a:pt x="40144" y="31497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17" name="Freeform 3817"/>
            <p:cNvSpPr/>
            <p:nvPr/>
          </p:nvSpPr>
          <p:spPr>
            <a:xfrm>
              <a:off x="747935" y="2722593"/>
              <a:ext cx="96825" cy="146303"/>
            </a:xfrm>
            <a:custGeom>
              <a:avLst/>
              <a:gdLst/>
              <a:ahLst/>
              <a:cxnLst/>
              <a:rect l="0" t="0" r="0" b="0"/>
              <a:pathLst>
                <a:path w="96825" h="146303">
                  <a:moveTo>
                    <a:pt x="91859" y="133857"/>
                  </a:moveTo>
                  <a:lnTo>
                    <a:pt x="91275" y="133222"/>
                  </a:lnTo>
                  <a:lnTo>
                    <a:pt x="90894" y="133984"/>
                  </a:lnTo>
                  <a:cubicBezTo>
                    <a:pt x="89789" y="136652"/>
                    <a:pt x="87553" y="138049"/>
                    <a:pt x="83883" y="138429"/>
                  </a:cubicBezTo>
                  <a:cubicBezTo>
                    <a:pt x="82562" y="138556"/>
                    <a:pt x="81242" y="138684"/>
                    <a:pt x="79972" y="138684"/>
                  </a:cubicBezTo>
                  <a:cubicBezTo>
                    <a:pt x="74790" y="138684"/>
                    <a:pt x="70154" y="137413"/>
                    <a:pt x="66205" y="134747"/>
                  </a:cubicBezTo>
                  <a:cubicBezTo>
                    <a:pt x="49136" y="123697"/>
                    <a:pt x="40462" y="108458"/>
                    <a:pt x="40424" y="89534"/>
                  </a:cubicBezTo>
                  <a:cubicBezTo>
                    <a:pt x="40424" y="89281"/>
                    <a:pt x="40589" y="88772"/>
                    <a:pt x="40894" y="88264"/>
                  </a:cubicBezTo>
                  <a:cubicBezTo>
                    <a:pt x="45732" y="86614"/>
                    <a:pt x="54000" y="81533"/>
                    <a:pt x="56502" y="66166"/>
                  </a:cubicBezTo>
                  <a:cubicBezTo>
                    <a:pt x="56642" y="65404"/>
                    <a:pt x="56578" y="64643"/>
                    <a:pt x="56324" y="64008"/>
                  </a:cubicBezTo>
                  <a:cubicBezTo>
                    <a:pt x="56553" y="63245"/>
                    <a:pt x="56769" y="62610"/>
                    <a:pt x="56985" y="61976"/>
                  </a:cubicBezTo>
                  <a:cubicBezTo>
                    <a:pt x="57226" y="61214"/>
                    <a:pt x="57454" y="60578"/>
                    <a:pt x="57696" y="59816"/>
                  </a:cubicBezTo>
                  <a:cubicBezTo>
                    <a:pt x="59233" y="55371"/>
                    <a:pt x="60807" y="50926"/>
                    <a:pt x="62382" y="46482"/>
                  </a:cubicBezTo>
                  <a:cubicBezTo>
                    <a:pt x="64300" y="41147"/>
                    <a:pt x="66268" y="35687"/>
                    <a:pt x="68123" y="30226"/>
                  </a:cubicBezTo>
                  <a:cubicBezTo>
                    <a:pt x="68948" y="27813"/>
                    <a:pt x="69443" y="25019"/>
                    <a:pt x="69596" y="22225"/>
                  </a:cubicBezTo>
                  <a:cubicBezTo>
                    <a:pt x="69850" y="16383"/>
                    <a:pt x="68008" y="11429"/>
                    <a:pt x="64414" y="8254"/>
                  </a:cubicBezTo>
                  <a:cubicBezTo>
                    <a:pt x="61785" y="5969"/>
                    <a:pt x="58725" y="4190"/>
                    <a:pt x="55816" y="2666"/>
                  </a:cubicBezTo>
                  <a:cubicBezTo>
                    <a:pt x="55473" y="2539"/>
                    <a:pt x="55118" y="2285"/>
                    <a:pt x="54724" y="2032"/>
                  </a:cubicBezTo>
                  <a:cubicBezTo>
                    <a:pt x="53111" y="1143"/>
                    <a:pt x="51117" y="0"/>
                    <a:pt x="49212" y="0"/>
                  </a:cubicBezTo>
                  <a:cubicBezTo>
                    <a:pt x="48349" y="0"/>
                    <a:pt x="47561" y="253"/>
                    <a:pt x="46901" y="762"/>
                  </a:cubicBezTo>
                  <a:cubicBezTo>
                    <a:pt x="44869" y="2158"/>
                    <a:pt x="43777" y="3937"/>
                    <a:pt x="43916" y="5714"/>
                  </a:cubicBezTo>
                  <a:cubicBezTo>
                    <a:pt x="44005" y="6858"/>
                    <a:pt x="44628" y="8508"/>
                    <a:pt x="47117" y="9651"/>
                  </a:cubicBezTo>
                  <a:cubicBezTo>
                    <a:pt x="47752" y="10033"/>
                    <a:pt x="48374" y="10159"/>
                    <a:pt x="49047" y="10159"/>
                  </a:cubicBezTo>
                  <a:cubicBezTo>
                    <a:pt x="50101" y="10159"/>
                    <a:pt x="51079" y="9778"/>
                    <a:pt x="52019" y="9397"/>
                  </a:cubicBezTo>
                  <a:cubicBezTo>
                    <a:pt x="52921" y="9144"/>
                    <a:pt x="53784" y="8763"/>
                    <a:pt x="54749" y="8763"/>
                  </a:cubicBezTo>
                  <a:cubicBezTo>
                    <a:pt x="57378" y="8763"/>
                    <a:pt x="59893" y="11302"/>
                    <a:pt x="62179" y="16509"/>
                  </a:cubicBezTo>
                  <a:cubicBezTo>
                    <a:pt x="65087" y="23114"/>
                    <a:pt x="61938" y="30607"/>
                    <a:pt x="59169" y="37338"/>
                  </a:cubicBezTo>
                  <a:cubicBezTo>
                    <a:pt x="58521" y="38862"/>
                    <a:pt x="57886" y="40385"/>
                    <a:pt x="57353" y="41783"/>
                  </a:cubicBezTo>
                  <a:cubicBezTo>
                    <a:pt x="54965" y="48259"/>
                    <a:pt x="52565" y="54609"/>
                    <a:pt x="50127" y="61087"/>
                  </a:cubicBezTo>
                  <a:cubicBezTo>
                    <a:pt x="48514" y="61595"/>
                    <a:pt x="47320" y="62991"/>
                    <a:pt x="47040" y="64643"/>
                  </a:cubicBezTo>
                  <a:cubicBezTo>
                    <a:pt x="44729" y="78739"/>
                    <a:pt x="37198" y="79883"/>
                    <a:pt x="34950" y="79883"/>
                  </a:cubicBezTo>
                  <a:cubicBezTo>
                    <a:pt x="34772" y="79883"/>
                    <a:pt x="34633" y="79883"/>
                    <a:pt x="34595" y="79883"/>
                  </a:cubicBezTo>
                  <a:lnTo>
                    <a:pt x="34214" y="79883"/>
                  </a:lnTo>
                  <a:cubicBezTo>
                    <a:pt x="29629" y="79756"/>
                    <a:pt x="26708" y="75819"/>
                    <a:pt x="25095" y="72644"/>
                  </a:cubicBezTo>
                  <a:cubicBezTo>
                    <a:pt x="24866" y="72263"/>
                    <a:pt x="24650" y="71754"/>
                    <a:pt x="24422" y="71374"/>
                  </a:cubicBezTo>
                  <a:cubicBezTo>
                    <a:pt x="23012" y="68071"/>
                    <a:pt x="22403" y="65024"/>
                    <a:pt x="22339" y="64643"/>
                  </a:cubicBezTo>
                  <a:cubicBezTo>
                    <a:pt x="22110" y="63245"/>
                    <a:pt x="21209" y="61976"/>
                    <a:pt x="19901" y="61340"/>
                  </a:cubicBezTo>
                  <a:lnTo>
                    <a:pt x="19862" y="61214"/>
                  </a:lnTo>
                  <a:cubicBezTo>
                    <a:pt x="19685" y="60706"/>
                    <a:pt x="19494" y="60197"/>
                    <a:pt x="19304" y="59689"/>
                  </a:cubicBezTo>
                  <a:cubicBezTo>
                    <a:pt x="15367" y="49276"/>
                    <a:pt x="11214" y="37972"/>
                    <a:pt x="7582" y="26415"/>
                  </a:cubicBezTo>
                  <a:cubicBezTo>
                    <a:pt x="5689" y="20446"/>
                    <a:pt x="7264" y="14858"/>
                    <a:pt x="12014" y="10668"/>
                  </a:cubicBezTo>
                  <a:cubicBezTo>
                    <a:pt x="13335" y="9525"/>
                    <a:pt x="14783" y="8508"/>
                    <a:pt x="16510" y="8889"/>
                  </a:cubicBezTo>
                  <a:cubicBezTo>
                    <a:pt x="17068" y="8889"/>
                    <a:pt x="17564" y="9144"/>
                    <a:pt x="18084" y="9397"/>
                  </a:cubicBezTo>
                  <a:cubicBezTo>
                    <a:pt x="18859" y="9778"/>
                    <a:pt x="19647" y="10159"/>
                    <a:pt x="20701" y="10159"/>
                  </a:cubicBezTo>
                  <a:lnTo>
                    <a:pt x="20929" y="10159"/>
                  </a:lnTo>
                  <a:cubicBezTo>
                    <a:pt x="23876" y="10159"/>
                    <a:pt x="26949" y="8254"/>
                    <a:pt x="26949" y="5079"/>
                  </a:cubicBezTo>
                  <a:cubicBezTo>
                    <a:pt x="26949" y="2285"/>
                    <a:pt x="25006" y="253"/>
                    <a:pt x="22237" y="253"/>
                  </a:cubicBezTo>
                  <a:cubicBezTo>
                    <a:pt x="22085" y="253"/>
                    <a:pt x="21920" y="253"/>
                    <a:pt x="21742" y="253"/>
                  </a:cubicBezTo>
                  <a:cubicBezTo>
                    <a:pt x="20282" y="508"/>
                    <a:pt x="18859" y="1015"/>
                    <a:pt x="17500" y="1524"/>
                  </a:cubicBezTo>
                  <a:cubicBezTo>
                    <a:pt x="16599" y="1904"/>
                    <a:pt x="15659" y="2285"/>
                    <a:pt x="14732" y="2413"/>
                  </a:cubicBezTo>
                  <a:cubicBezTo>
                    <a:pt x="10058" y="3683"/>
                    <a:pt x="6083" y="6858"/>
                    <a:pt x="3556" y="11429"/>
                  </a:cubicBezTo>
                  <a:cubicBezTo>
                    <a:pt x="609" y="16764"/>
                    <a:pt x="0" y="23114"/>
                    <a:pt x="1892" y="28956"/>
                  </a:cubicBezTo>
                  <a:cubicBezTo>
                    <a:pt x="5207" y="39243"/>
                    <a:pt x="8940" y="50419"/>
                    <a:pt x="13322" y="63372"/>
                  </a:cubicBezTo>
                  <a:cubicBezTo>
                    <a:pt x="12865" y="64262"/>
                    <a:pt x="12712" y="65277"/>
                    <a:pt x="12878" y="66166"/>
                  </a:cubicBezTo>
                  <a:cubicBezTo>
                    <a:pt x="12916" y="66420"/>
                    <a:pt x="16345" y="87249"/>
                    <a:pt x="32194" y="89153"/>
                  </a:cubicBezTo>
                  <a:cubicBezTo>
                    <a:pt x="32270" y="89408"/>
                    <a:pt x="32309" y="89789"/>
                    <a:pt x="32347" y="90170"/>
                  </a:cubicBezTo>
                  <a:cubicBezTo>
                    <a:pt x="33375" y="109474"/>
                    <a:pt x="41694" y="125095"/>
                    <a:pt x="57061" y="136778"/>
                  </a:cubicBezTo>
                  <a:cubicBezTo>
                    <a:pt x="65583" y="143256"/>
                    <a:pt x="73152" y="146303"/>
                    <a:pt x="80911" y="146303"/>
                  </a:cubicBezTo>
                  <a:cubicBezTo>
                    <a:pt x="82804" y="146303"/>
                    <a:pt x="84721" y="146177"/>
                    <a:pt x="86626" y="145796"/>
                  </a:cubicBezTo>
                  <a:cubicBezTo>
                    <a:pt x="90703" y="145034"/>
                    <a:pt x="94221" y="143128"/>
                    <a:pt x="96532" y="140334"/>
                  </a:cubicBezTo>
                  <a:lnTo>
                    <a:pt x="96825" y="140081"/>
                  </a:lnTo>
                  <a:lnTo>
                    <a:pt x="96545" y="139700"/>
                  </a:lnTo>
                  <a:cubicBezTo>
                    <a:pt x="95008" y="137794"/>
                    <a:pt x="93434" y="135762"/>
                    <a:pt x="91859" y="133857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18" name="Freeform 3818"/>
            <p:cNvSpPr/>
            <p:nvPr/>
          </p:nvSpPr>
          <p:spPr>
            <a:xfrm>
              <a:off x="807942" y="2780505"/>
              <a:ext cx="55982" cy="60959"/>
            </a:xfrm>
            <a:custGeom>
              <a:avLst/>
              <a:gdLst/>
              <a:ahLst/>
              <a:cxnLst/>
              <a:rect l="0" t="0" r="0" b="0"/>
              <a:pathLst>
                <a:path w="55982" h="60959">
                  <a:moveTo>
                    <a:pt x="53747" y="4064"/>
                  </a:moveTo>
                  <a:cubicBezTo>
                    <a:pt x="52083" y="1523"/>
                    <a:pt x="49060" y="0"/>
                    <a:pt x="45669" y="0"/>
                  </a:cubicBezTo>
                  <a:cubicBezTo>
                    <a:pt x="44679" y="0"/>
                    <a:pt x="43688" y="127"/>
                    <a:pt x="42723" y="381"/>
                  </a:cubicBezTo>
                  <a:cubicBezTo>
                    <a:pt x="39853" y="1142"/>
                    <a:pt x="38215" y="1396"/>
                    <a:pt x="35903" y="1015"/>
                  </a:cubicBezTo>
                  <a:cubicBezTo>
                    <a:pt x="35230" y="889"/>
                    <a:pt x="34506" y="634"/>
                    <a:pt x="33630" y="381"/>
                  </a:cubicBezTo>
                  <a:cubicBezTo>
                    <a:pt x="32804" y="253"/>
                    <a:pt x="31903" y="127"/>
                    <a:pt x="30810" y="127"/>
                  </a:cubicBezTo>
                  <a:cubicBezTo>
                    <a:pt x="30175" y="127"/>
                    <a:pt x="29553" y="127"/>
                    <a:pt x="28918" y="127"/>
                  </a:cubicBezTo>
                  <a:lnTo>
                    <a:pt x="28093" y="253"/>
                  </a:lnTo>
                  <a:cubicBezTo>
                    <a:pt x="25057" y="381"/>
                    <a:pt x="22098" y="889"/>
                    <a:pt x="19317" y="1904"/>
                  </a:cubicBezTo>
                  <a:cubicBezTo>
                    <a:pt x="8954" y="5841"/>
                    <a:pt x="1804" y="15239"/>
                    <a:pt x="648" y="26542"/>
                  </a:cubicBezTo>
                  <a:cubicBezTo>
                    <a:pt x="267" y="30098"/>
                    <a:pt x="0" y="33273"/>
                    <a:pt x="572" y="36576"/>
                  </a:cubicBezTo>
                  <a:cubicBezTo>
                    <a:pt x="2274" y="46863"/>
                    <a:pt x="8179" y="55117"/>
                    <a:pt x="18110" y="60833"/>
                  </a:cubicBezTo>
                  <a:lnTo>
                    <a:pt x="18250" y="60959"/>
                  </a:lnTo>
                  <a:lnTo>
                    <a:pt x="18491" y="60578"/>
                  </a:lnTo>
                  <a:lnTo>
                    <a:pt x="18961" y="60197"/>
                  </a:lnTo>
                  <a:lnTo>
                    <a:pt x="18453" y="59563"/>
                  </a:lnTo>
                  <a:cubicBezTo>
                    <a:pt x="16294" y="56769"/>
                    <a:pt x="14694" y="52958"/>
                    <a:pt x="13970" y="48895"/>
                  </a:cubicBezTo>
                  <a:cubicBezTo>
                    <a:pt x="13869" y="48387"/>
                    <a:pt x="13805" y="47878"/>
                    <a:pt x="13805" y="47371"/>
                  </a:cubicBezTo>
                  <a:lnTo>
                    <a:pt x="13805" y="47116"/>
                  </a:lnTo>
                  <a:lnTo>
                    <a:pt x="13665" y="46989"/>
                  </a:lnTo>
                  <a:cubicBezTo>
                    <a:pt x="8039" y="40385"/>
                    <a:pt x="6401" y="32384"/>
                    <a:pt x="8839" y="23240"/>
                  </a:cubicBezTo>
                  <a:cubicBezTo>
                    <a:pt x="10338" y="17652"/>
                    <a:pt x="13716" y="13462"/>
                    <a:pt x="18860" y="10795"/>
                  </a:cubicBezTo>
                  <a:cubicBezTo>
                    <a:pt x="23508" y="8254"/>
                    <a:pt x="28067" y="7365"/>
                    <a:pt x="32906" y="8127"/>
                  </a:cubicBezTo>
                  <a:cubicBezTo>
                    <a:pt x="35141" y="8508"/>
                    <a:pt x="36602" y="9016"/>
                    <a:pt x="37503" y="11302"/>
                  </a:cubicBezTo>
                  <a:cubicBezTo>
                    <a:pt x="38443" y="13715"/>
                    <a:pt x="39611" y="15494"/>
                    <a:pt x="40958" y="16383"/>
                  </a:cubicBezTo>
                  <a:cubicBezTo>
                    <a:pt x="42405" y="17398"/>
                    <a:pt x="44145" y="17907"/>
                    <a:pt x="45987" y="17907"/>
                  </a:cubicBezTo>
                  <a:cubicBezTo>
                    <a:pt x="48463" y="17907"/>
                    <a:pt x="50813" y="17017"/>
                    <a:pt x="52400" y="15366"/>
                  </a:cubicBezTo>
                  <a:cubicBezTo>
                    <a:pt x="55410" y="12191"/>
                    <a:pt x="55982" y="7492"/>
                    <a:pt x="53747" y="4064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sp>
        <p:nvSpPr>
          <p:cNvPr id="3822" name="Freeform 3822"/>
          <p:cNvSpPr/>
          <p:nvPr/>
        </p:nvSpPr>
        <p:spPr>
          <a:xfrm>
            <a:off x="654260" y="3122934"/>
            <a:ext cx="399287" cy="269240"/>
          </a:xfrm>
          <a:custGeom>
            <a:avLst/>
            <a:gdLst/>
            <a:ahLst/>
            <a:cxnLst/>
            <a:rect l="0" t="0" r="0" b="0"/>
            <a:pathLst>
              <a:path w="399287" h="269240">
                <a:moveTo>
                  <a:pt x="247992" y="175387"/>
                </a:moveTo>
                <a:lnTo>
                  <a:pt x="247992" y="158878"/>
                </a:lnTo>
                <a:cubicBezTo>
                  <a:pt x="243941" y="151131"/>
                  <a:pt x="241515" y="143130"/>
                  <a:pt x="240296" y="135890"/>
                </a:cubicBezTo>
                <a:cubicBezTo>
                  <a:pt x="237870" y="135890"/>
                  <a:pt x="234238" y="132207"/>
                  <a:pt x="230593" y="119381"/>
                </a:cubicBezTo>
                <a:cubicBezTo>
                  <a:pt x="225742" y="101981"/>
                  <a:pt x="231000" y="99187"/>
                  <a:pt x="235445" y="99568"/>
                </a:cubicBezTo>
                <a:cubicBezTo>
                  <a:pt x="232206" y="90678"/>
                  <a:pt x="232206" y="81407"/>
                  <a:pt x="234238" y="73406"/>
                </a:cubicBezTo>
                <a:cubicBezTo>
                  <a:pt x="236664" y="63755"/>
                  <a:pt x="241922" y="55627"/>
                  <a:pt x="247992" y="49657"/>
                </a:cubicBezTo>
                <a:cubicBezTo>
                  <a:pt x="251625" y="45593"/>
                  <a:pt x="256082" y="41910"/>
                  <a:pt x="260527" y="39116"/>
                </a:cubicBezTo>
                <a:cubicBezTo>
                  <a:pt x="264172" y="36703"/>
                  <a:pt x="268211" y="34290"/>
                  <a:pt x="272668" y="33147"/>
                </a:cubicBezTo>
                <a:lnTo>
                  <a:pt x="272668" y="33147"/>
                </a:lnTo>
                <a:cubicBezTo>
                  <a:pt x="276301" y="31878"/>
                  <a:pt x="279946" y="31115"/>
                  <a:pt x="283590" y="31115"/>
                </a:cubicBezTo>
                <a:cubicBezTo>
                  <a:pt x="295719" y="29846"/>
                  <a:pt x="305028" y="33147"/>
                  <a:pt x="311505" y="37084"/>
                </a:cubicBezTo>
                <a:cubicBezTo>
                  <a:pt x="321208" y="42418"/>
                  <a:pt x="325259" y="49657"/>
                  <a:pt x="325259" y="49657"/>
                </a:cubicBezTo>
                <a:cubicBezTo>
                  <a:pt x="325259" y="49657"/>
                  <a:pt x="349935" y="51181"/>
                  <a:pt x="339013" y="102871"/>
                </a:cubicBezTo>
                <a:cubicBezTo>
                  <a:pt x="342252" y="104013"/>
                  <a:pt x="344678" y="108459"/>
                  <a:pt x="340626" y="122175"/>
                </a:cubicBezTo>
                <a:cubicBezTo>
                  <a:pt x="335775" y="138684"/>
                  <a:pt x="331723" y="139828"/>
                  <a:pt x="328891" y="137922"/>
                </a:cubicBezTo>
                <a:cubicBezTo>
                  <a:pt x="327685" y="143510"/>
                  <a:pt x="326059" y="149987"/>
                  <a:pt x="323227" y="155956"/>
                </a:cubicBezTo>
                <a:cubicBezTo>
                  <a:pt x="323227" y="164465"/>
                  <a:pt x="323227" y="172085"/>
                  <a:pt x="323227" y="175387"/>
                </a:cubicBezTo>
                <a:cubicBezTo>
                  <a:pt x="323227" y="176150"/>
                  <a:pt x="323634" y="176912"/>
                  <a:pt x="324446" y="177419"/>
                </a:cubicBezTo>
                <a:cubicBezTo>
                  <a:pt x="330923" y="180594"/>
                  <a:pt x="362064" y="196343"/>
                  <a:pt x="391198" y="220091"/>
                </a:cubicBezTo>
                <a:cubicBezTo>
                  <a:pt x="396455" y="224537"/>
                  <a:pt x="399287" y="230506"/>
                  <a:pt x="399287" y="237363"/>
                </a:cubicBezTo>
                <a:lnTo>
                  <a:pt x="399287" y="269240"/>
                </a:lnTo>
                <a:lnTo>
                  <a:pt x="276707" y="269240"/>
                </a:lnTo>
                <a:lnTo>
                  <a:pt x="276707" y="233427"/>
                </a:lnTo>
                <a:cubicBezTo>
                  <a:pt x="276707" y="219710"/>
                  <a:pt x="270637" y="206756"/>
                  <a:pt x="260121" y="197866"/>
                </a:cubicBezTo>
                <a:cubicBezTo>
                  <a:pt x="252844" y="191897"/>
                  <a:pt x="245554" y="186690"/>
                  <a:pt x="238683" y="181737"/>
                </a:cubicBezTo>
                <a:cubicBezTo>
                  <a:pt x="242722" y="179832"/>
                  <a:pt x="245554" y="178181"/>
                  <a:pt x="247180" y="177419"/>
                </a:cubicBezTo>
                <a:cubicBezTo>
                  <a:pt x="247586" y="176531"/>
                  <a:pt x="247992" y="176150"/>
                  <a:pt x="247992" y="175387"/>
                </a:cubicBezTo>
                <a:close/>
                <a:moveTo>
                  <a:pt x="113271" y="3684"/>
                </a:moveTo>
                <a:lnTo>
                  <a:pt x="113271" y="3684"/>
                </a:lnTo>
                <a:cubicBezTo>
                  <a:pt x="108419" y="5334"/>
                  <a:pt x="103568" y="7747"/>
                  <a:pt x="99517" y="10541"/>
                </a:cubicBezTo>
                <a:cubicBezTo>
                  <a:pt x="94259" y="13716"/>
                  <a:pt x="89814" y="17781"/>
                  <a:pt x="85356" y="22225"/>
                </a:cubicBezTo>
                <a:cubicBezTo>
                  <a:pt x="78486" y="29084"/>
                  <a:pt x="72821" y="37974"/>
                  <a:pt x="69989" y="48768"/>
                </a:cubicBezTo>
                <a:cubicBezTo>
                  <a:pt x="67564" y="58040"/>
                  <a:pt x="67564" y="68200"/>
                  <a:pt x="71196" y="78613"/>
                </a:cubicBezTo>
                <a:cubicBezTo>
                  <a:pt x="66344" y="78232"/>
                  <a:pt x="60274" y="81027"/>
                  <a:pt x="65938" y="100838"/>
                </a:cubicBezTo>
                <a:cubicBezTo>
                  <a:pt x="69989" y="114935"/>
                  <a:pt x="73621" y="119000"/>
                  <a:pt x="76453" y="119381"/>
                </a:cubicBezTo>
                <a:cubicBezTo>
                  <a:pt x="77673" y="127381"/>
                  <a:pt x="80505" y="136653"/>
                  <a:pt x="85356" y="144781"/>
                </a:cubicBezTo>
                <a:lnTo>
                  <a:pt x="85356" y="163322"/>
                </a:lnTo>
                <a:cubicBezTo>
                  <a:pt x="85356" y="164084"/>
                  <a:pt x="84950" y="164847"/>
                  <a:pt x="84150" y="165228"/>
                </a:cubicBezTo>
                <a:cubicBezTo>
                  <a:pt x="76860" y="168910"/>
                  <a:pt x="41668" y="186690"/>
                  <a:pt x="9309" y="213234"/>
                </a:cubicBezTo>
                <a:cubicBezTo>
                  <a:pt x="3644" y="218059"/>
                  <a:pt x="0" y="225299"/>
                  <a:pt x="0" y="232537"/>
                </a:cubicBezTo>
                <a:lnTo>
                  <a:pt x="0" y="268478"/>
                </a:lnTo>
                <a:lnTo>
                  <a:pt x="111251" y="268478"/>
                </a:lnTo>
                <a:lnTo>
                  <a:pt x="122173" y="218440"/>
                </a:lnTo>
                <a:cubicBezTo>
                  <a:pt x="99923" y="187453"/>
                  <a:pt x="123786" y="186182"/>
                  <a:pt x="127838" y="186182"/>
                </a:cubicBezTo>
                <a:lnTo>
                  <a:pt x="127838" y="186182"/>
                </a:lnTo>
                <a:cubicBezTo>
                  <a:pt x="131876" y="186182"/>
                  <a:pt x="155752" y="187834"/>
                  <a:pt x="133502" y="218440"/>
                </a:cubicBezTo>
                <a:lnTo>
                  <a:pt x="144424" y="268478"/>
                </a:lnTo>
                <a:lnTo>
                  <a:pt x="255676" y="268478"/>
                </a:lnTo>
                <a:lnTo>
                  <a:pt x="255676" y="232537"/>
                </a:lnTo>
                <a:cubicBezTo>
                  <a:pt x="255676" y="224918"/>
                  <a:pt x="252437" y="217678"/>
                  <a:pt x="246367" y="213234"/>
                </a:cubicBezTo>
                <a:cubicBezTo>
                  <a:pt x="213601" y="186690"/>
                  <a:pt x="178409" y="168910"/>
                  <a:pt x="171526" y="165228"/>
                </a:cubicBezTo>
                <a:cubicBezTo>
                  <a:pt x="170713" y="164847"/>
                  <a:pt x="170319" y="164084"/>
                  <a:pt x="170319" y="163322"/>
                </a:cubicBezTo>
                <a:cubicBezTo>
                  <a:pt x="170319" y="160021"/>
                  <a:pt x="170319" y="151131"/>
                  <a:pt x="170319" y="141478"/>
                </a:cubicBezTo>
                <a:cubicBezTo>
                  <a:pt x="173545" y="134621"/>
                  <a:pt x="175577" y="127762"/>
                  <a:pt x="176784" y="121412"/>
                </a:cubicBezTo>
                <a:cubicBezTo>
                  <a:pt x="179616" y="123318"/>
                  <a:pt x="184467" y="122175"/>
                  <a:pt x="189737" y="103632"/>
                </a:cubicBezTo>
                <a:cubicBezTo>
                  <a:pt x="194183" y="88265"/>
                  <a:pt x="191350" y="83059"/>
                  <a:pt x="187706" y="81915"/>
                </a:cubicBezTo>
                <a:cubicBezTo>
                  <a:pt x="199847" y="23877"/>
                  <a:pt x="171932" y="21844"/>
                  <a:pt x="171932" y="21844"/>
                </a:cubicBezTo>
                <a:cubicBezTo>
                  <a:pt x="171932" y="21844"/>
                  <a:pt x="167881" y="13716"/>
                  <a:pt x="156565" y="7747"/>
                </a:cubicBezTo>
                <a:cubicBezTo>
                  <a:pt x="149275" y="3303"/>
                  <a:pt x="138760" y="0"/>
                  <a:pt x="125412" y="1271"/>
                </a:cubicBezTo>
                <a:cubicBezTo>
                  <a:pt x="121361" y="1271"/>
                  <a:pt x="116916" y="2540"/>
                  <a:pt x="113271" y="3684"/>
                </a:cubicBezTo>
                <a:close/>
              </a:path>
            </a:pathLst>
          </a:custGeom>
          <a:solidFill>
            <a:srgbClr val="312F30">
              <a:alpha val="100000"/>
            </a:srgbClr>
          </a:solidFill>
          <a:ln w="1778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grpSp>
        <p:nvGrpSpPr>
          <p:cNvPr id="92" name="Group 91"/>
          <p:cNvGrpSpPr/>
          <p:nvPr/>
        </p:nvGrpSpPr>
        <p:grpSpPr>
          <a:xfrm>
            <a:off x="695408" y="4000307"/>
            <a:ext cx="316991" cy="239268"/>
            <a:chOff x="695408" y="4000307"/>
            <a:chExt cx="316991" cy="239268"/>
          </a:xfrm>
        </p:grpSpPr>
        <p:sp>
          <p:nvSpPr>
            <p:cNvPr id="3826" name="Freeform 3826"/>
            <p:cNvSpPr/>
            <p:nvPr/>
          </p:nvSpPr>
          <p:spPr>
            <a:xfrm>
              <a:off x="695408" y="4070412"/>
              <a:ext cx="86867" cy="169163"/>
            </a:xfrm>
            <a:custGeom>
              <a:avLst/>
              <a:gdLst/>
              <a:ahLst/>
              <a:cxnLst/>
              <a:rect l="0" t="0" r="0" b="0"/>
              <a:pathLst>
                <a:path w="86867" h="169163">
                  <a:moveTo>
                    <a:pt x="0" y="169163"/>
                  </a:moveTo>
                  <a:lnTo>
                    <a:pt x="86867" y="169163"/>
                  </a:lnTo>
                  <a:lnTo>
                    <a:pt x="86867" y="0"/>
                  </a:lnTo>
                  <a:lnTo>
                    <a:pt x="0" y="0"/>
                  </a:lnTo>
                  <a:lnTo>
                    <a:pt x="0" y="169163"/>
                  </a:lnTo>
                  <a:close/>
                  <a:moveTo>
                    <a:pt x="51257" y="19685"/>
                  </a:moveTo>
                  <a:lnTo>
                    <a:pt x="67233" y="19685"/>
                  </a:lnTo>
                  <a:lnTo>
                    <a:pt x="67233" y="40259"/>
                  </a:lnTo>
                  <a:lnTo>
                    <a:pt x="51257" y="40259"/>
                  </a:lnTo>
                  <a:lnTo>
                    <a:pt x="51257" y="19685"/>
                  </a:lnTo>
                  <a:close/>
                  <a:moveTo>
                    <a:pt x="51257" y="56260"/>
                  </a:moveTo>
                  <a:lnTo>
                    <a:pt x="67233" y="56260"/>
                  </a:lnTo>
                  <a:lnTo>
                    <a:pt x="67233" y="76581"/>
                  </a:lnTo>
                  <a:lnTo>
                    <a:pt x="51257" y="76581"/>
                  </a:lnTo>
                  <a:lnTo>
                    <a:pt x="51257" y="56260"/>
                  </a:lnTo>
                  <a:close/>
                  <a:moveTo>
                    <a:pt x="51257" y="92582"/>
                  </a:moveTo>
                  <a:lnTo>
                    <a:pt x="67233" y="92582"/>
                  </a:lnTo>
                  <a:lnTo>
                    <a:pt x="67233" y="113156"/>
                  </a:lnTo>
                  <a:lnTo>
                    <a:pt x="51257" y="113156"/>
                  </a:lnTo>
                  <a:lnTo>
                    <a:pt x="51257" y="92582"/>
                  </a:lnTo>
                  <a:close/>
                  <a:moveTo>
                    <a:pt x="51257" y="128904"/>
                  </a:moveTo>
                  <a:lnTo>
                    <a:pt x="67233" y="128904"/>
                  </a:lnTo>
                  <a:lnTo>
                    <a:pt x="67233" y="149478"/>
                  </a:lnTo>
                  <a:lnTo>
                    <a:pt x="51257" y="149478"/>
                  </a:lnTo>
                  <a:lnTo>
                    <a:pt x="51257" y="128904"/>
                  </a:lnTo>
                  <a:close/>
                  <a:moveTo>
                    <a:pt x="19634" y="19685"/>
                  </a:moveTo>
                  <a:lnTo>
                    <a:pt x="35610" y="19685"/>
                  </a:lnTo>
                  <a:lnTo>
                    <a:pt x="35610" y="40259"/>
                  </a:lnTo>
                  <a:lnTo>
                    <a:pt x="19634" y="40259"/>
                  </a:lnTo>
                  <a:lnTo>
                    <a:pt x="19634" y="19685"/>
                  </a:lnTo>
                  <a:close/>
                  <a:moveTo>
                    <a:pt x="19634" y="56260"/>
                  </a:moveTo>
                  <a:lnTo>
                    <a:pt x="35610" y="56260"/>
                  </a:lnTo>
                  <a:lnTo>
                    <a:pt x="35610" y="76581"/>
                  </a:lnTo>
                  <a:lnTo>
                    <a:pt x="19634" y="76581"/>
                  </a:lnTo>
                  <a:lnTo>
                    <a:pt x="19634" y="56260"/>
                  </a:lnTo>
                  <a:close/>
                  <a:moveTo>
                    <a:pt x="19634" y="92582"/>
                  </a:moveTo>
                  <a:lnTo>
                    <a:pt x="35610" y="92582"/>
                  </a:lnTo>
                  <a:lnTo>
                    <a:pt x="35610" y="113156"/>
                  </a:lnTo>
                  <a:lnTo>
                    <a:pt x="19634" y="113156"/>
                  </a:lnTo>
                  <a:lnTo>
                    <a:pt x="19634" y="92582"/>
                  </a:lnTo>
                  <a:close/>
                  <a:moveTo>
                    <a:pt x="19634" y="128904"/>
                  </a:moveTo>
                  <a:lnTo>
                    <a:pt x="35610" y="128904"/>
                  </a:lnTo>
                  <a:lnTo>
                    <a:pt x="35610" y="149478"/>
                  </a:lnTo>
                  <a:lnTo>
                    <a:pt x="19634" y="149478"/>
                  </a:lnTo>
                  <a:lnTo>
                    <a:pt x="19634" y="128904"/>
                  </a:ln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27" name="Freeform 3827"/>
            <p:cNvSpPr/>
            <p:nvPr/>
          </p:nvSpPr>
          <p:spPr>
            <a:xfrm>
              <a:off x="925532" y="4070412"/>
              <a:ext cx="86867" cy="169163"/>
            </a:xfrm>
            <a:custGeom>
              <a:avLst/>
              <a:gdLst/>
              <a:ahLst/>
              <a:cxnLst/>
              <a:rect l="0" t="0" r="0" b="0"/>
              <a:pathLst>
                <a:path w="86867" h="169163">
                  <a:moveTo>
                    <a:pt x="0" y="0"/>
                  </a:moveTo>
                  <a:lnTo>
                    <a:pt x="0" y="169163"/>
                  </a:lnTo>
                  <a:lnTo>
                    <a:pt x="86867" y="169163"/>
                  </a:lnTo>
                  <a:lnTo>
                    <a:pt x="86867" y="0"/>
                  </a:lnTo>
                  <a:lnTo>
                    <a:pt x="0" y="0"/>
                  </a:lnTo>
                  <a:close/>
                  <a:moveTo>
                    <a:pt x="35610" y="149478"/>
                  </a:moveTo>
                  <a:lnTo>
                    <a:pt x="19964" y="149478"/>
                  </a:lnTo>
                  <a:lnTo>
                    <a:pt x="19964" y="128904"/>
                  </a:lnTo>
                  <a:lnTo>
                    <a:pt x="35610" y="128904"/>
                  </a:lnTo>
                  <a:lnTo>
                    <a:pt x="35610" y="149478"/>
                  </a:lnTo>
                  <a:close/>
                  <a:moveTo>
                    <a:pt x="35610" y="113156"/>
                  </a:moveTo>
                  <a:lnTo>
                    <a:pt x="19964" y="113156"/>
                  </a:lnTo>
                  <a:lnTo>
                    <a:pt x="19964" y="92582"/>
                  </a:lnTo>
                  <a:lnTo>
                    <a:pt x="35610" y="92582"/>
                  </a:lnTo>
                  <a:lnTo>
                    <a:pt x="35610" y="113156"/>
                  </a:lnTo>
                  <a:close/>
                  <a:moveTo>
                    <a:pt x="35610" y="76581"/>
                  </a:moveTo>
                  <a:lnTo>
                    <a:pt x="19964" y="76581"/>
                  </a:lnTo>
                  <a:lnTo>
                    <a:pt x="19964" y="56006"/>
                  </a:lnTo>
                  <a:lnTo>
                    <a:pt x="35610" y="56006"/>
                  </a:lnTo>
                  <a:lnTo>
                    <a:pt x="35610" y="76581"/>
                  </a:lnTo>
                  <a:close/>
                  <a:moveTo>
                    <a:pt x="35610" y="40259"/>
                  </a:moveTo>
                  <a:lnTo>
                    <a:pt x="19964" y="40259"/>
                  </a:lnTo>
                  <a:lnTo>
                    <a:pt x="19964" y="19685"/>
                  </a:lnTo>
                  <a:lnTo>
                    <a:pt x="35610" y="19685"/>
                  </a:lnTo>
                  <a:lnTo>
                    <a:pt x="35610" y="40259"/>
                  </a:lnTo>
                  <a:close/>
                  <a:moveTo>
                    <a:pt x="67233" y="149478"/>
                  </a:moveTo>
                  <a:lnTo>
                    <a:pt x="51257" y="149478"/>
                  </a:lnTo>
                  <a:lnTo>
                    <a:pt x="51257" y="128904"/>
                  </a:lnTo>
                  <a:lnTo>
                    <a:pt x="67233" y="128904"/>
                  </a:lnTo>
                  <a:lnTo>
                    <a:pt x="67233" y="149478"/>
                  </a:lnTo>
                  <a:close/>
                  <a:moveTo>
                    <a:pt x="67233" y="113156"/>
                  </a:moveTo>
                  <a:lnTo>
                    <a:pt x="51257" y="113156"/>
                  </a:lnTo>
                  <a:lnTo>
                    <a:pt x="51257" y="92582"/>
                  </a:lnTo>
                  <a:lnTo>
                    <a:pt x="67233" y="92582"/>
                  </a:lnTo>
                  <a:lnTo>
                    <a:pt x="67233" y="113156"/>
                  </a:lnTo>
                  <a:close/>
                  <a:moveTo>
                    <a:pt x="67233" y="76581"/>
                  </a:moveTo>
                  <a:lnTo>
                    <a:pt x="51257" y="76581"/>
                  </a:lnTo>
                  <a:lnTo>
                    <a:pt x="51257" y="56006"/>
                  </a:lnTo>
                  <a:lnTo>
                    <a:pt x="67233" y="56006"/>
                  </a:lnTo>
                  <a:lnTo>
                    <a:pt x="67233" y="76581"/>
                  </a:lnTo>
                  <a:close/>
                  <a:moveTo>
                    <a:pt x="67233" y="40259"/>
                  </a:moveTo>
                  <a:lnTo>
                    <a:pt x="51257" y="40259"/>
                  </a:lnTo>
                  <a:lnTo>
                    <a:pt x="51257" y="19685"/>
                  </a:lnTo>
                  <a:lnTo>
                    <a:pt x="67233" y="19685"/>
                  </a:lnTo>
                  <a:lnTo>
                    <a:pt x="67233" y="40259"/>
                  </a:ln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28" name="Freeform 3828"/>
            <p:cNvSpPr/>
            <p:nvPr/>
          </p:nvSpPr>
          <p:spPr>
            <a:xfrm>
              <a:off x="794468" y="4000307"/>
              <a:ext cx="118871" cy="239268"/>
            </a:xfrm>
            <a:custGeom>
              <a:avLst/>
              <a:gdLst/>
              <a:ahLst/>
              <a:cxnLst/>
              <a:rect l="0" t="0" r="0" b="0"/>
              <a:pathLst>
                <a:path w="118871" h="239268">
                  <a:moveTo>
                    <a:pt x="59435" y="0"/>
                  </a:moveTo>
                  <a:cubicBezTo>
                    <a:pt x="35725" y="0"/>
                    <a:pt x="16357" y="19050"/>
                    <a:pt x="16027" y="42799"/>
                  </a:cubicBezTo>
                  <a:lnTo>
                    <a:pt x="0" y="42799"/>
                  </a:lnTo>
                  <a:lnTo>
                    <a:pt x="0" y="239268"/>
                  </a:lnTo>
                  <a:lnTo>
                    <a:pt x="44411" y="239268"/>
                  </a:lnTo>
                  <a:lnTo>
                    <a:pt x="44411" y="198883"/>
                  </a:lnTo>
                  <a:lnTo>
                    <a:pt x="74460" y="198883"/>
                  </a:lnTo>
                  <a:lnTo>
                    <a:pt x="74460" y="239268"/>
                  </a:lnTo>
                  <a:lnTo>
                    <a:pt x="118871" y="239268"/>
                  </a:lnTo>
                  <a:lnTo>
                    <a:pt x="118871" y="42799"/>
                  </a:lnTo>
                  <a:lnTo>
                    <a:pt x="102844" y="42799"/>
                  </a:lnTo>
                  <a:cubicBezTo>
                    <a:pt x="102514" y="19050"/>
                    <a:pt x="83146" y="0"/>
                    <a:pt x="59435" y="0"/>
                  </a:cubicBezTo>
                  <a:close/>
                  <a:moveTo>
                    <a:pt x="59435" y="13081"/>
                  </a:moveTo>
                  <a:cubicBezTo>
                    <a:pt x="76136" y="13081"/>
                    <a:pt x="89827" y="26798"/>
                    <a:pt x="89827" y="43434"/>
                  </a:cubicBezTo>
                  <a:cubicBezTo>
                    <a:pt x="89827" y="60199"/>
                    <a:pt x="76136" y="73915"/>
                    <a:pt x="59435" y="73915"/>
                  </a:cubicBezTo>
                  <a:cubicBezTo>
                    <a:pt x="42735" y="73915"/>
                    <a:pt x="29044" y="60199"/>
                    <a:pt x="29044" y="43434"/>
                  </a:cubicBezTo>
                  <a:cubicBezTo>
                    <a:pt x="29044" y="26798"/>
                    <a:pt x="42735" y="13081"/>
                    <a:pt x="59435" y="13081"/>
                  </a:cubicBezTo>
                  <a:close/>
                  <a:moveTo>
                    <a:pt x="35725" y="183134"/>
                  </a:moveTo>
                  <a:lnTo>
                    <a:pt x="20040" y="183134"/>
                  </a:lnTo>
                  <a:lnTo>
                    <a:pt x="20040" y="162433"/>
                  </a:lnTo>
                  <a:lnTo>
                    <a:pt x="35725" y="162433"/>
                  </a:lnTo>
                  <a:lnTo>
                    <a:pt x="35725" y="183134"/>
                  </a:lnTo>
                  <a:close/>
                  <a:moveTo>
                    <a:pt x="35725" y="146305"/>
                  </a:moveTo>
                  <a:lnTo>
                    <a:pt x="20040" y="146305"/>
                  </a:lnTo>
                  <a:lnTo>
                    <a:pt x="20040" y="125603"/>
                  </a:lnTo>
                  <a:lnTo>
                    <a:pt x="35725" y="125603"/>
                  </a:lnTo>
                  <a:lnTo>
                    <a:pt x="35725" y="146305"/>
                  </a:lnTo>
                  <a:close/>
                  <a:moveTo>
                    <a:pt x="35725" y="109983"/>
                  </a:moveTo>
                  <a:lnTo>
                    <a:pt x="20040" y="109983"/>
                  </a:lnTo>
                  <a:lnTo>
                    <a:pt x="20040" y="89281"/>
                  </a:lnTo>
                  <a:lnTo>
                    <a:pt x="35725" y="89281"/>
                  </a:lnTo>
                  <a:lnTo>
                    <a:pt x="35725" y="109983"/>
                  </a:lnTo>
                  <a:close/>
                  <a:moveTo>
                    <a:pt x="67449" y="183134"/>
                  </a:moveTo>
                  <a:lnTo>
                    <a:pt x="51422" y="183134"/>
                  </a:lnTo>
                  <a:lnTo>
                    <a:pt x="51422" y="162433"/>
                  </a:lnTo>
                  <a:lnTo>
                    <a:pt x="67449" y="162433"/>
                  </a:lnTo>
                  <a:lnTo>
                    <a:pt x="67449" y="183134"/>
                  </a:lnTo>
                  <a:close/>
                  <a:moveTo>
                    <a:pt x="67449" y="146305"/>
                  </a:moveTo>
                  <a:lnTo>
                    <a:pt x="51422" y="146305"/>
                  </a:lnTo>
                  <a:lnTo>
                    <a:pt x="51422" y="125603"/>
                  </a:lnTo>
                  <a:lnTo>
                    <a:pt x="67449" y="125603"/>
                  </a:lnTo>
                  <a:lnTo>
                    <a:pt x="67449" y="146305"/>
                  </a:lnTo>
                  <a:close/>
                  <a:moveTo>
                    <a:pt x="67449" y="109983"/>
                  </a:moveTo>
                  <a:lnTo>
                    <a:pt x="51422" y="109983"/>
                  </a:lnTo>
                  <a:lnTo>
                    <a:pt x="51422" y="89281"/>
                  </a:lnTo>
                  <a:lnTo>
                    <a:pt x="67449" y="89281"/>
                  </a:lnTo>
                  <a:lnTo>
                    <a:pt x="67449" y="109983"/>
                  </a:lnTo>
                  <a:close/>
                  <a:moveTo>
                    <a:pt x="99174" y="183134"/>
                  </a:moveTo>
                  <a:lnTo>
                    <a:pt x="83477" y="183134"/>
                  </a:lnTo>
                  <a:lnTo>
                    <a:pt x="83477" y="162433"/>
                  </a:lnTo>
                  <a:lnTo>
                    <a:pt x="99174" y="162433"/>
                  </a:lnTo>
                  <a:lnTo>
                    <a:pt x="99174" y="183134"/>
                  </a:lnTo>
                  <a:close/>
                  <a:moveTo>
                    <a:pt x="99174" y="146305"/>
                  </a:moveTo>
                  <a:lnTo>
                    <a:pt x="83477" y="146305"/>
                  </a:lnTo>
                  <a:lnTo>
                    <a:pt x="83477" y="125603"/>
                  </a:lnTo>
                  <a:lnTo>
                    <a:pt x="99174" y="125603"/>
                  </a:lnTo>
                  <a:lnTo>
                    <a:pt x="99174" y="146305"/>
                  </a:lnTo>
                  <a:close/>
                  <a:moveTo>
                    <a:pt x="99174" y="109983"/>
                  </a:moveTo>
                  <a:lnTo>
                    <a:pt x="83477" y="109983"/>
                  </a:lnTo>
                  <a:lnTo>
                    <a:pt x="83477" y="89281"/>
                  </a:lnTo>
                  <a:lnTo>
                    <a:pt x="99174" y="89281"/>
                  </a:lnTo>
                  <a:lnTo>
                    <a:pt x="99174" y="109983"/>
                  </a:ln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29" name="Freeform 3829"/>
            <p:cNvSpPr/>
            <p:nvPr/>
          </p:nvSpPr>
          <p:spPr>
            <a:xfrm>
              <a:off x="835616" y="4026215"/>
              <a:ext cx="35052" cy="35053"/>
            </a:xfrm>
            <a:custGeom>
              <a:avLst/>
              <a:gdLst/>
              <a:ahLst/>
              <a:cxnLst/>
              <a:rect l="0" t="0" r="0" b="0"/>
              <a:pathLst>
                <a:path w="35052" h="35053">
                  <a:moveTo>
                    <a:pt x="1968" y="23369"/>
                  </a:moveTo>
                  <a:lnTo>
                    <a:pt x="11798" y="23369"/>
                  </a:lnTo>
                  <a:lnTo>
                    <a:pt x="11798" y="33147"/>
                  </a:lnTo>
                  <a:cubicBezTo>
                    <a:pt x="11798" y="34417"/>
                    <a:pt x="12776" y="35053"/>
                    <a:pt x="13754" y="35053"/>
                  </a:cubicBezTo>
                  <a:lnTo>
                    <a:pt x="21297" y="35053"/>
                  </a:lnTo>
                  <a:cubicBezTo>
                    <a:pt x="22606" y="35053"/>
                    <a:pt x="23253" y="34037"/>
                    <a:pt x="23253" y="33147"/>
                  </a:cubicBezTo>
                  <a:lnTo>
                    <a:pt x="23253" y="23369"/>
                  </a:lnTo>
                  <a:lnTo>
                    <a:pt x="33083" y="23369"/>
                  </a:lnTo>
                  <a:cubicBezTo>
                    <a:pt x="34391" y="23369"/>
                    <a:pt x="35052" y="22353"/>
                    <a:pt x="35052" y="21463"/>
                  </a:cubicBezTo>
                  <a:lnTo>
                    <a:pt x="35052" y="13590"/>
                  </a:lnTo>
                  <a:cubicBezTo>
                    <a:pt x="35052" y="12319"/>
                    <a:pt x="34074" y="11685"/>
                    <a:pt x="33083" y="11685"/>
                  </a:cubicBezTo>
                  <a:lnTo>
                    <a:pt x="23253" y="11685"/>
                  </a:lnTo>
                  <a:lnTo>
                    <a:pt x="23253" y="1906"/>
                  </a:lnTo>
                  <a:cubicBezTo>
                    <a:pt x="23253" y="635"/>
                    <a:pt x="22275" y="0"/>
                    <a:pt x="21297" y="0"/>
                  </a:cubicBezTo>
                  <a:lnTo>
                    <a:pt x="13754" y="0"/>
                  </a:lnTo>
                  <a:cubicBezTo>
                    <a:pt x="12445" y="0"/>
                    <a:pt x="11798" y="1016"/>
                    <a:pt x="11798" y="1906"/>
                  </a:cubicBezTo>
                  <a:lnTo>
                    <a:pt x="11798" y="11685"/>
                  </a:lnTo>
                  <a:lnTo>
                    <a:pt x="1968" y="11685"/>
                  </a:lnTo>
                  <a:cubicBezTo>
                    <a:pt x="660" y="11685"/>
                    <a:pt x="0" y="12700"/>
                    <a:pt x="0" y="13590"/>
                  </a:cubicBezTo>
                  <a:lnTo>
                    <a:pt x="0" y="21082"/>
                  </a:lnTo>
                  <a:cubicBezTo>
                    <a:pt x="0" y="22353"/>
                    <a:pt x="977" y="23369"/>
                    <a:pt x="1968" y="23369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707599" y="4422842"/>
            <a:ext cx="292609" cy="291847"/>
            <a:chOff x="707599" y="4422842"/>
            <a:chExt cx="292609" cy="291847"/>
          </a:xfrm>
        </p:grpSpPr>
        <p:sp>
          <p:nvSpPr>
            <p:cNvPr id="3833" name="Freeform 3833"/>
            <p:cNvSpPr/>
            <p:nvPr/>
          </p:nvSpPr>
          <p:spPr>
            <a:xfrm>
              <a:off x="707599" y="4455609"/>
              <a:ext cx="292609" cy="259080"/>
            </a:xfrm>
            <a:custGeom>
              <a:avLst/>
              <a:gdLst/>
              <a:ahLst/>
              <a:cxnLst/>
              <a:rect l="0" t="0" r="0" b="0"/>
              <a:pathLst>
                <a:path w="292609" h="259080">
                  <a:moveTo>
                    <a:pt x="288176" y="250189"/>
                  </a:moveTo>
                  <a:lnTo>
                    <a:pt x="262040" y="250189"/>
                  </a:lnTo>
                  <a:lnTo>
                    <a:pt x="282804" y="217614"/>
                  </a:lnTo>
                  <a:lnTo>
                    <a:pt x="233617" y="217614"/>
                  </a:lnTo>
                  <a:lnTo>
                    <a:pt x="254331" y="250189"/>
                  </a:lnTo>
                  <a:lnTo>
                    <a:pt x="212725" y="250189"/>
                  </a:lnTo>
                  <a:cubicBezTo>
                    <a:pt x="214084" y="247726"/>
                    <a:pt x="214935" y="244932"/>
                    <a:pt x="214935" y="241909"/>
                  </a:cubicBezTo>
                  <a:lnTo>
                    <a:pt x="214935" y="17144"/>
                  </a:lnTo>
                  <a:cubicBezTo>
                    <a:pt x="214935" y="7747"/>
                    <a:pt x="207264" y="0"/>
                    <a:pt x="197828" y="0"/>
                  </a:cubicBezTo>
                  <a:lnTo>
                    <a:pt x="165062" y="0"/>
                  </a:lnTo>
                  <a:lnTo>
                    <a:pt x="165062" y="20955"/>
                  </a:lnTo>
                  <a:lnTo>
                    <a:pt x="189624" y="20955"/>
                  </a:lnTo>
                  <a:cubicBezTo>
                    <a:pt x="192063" y="20955"/>
                    <a:pt x="194056" y="22986"/>
                    <a:pt x="194056" y="25400"/>
                  </a:cubicBezTo>
                  <a:lnTo>
                    <a:pt x="194056" y="233680"/>
                  </a:lnTo>
                  <a:cubicBezTo>
                    <a:pt x="194056" y="236131"/>
                    <a:pt x="192063" y="238125"/>
                    <a:pt x="189624" y="238125"/>
                  </a:cubicBezTo>
                  <a:lnTo>
                    <a:pt x="31039" y="238125"/>
                  </a:lnTo>
                  <a:cubicBezTo>
                    <a:pt x="28601" y="238125"/>
                    <a:pt x="26607" y="236131"/>
                    <a:pt x="26607" y="233680"/>
                  </a:cubicBezTo>
                  <a:lnTo>
                    <a:pt x="26607" y="25400"/>
                  </a:lnTo>
                  <a:cubicBezTo>
                    <a:pt x="26607" y="22986"/>
                    <a:pt x="28601" y="20955"/>
                    <a:pt x="31039" y="20955"/>
                  </a:cubicBezTo>
                  <a:lnTo>
                    <a:pt x="55601" y="20955"/>
                  </a:lnTo>
                  <a:lnTo>
                    <a:pt x="55601" y="0"/>
                  </a:lnTo>
                  <a:lnTo>
                    <a:pt x="22746" y="0"/>
                  </a:lnTo>
                  <a:cubicBezTo>
                    <a:pt x="13310" y="0"/>
                    <a:pt x="5639" y="7747"/>
                    <a:pt x="5639" y="17144"/>
                  </a:cubicBezTo>
                  <a:lnTo>
                    <a:pt x="5639" y="241909"/>
                  </a:lnTo>
                  <a:cubicBezTo>
                    <a:pt x="5639" y="244932"/>
                    <a:pt x="6478" y="247726"/>
                    <a:pt x="7849" y="250189"/>
                  </a:cubicBezTo>
                  <a:lnTo>
                    <a:pt x="4433" y="250189"/>
                  </a:lnTo>
                  <a:cubicBezTo>
                    <a:pt x="1982" y="250189"/>
                    <a:pt x="0" y="252183"/>
                    <a:pt x="0" y="254635"/>
                  </a:cubicBezTo>
                  <a:cubicBezTo>
                    <a:pt x="0" y="257086"/>
                    <a:pt x="1982" y="259080"/>
                    <a:pt x="4433" y="259080"/>
                  </a:cubicBezTo>
                  <a:lnTo>
                    <a:pt x="288176" y="259080"/>
                  </a:lnTo>
                  <a:cubicBezTo>
                    <a:pt x="290627" y="259080"/>
                    <a:pt x="292609" y="257086"/>
                    <a:pt x="292609" y="254635"/>
                  </a:cubicBezTo>
                  <a:cubicBezTo>
                    <a:pt x="292609" y="252183"/>
                    <a:pt x="290627" y="250189"/>
                    <a:pt x="288176" y="250189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34" name="Freeform 3834"/>
            <p:cNvSpPr/>
            <p:nvPr/>
          </p:nvSpPr>
          <p:spPr>
            <a:xfrm>
              <a:off x="771608" y="4422842"/>
              <a:ext cx="91439" cy="64770"/>
            </a:xfrm>
            <a:custGeom>
              <a:avLst/>
              <a:gdLst/>
              <a:ahLst/>
              <a:cxnLst/>
              <a:rect l="0" t="0" r="0" b="0"/>
              <a:pathLst>
                <a:path w="91439" h="64770">
                  <a:moveTo>
                    <a:pt x="4419" y="64770"/>
                  </a:moveTo>
                  <a:lnTo>
                    <a:pt x="87020" y="64770"/>
                  </a:lnTo>
                  <a:cubicBezTo>
                    <a:pt x="89446" y="64770"/>
                    <a:pt x="91439" y="62739"/>
                    <a:pt x="91439" y="60325"/>
                  </a:cubicBezTo>
                  <a:lnTo>
                    <a:pt x="91439" y="30734"/>
                  </a:lnTo>
                  <a:cubicBezTo>
                    <a:pt x="91439" y="28448"/>
                    <a:pt x="89535" y="26544"/>
                    <a:pt x="87236" y="26544"/>
                  </a:cubicBezTo>
                  <a:lnTo>
                    <a:pt x="68414" y="26544"/>
                  </a:lnTo>
                  <a:cubicBezTo>
                    <a:pt x="68414" y="11558"/>
                    <a:pt x="53962" y="0"/>
                    <a:pt x="38277" y="4953"/>
                  </a:cubicBezTo>
                  <a:cubicBezTo>
                    <a:pt x="33680" y="6478"/>
                    <a:pt x="29832" y="9398"/>
                    <a:pt x="27178" y="13208"/>
                  </a:cubicBezTo>
                  <a:cubicBezTo>
                    <a:pt x="24485" y="17019"/>
                    <a:pt x="22986" y="21717"/>
                    <a:pt x="22986" y="26544"/>
                  </a:cubicBezTo>
                  <a:lnTo>
                    <a:pt x="4152" y="26544"/>
                  </a:lnTo>
                  <a:cubicBezTo>
                    <a:pt x="1854" y="26544"/>
                    <a:pt x="0" y="28322"/>
                    <a:pt x="0" y="30734"/>
                  </a:cubicBezTo>
                  <a:lnTo>
                    <a:pt x="0" y="60325"/>
                  </a:lnTo>
                  <a:cubicBezTo>
                    <a:pt x="0" y="62739"/>
                    <a:pt x="1993" y="64770"/>
                    <a:pt x="4419" y="64770"/>
                  </a:cubicBezTo>
                  <a:close/>
                  <a:moveTo>
                    <a:pt x="45694" y="16511"/>
                  </a:moveTo>
                  <a:cubicBezTo>
                    <a:pt x="50863" y="16511"/>
                    <a:pt x="55029" y="20702"/>
                    <a:pt x="55029" y="25781"/>
                  </a:cubicBezTo>
                  <a:cubicBezTo>
                    <a:pt x="55029" y="30989"/>
                    <a:pt x="50863" y="35180"/>
                    <a:pt x="45694" y="35180"/>
                  </a:cubicBezTo>
                  <a:cubicBezTo>
                    <a:pt x="40525" y="35180"/>
                    <a:pt x="36372" y="30989"/>
                    <a:pt x="36372" y="25781"/>
                  </a:cubicBezTo>
                  <a:cubicBezTo>
                    <a:pt x="36372" y="20702"/>
                    <a:pt x="40525" y="16511"/>
                    <a:pt x="45694" y="16511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35" name="Freeform 3835"/>
            <p:cNvSpPr/>
            <p:nvPr/>
          </p:nvSpPr>
          <p:spPr>
            <a:xfrm>
              <a:off x="763988" y="4571433"/>
              <a:ext cx="33528" cy="28956"/>
            </a:xfrm>
            <a:custGeom>
              <a:avLst/>
              <a:gdLst/>
              <a:ahLst/>
              <a:cxnLst/>
              <a:rect l="0" t="0" r="0" b="0"/>
              <a:pathLst>
                <a:path w="33528" h="28956">
                  <a:moveTo>
                    <a:pt x="33528" y="0"/>
                  </a:moveTo>
                  <a:lnTo>
                    <a:pt x="0" y="0"/>
                  </a:lnTo>
                  <a:lnTo>
                    <a:pt x="0" y="28956"/>
                  </a:lnTo>
                  <a:lnTo>
                    <a:pt x="33528" y="28956"/>
                  </a:lnTo>
                  <a:lnTo>
                    <a:pt x="33528" y="0"/>
                  </a:lnTo>
                  <a:close/>
                  <a:moveTo>
                    <a:pt x="26479" y="13207"/>
                  </a:moveTo>
                  <a:lnTo>
                    <a:pt x="17703" y="21970"/>
                  </a:lnTo>
                  <a:cubicBezTo>
                    <a:pt x="16878" y="22732"/>
                    <a:pt x="15748" y="23240"/>
                    <a:pt x="14579" y="23240"/>
                  </a:cubicBezTo>
                  <a:cubicBezTo>
                    <a:pt x="13398" y="23240"/>
                    <a:pt x="12268" y="22732"/>
                    <a:pt x="11442" y="21970"/>
                  </a:cubicBezTo>
                  <a:lnTo>
                    <a:pt x="7048" y="17526"/>
                  </a:lnTo>
                  <a:cubicBezTo>
                    <a:pt x="5321" y="15875"/>
                    <a:pt x="5321" y="13081"/>
                    <a:pt x="7048" y="11429"/>
                  </a:cubicBezTo>
                  <a:cubicBezTo>
                    <a:pt x="8775" y="9651"/>
                    <a:pt x="11582" y="9651"/>
                    <a:pt x="13309" y="11429"/>
                  </a:cubicBezTo>
                  <a:lnTo>
                    <a:pt x="14579" y="12573"/>
                  </a:lnTo>
                  <a:lnTo>
                    <a:pt x="20218" y="6984"/>
                  </a:lnTo>
                  <a:cubicBezTo>
                    <a:pt x="21945" y="5334"/>
                    <a:pt x="24752" y="5334"/>
                    <a:pt x="26479" y="6984"/>
                  </a:cubicBezTo>
                  <a:cubicBezTo>
                    <a:pt x="28206" y="8762"/>
                    <a:pt x="28206" y="11556"/>
                    <a:pt x="26479" y="13207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36" name="Freeform 3836"/>
            <p:cNvSpPr/>
            <p:nvPr/>
          </p:nvSpPr>
          <p:spPr>
            <a:xfrm>
              <a:off x="763988" y="4629345"/>
              <a:ext cx="33528" cy="28955"/>
            </a:xfrm>
            <a:custGeom>
              <a:avLst/>
              <a:gdLst/>
              <a:ahLst/>
              <a:cxnLst/>
              <a:rect l="0" t="0" r="0" b="0"/>
              <a:pathLst>
                <a:path w="33528" h="28955">
                  <a:moveTo>
                    <a:pt x="33528" y="0"/>
                  </a:moveTo>
                  <a:lnTo>
                    <a:pt x="0" y="0"/>
                  </a:lnTo>
                  <a:lnTo>
                    <a:pt x="0" y="28955"/>
                  </a:lnTo>
                  <a:lnTo>
                    <a:pt x="33528" y="28955"/>
                  </a:lnTo>
                  <a:lnTo>
                    <a:pt x="33528" y="0"/>
                  </a:lnTo>
                  <a:close/>
                  <a:moveTo>
                    <a:pt x="26034" y="17754"/>
                  </a:moveTo>
                  <a:cubicBezTo>
                    <a:pt x="27724" y="19507"/>
                    <a:pt x="27647" y="22288"/>
                    <a:pt x="25869" y="23952"/>
                  </a:cubicBezTo>
                  <a:cubicBezTo>
                    <a:pt x="25019" y="24752"/>
                    <a:pt x="23914" y="25158"/>
                    <a:pt x="22821" y="25158"/>
                  </a:cubicBezTo>
                  <a:cubicBezTo>
                    <a:pt x="21640" y="25158"/>
                    <a:pt x="20472" y="24701"/>
                    <a:pt x="19608" y="23787"/>
                  </a:cubicBezTo>
                  <a:lnTo>
                    <a:pt x="16764" y="20840"/>
                  </a:lnTo>
                  <a:lnTo>
                    <a:pt x="13919" y="23787"/>
                  </a:lnTo>
                  <a:cubicBezTo>
                    <a:pt x="13055" y="24701"/>
                    <a:pt x="11887" y="25158"/>
                    <a:pt x="10706" y="25158"/>
                  </a:cubicBezTo>
                  <a:cubicBezTo>
                    <a:pt x="9613" y="25158"/>
                    <a:pt x="8509" y="24752"/>
                    <a:pt x="7658" y="23952"/>
                  </a:cubicBezTo>
                  <a:cubicBezTo>
                    <a:pt x="5880" y="22288"/>
                    <a:pt x="5803" y="19507"/>
                    <a:pt x="7492" y="17754"/>
                  </a:cubicBezTo>
                  <a:lnTo>
                    <a:pt x="10655" y="14478"/>
                  </a:lnTo>
                  <a:lnTo>
                    <a:pt x="7492" y="11201"/>
                  </a:lnTo>
                  <a:cubicBezTo>
                    <a:pt x="5803" y="9448"/>
                    <a:pt x="5880" y="6680"/>
                    <a:pt x="7658" y="5003"/>
                  </a:cubicBezTo>
                  <a:cubicBezTo>
                    <a:pt x="9436" y="3340"/>
                    <a:pt x="12242" y="3416"/>
                    <a:pt x="13919" y="5168"/>
                  </a:cubicBezTo>
                  <a:lnTo>
                    <a:pt x="16764" y="8128"/>
                  </a:lnTo>
                  <a:lnTo>
                    <a:pt x="19608" y="5168"/>
                  </a:lnTo>
                  <a:cubicBezTo>
                    <a:pt x="21297" y="3416"/>
                    <a:pt x="24104" y="3340"/>
                    <a:pt x="25869" y="5003"/>
                  </a:cubicBezTo>
                  <a:cubicBezTo>
                    <a:pt x="27647" y="6680"/>
                    <a:pt x="27724" y="9448"/>
                    <a:pt x="26034" y="11201"/>
                  </a:cubicBezTo>
                  <a:lnTo>
                    <a:pt x="22872" y="14478"/>
                  </a:lnTo>
                  <a:lnTo>
                    <a:pt x="26034" y="17754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37" name="Freeform 3837"/>
            <p:cNvSpPr/>
            <p:nvPr/>
          </p:nvSpPr>
          <p:spPr>
            <a:xfrm>
              <a:off x="742652" y="4486089"/>
              <a:ext cx="149351" cy="199644"/>
            </a:xfrm>
            <a:custGeom>
              <a:avLst/>
              <a:gdLst/>
              <a:ahLst/>
              <a:cxnLst/>
              <a:rect l="0" t="0" r="0" b="0"/>
              <a:pathLst>
                <a:path w="149351" h="199644">
                  <a:moveTo>
                    <a:pt x="0" y="199644"/>
                  </a:moveTo>
                  <a:lnTo>
                    <a:pt x="149351" y="199644"/>
                  </a:lnTo>
                  <a:lnTo>
                    <a:pt x="149351" y="0"/>
                  </a:lnTo>
                  <a:lnTo>
                    <a:pt x="129006" y="0"/>
                  </a:lnTo>
                  <a:cubicBezTo>
                    <a:pt x="127774" y="6095"/>
                    <a:pt x="122377" y="10667"/>
                    <a:pt x="116001" y="10667"/>
                  </a:cubicBezTo>
                  <a:lnTo>
                    <a:pt x="33350" y="10667"/>
                  </a:lnTo>
                  <a:cubicBezTo>
                    <a:pt x="26974" y="10667"/>
                    <a:pt x="21577" y="6095"/>
                    <a:pt x="20345" y="0"/>
                  </a:cubicBezTo>
                  <a:lnTo>
                    <a:pt x="0" y="0"/>
                  </a:lnTo>
                  <a:lnTo>
                    <a:pt x="0" y="199644"/>
                  </a:lnTo>
                  <a:close/>
                  <a:moveTo>
                    <a:pt x="80759" y="36830"/>
                  </a:moveTo>
                  <a:lnTo>
                    <a:pt x="132905" y="36830"/>
                  </a:lnTo>
                  <a:cubicBezTo>
                    <a:pt x="135331" y="36830"/>
                    <a:pt x="137325" y="38861"/>
                    <a:pt x="137325" y="41275"/>
                  </a:cubicBezTo>
                  <a:cubicBezTo>
                    <a:pt x="137325" y="43687"/>
                    <a:pt x="135331" y="45720"/>
                    <a:pt x="132905" y="45720"/>
                  </a:cubicBezTo>
                  <a:lnTo>
                    <a:pt x="80759" y="45720"/>
                  </a:lnTo>
                  <a:cubicBezTo>
                    <a:pt x="78282" y="45720"/>
                    <a:pt x="76339" y="43687"/>
                    <a:pt x="76339" y="41275"/>
                  </a:cubicBezTo>
                  <a:cubicBezTo>
                    <a:pt x="76339" y="38861"/>
                    <a:pt x="78282" y="36830"/>
                    <a:pt x="80759" y="36830"/>
                  </a:cubicBezTo>
                  <a:close/>
                  <a:moveTo>
                    <a:pt x="80759" y="95376"/>
                  </a:moveTo>
                  <a:lnTo>
                    <a:pt x="132905" y="95376"/>
                  </a:lnTo>
                  <a:cubicBezTo>
                    <a:pt x="135331" y="95376"/>
                    <a:pt x="137325" y="97409"/>
                    <a:pt x="137325" y="99822"/>
                  </a:cubicBezTo>
                  <a:cubicBezTo>
                    <a:pt x="137325" y="102234"/>
                    <a:pt x="135331" y="104267"/>
                    <a:pt x="132905" y="104267"/>
                  </a:cubicBezTo>
                  <a:lnTo>
                    <a:pt x="80759" y="104267"/>
                  </a:lnTo>
                  <a:cubicBezTo>
                    <a:pt x="78282" y="104267"/>
                    <a:pt x="76339" y="102234"/>
                    <a:pt x="76339" y="99822"/>
                  </a:cubicBezTo>
                  <a:cubicBezTo>
                    <a:pt x="76339" y="97409"/>
                    <a:pt x="78282" y="95376"/>
                    <a:pt x="80759" y="95376"/>
                  </a:cubicBezTo>
                  <a:close/>
                  <a:moveTo>
                    <a:pt x="80759" y="153898"/>
                  </a:moveTo>
                  <a:lnTo>
                    <a:pt x="132905" y="153898"/>
                  </a:lnTo>
                  <a:cubicBezTo>
                    <a:pt x="135331" y="153898"/>
                    <a:pt x="137325" y="155892"/>
                    <a:pt x="137325" y="158343"/>
                  </a:cubicBezTo>
                  <a:cubicBezTo>
                    <a:pt x="137325" y="160832"/>
                    <a:pt x="135331" y="162788"/>
                    <a:pt x="132905" y="162788"/>
                  </a:cubicBezTo>
                  <a:lnTo>
                    <a:pt x="80759" y="162788"/>
                  </a:lnTo>
                  <a:cubicBezTo>
                    <a:pt x="78282" y="162788"/>
                    <a:pt x="76339" y="160832"/>
                    <a:pt x="76339" y="158343"/>
                  </a:cubicBezTo>
                  <a:cubicBezTo>
                    <a:pt x="76339" y="155892"/>
                    <a:pt x="78282" y="153898"/>
                    <a:pt x="80759" y="153898"/>
                  </a:cubicBezTo>
                  <a:close/>
                  <a:moveTo>
                    <a:pt x="11988" y="22097"/>
                  </a:moveTo>
                  <a:cubicBezTo>
                    <a:pt x="11988" y="19684"/>
                    <a:pt x="13970" y="17653"/>
                    <a:pt x="16408" y="17653"/>
                  </a:cubicBezTo>
                  <a:lnTo>
                    <a:pt x="58737" y="17653"/>
                  </a:lnTo>
                  <a:cubicBezTo>
                    <a:pt x="61163" y="17653"/>
                    <a:pt x="63157" y="19684"/>
                    <a:pt x="63157" y="22097"/>
                  </a:cubicBezTo>
                  <a:lnTo>
                    <a:pt x="63157" y="60451"/>
                  </a:lnTo>
                  <a:cubicBezTo>
                    <a:pt x="63157" y="62864"/>
                    <a:pt x="61163" y="64897"/>
                    <a:pt x="58737" y="64897"/>
                  </a:cubicBezTo>
                  <a:lnTo>
                    <a:pt x="16408" y="64897"/>
                  </a:lnTo>
                  <a:cubicBezTo>
                    <a:pt x="13970" y="64897"/>
                    <a:pt x="11988" y="62864"/>
                    <a:pt x="11988" y="60451"/>
                  </a:cubicBezTo>
                  <a:lnTo>
                    <a:pt x="11988" y="22097"/>
                  </a:lnTo>
                  <a:close/>
                  <a:moveTo>
                    <a:pt x="11988" y="80645"/>
                  </a:moveTo>
                  <a:cubicBezTo>
                    <a:pt x="11988" y="78231"/>
                    <a:pt x="13970" y="76200"/>
                    <a:pt x="16408" y="76200"/>
                  </a:cubicBezTo>
                  <a:lnTo>
                    <a:pt x="58737" y="76200"/>
                  </a:lnTo>
                  <a:cubicBezTo>
                    <a:pt x="61163" y="76200"/>
                    <a:pt x="63157" y="78231"/>
                    <a:pt x="63157" y="80645"/>
                  </a:cubicBezTo>
                  <a:lnTo>
                    <a:pt x="63157" y="118998"/>
                  </a:lnTo>
                  <a:cubicBezTo>
                    <a:pt x="63157" y="121411"/>
                    <a:pt x="61163" y="123444"/>
                    <a:pt x="58737" y="123444"/>
                  </a:cubicBezTo>
                  <a:lnTo>
                    <a:pt x="16408" y="123444"/>
                  </a:lnTo>
                  <a:cubicBezTo>
                    <a:pt x="13970" y="123444"/>
                    <a:pt x="11988" y="121411"/>
                    <a:pt x="11988" y="118998"/>
                  </a:cubicBezTo>
                  <a:lnTo>
                    <a:pt x="11988" y="80645"/>
                  </a:lnTo>
                  <a:close/>
                  <a:moveTo>
                    <a:pt x="11988" y="139192"/>
                  </a:moveTo>
                  <a:cubicBezTo>
                    <a:pt x="11988" y="136778"/>
                    <a:pt x="13970" y="134747"/>
                    <a:pt x="16408" y="134747"/>
                  </a:cubicBezTo>
                  <a:lnTo>
                    <a:pt x="58737" y="134747"/>
                  </a:lnTo>
                  <a:cubicBezTo>
                    <a:pt x="61163" y="134747"/>
                    <a:pt x="63157" y="136778"/>
                    <a:pt x="63157" y="139192"/>
                  </a:cubicBezTo>
                  <a:lnTo>
                    <a:pt x="63157" y="177520"/>
                  </a:lnTo>
                  <a:cubicBezTo>
                    <a:pt x="63157" y="179971"/>
                    <a:pt x="61163" y="181978"/>
                    <a:pt x="58737" y="181978"/>
                  </a:cubicBezTo>
                  <a:lnTo>
                    <a:pt x="16408" y="181978"/>
                  </a:lnTo>
                  <a:cubicBezTo>
                    <a:pt x="13970" y="181978"/>
                    <a:pt x="11988" y="179971"/>
                    <a:pt x="11988" y="177520"/>
                  </a:cubicBezTo>
                  <a:lnTo>
                    <a:pt x="11988" y="139192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38" name="Freeform 3838"/>
            <p:cNvSpPr/>
            <p:nvPr/>
          </p:nvSpPr>
          <p:spPr>
            <a:xfrm>
              <a:off x="763988" y="4511997"/>
              <a:ext cx="33528" cy="28956"/>
            </a:xfrm>
            <a:custGeom>
              <a:avLst/>
              <a:gdLst/>
              <a:ahLst/>
              <a:cxnLst/>
              <a:rect l="0" t="0" r="0" b="0"/>
              <a:pathLst>
                <a:path w="33528" h="28956">
                  <a:moveTo>
                    <a:pt x="33528" y="0"/>
                  </a:moveTo>
                  <a:lnTo>
                    <a:pt x="0" y="0"/>
                  </a:lnTo>
                  <a:lnTo>
                    <a:pt x="0" y="28956"/>
                  </a:lnTo>
                  <a:lnTo>
                    <a:pt x="33528" y="28956"/>
                  </a:lnTo>
                  <a:lnTo>
                    <a:pt x="33528" y="0"/>
                  </a:lnTo>
                  <a:close/>
                  <a:moveTo>
                    <a:pt x="26479" y="13207"/>
                  </a:moveTo>
                  <a:lnTo>
                    <a:pt x="17703" y="21970"/>
                  </a:lnTo>
                  <a:cubicBezTo>
                    <a:pt x="16878" y="22732"/>
                    <a:pt x="15748" y="23240"/>
                    <a:pt x="14579" y="23240"/>
                  </a:cubicBezTo>
                  <a:cubicBezTo>
                    <a:pt x="13398" y="23240"/>
                    <a:pt x="12268" y="22732"/>
                    <a:pt x="11442" y="21970"/>
                  </a:cubicBezTo>
                  <a:lnTo>
                    <a:pt x="7048" y="17526"/>
                  </a:lnTo>
                  <a:cubicBezTo>
                    <a:pt x="5321" y="15875"/>
                    <a:pt x="5321" y="13081"/>
                    <a:pt x="7048" y="11429"/>
                  </a:cubicBezTo>
                  <a:cubicBezTo>
                    <a:pt x="8775" y="9651"/>
                    <a:pt x="11582" y="9651"/>
                    <a:pt x="13309" y="11429"/>
                  </a:cubicBezTo>
                  <a:lnTo>
                    <a:pt x="14579" y="12573"/>
                  </a:lnTo>
                  <a:lnTo>
                    <a:pt x="20218" y="6984"/>
                  </a:lnTo>
                  <a:cubicBezTo>
                    <a:pt x="21945" y="5334"/>
                    <a:pt x="24752" y="5334"/>
                    <a:pt x="26479" y="6984"/>
                  </a:cubicBezTo>
                  <a:cubicBezTo>
                    <a:pt x="28206" y="8762"/>
                    <a:pt x="28206" y="11556"/>
                    <a:pt x="26479" y="13207"/>
                  </a:cubicBez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39" name="Freeform 3839"/>
            <p:cNvSpPr/>
            <p:nvPr/>
          </p:nvSpPr>
          <p:spPr>
            <a:xfrm>
              <a:off x="939247" y="4547047"/>
              <a:ext cx="53340" cy="117350"/>
            </a:xfrm>
            <a:custGeom>
              <a:avLst/>
              <a:gdLst/>
              <a:ahLst/>
              <a:cxnLst/>
              <a:rect l="0" t="0" r="0" b="0"/>
              <a:pathLst>
                <a:path w="53340" h="117350">
                  <a:moveTo>
                    <a:pt x="0" y="117350"/>
                  </a:moveTo>
                  <a:lnTo>
                    <a:pt x="53340" y="117350"/>
                  </a:lnTo>
                  <a:lnTo>
                    <a:pt x="53340" y="0"/>
                  </a:lnTo>
                  <a:lnTo>
                    <a:pt x="0" y="0"/>
                  </a:lnTo>
                  <a:lnTo>
                    <a:pt x="0" y="117350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40" name="Freeform 3840"/>
            <p:cNvSpPr/>
            <p:nvPr/>
          </p:nvSpPr>
          <p:spPr>
            <a:xfrm>
              <a:off x="939247" y="4498281"/>
              <a:ext cx="53341" cy="41147"/>
            </a:xfrm>
            <a:custGeom>
              <a:avLst/>
              <a:gdLst/>
              <a:ahLst/>
              <a:cxnLst/>
              <a:rect l="0" t="0" r="0" b="0"/>
              <a:pathLst>
                <a:path w="53341" h="41147">
                  <a:moveTo>
                    <a:pt x="53341" y="27305"/>
                  </a:moveTo>
                  <a:cubicBezTo>
                    <a:pt x="53341" y="11938"/>
                    <a:pt x="40996" y="0"/>
                    <a:pt x="26671" y="0"/>
                  </a:cubicBezTo>
                  <a:cubicBezTo>
                    <a:pt x="11951" y="0"/>
                    <a:pt x="0" y="12192"/>
                    <a:pt x="0" y="27305"/>
                  </a:cubicBezTo>
                  <a:lnTo>
                    <a:pt x="0" y="41147"/>
                  </a:lnTo>
                  <a:lnTo>
                    <a:pt x="53341" y="41147"/>
                  </a:lnTo>
                  <a:lnTo>
                    <a:pt x="53341" y="27305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96932" y="4849086"/>
            <a:ext cx="313943" cy="298704"/>
            <a:chOff x="696932" y="4849086"/>
            <a:chExt cx="313943" cy="298704"/>
          </a:xfrm>
        </p:grpSpPr>
        <p:sp>
          <p:nvSpPr>
            <p:cNvPr id="3844" name="Freeform 3844"/>
            <p:cNvSpPr/>
            <p:nvPr/>
          </p:nvSpPr>
          <p:spPr>
            <a:xfrm>
              <a:off x="783799" y="5022822"/>
              <a:ext cx="68581" cy="70103"/>
            </a:xfrm>
            <a:custGeom>
              <a:avLst/>
              <a:gdLst/>
              <a:ahLst/>
              <a:cxnLst/>
              <a:rect l="0" t="0" r="0" b="0"/>
              <a:pathLst>
                <a:path w="68581" h="70103">
                  <a:moveTo>
                    <a:pt x="0" y="35051"/>
                  </a:moveTo>
                  <a:cubicBezTo>
                    <a:pt x="0" y="15633"/>
                    <a:pt x="15533" y="0"/>
                    <a:pt x="34290" y="0"/>
                  </a:cubicBezTo>
                  <a:cubicBezTo>
                    <a:pt x="53582" y="0"/>
                    <a:pt x="68581" y="15633"/>
                    <a:pt x="68581" y="35051"/>
                  </a:cubicBezTo>
                  <a:cubicBezTo>
                    <a:pt x="68581" y="54470"/>
                    <a:pt x="53048" y="70103"/>
                    <a:pt x="34290" y="70103"/>
                  </a:cubicBezTo>
                  <a:cubicBezTo>
                    <a:pt x="15533" y="70103"/>
                    <a:pt x="0" y="54470"/>
                    <a:pt x="0" y="35051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45" name="Freeform 3845"/>
            <p:cNvSpPr/>
            <p:nvPr/>
          </p:nvSpPr>
          <p:spPr>
            <a:xfrm>
              <a:off x="760939" y="5095973"/>
              <a:ext cx="112777" cy="51817"/>
            </a:xfrm>
            <a:custGeom>
              <a:avLst/>
              <a:gdLst/>
              <a:ahLst/>
              <a:cxnLst/>
              <a:rect l="0" t="0" r="0" b="0"/>
              <a:pathLst>
                <a:path w="112777" h="51817">
                  <a:moveTo>
                    <a:pt x="112777" y="35256"/>
                  </a:moveTo>
                  <a:lnTo>
                    <a:pt x="112777" y="51817"/>
                  </a:lnTo>
                  <a:lnTo>
                    <a:pt x="0" y="51817"/>
                  </a:lnTo>
                  <a:lnTo>
                    <a:pt x="0" y="35256"/>
                  </a:lnTo>
                  <a:cubicBezTo>
                    <a:pt x="0" y="16028"/>
                    <a:pt x="13958" y="0"/>
                    <a:pt x="31154" y="0"/>
                  </a:cubicBezTo>
                  <a:lnTo>
                    <a:pt x="81090" y="0"/>
                  </a:lnTo>
                  <a:cubicBezTo>
                    <a:pt x="98819" y="0"/>
                    <a:pt x="112777" y="16028"/>
                    <a:pt x="112777" y="35256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46" name="Freeform 3846"/>
            <p:cNvSpPr/>
            <p:nvPr/>
          </p:nvSpPr>
          <p:spPr>
            <a:xfrm>
              <a:off x="872191" y="5085305"/>
              <a:ext cx="48769" cy="62485"/>
            </a:xfrm>
            <a:custGeom>
              <a:avLst/>
              <a:gdLst/>
              <a:ahLst/>
              <a:cxnLst/>
              <a:rect l="0" t="0" r="0" b="0"/>
              <a:pathLst>
                <a:path w="48769" h="62485">
                  <a:moveTo>
                    <a:pt x="48769" y="49023"/>
                  </a:moveTo>
                  <a:lnTo>
                    <a:pt x="48769" y="62485"/>
                  </a:lnTo>
                  <a:lnTo>
                    <a:pt x="37935" y="62485"/>
                  </a:lnTo>
                  <a:lnTo>
                    <a:pt x="37935" y="49023"/>
                  </a:lnTo>
                  <a:cubicBezTo>
                    <a:pt x="37935" y="42558"/>
                    <a:pt x="34684" y="36094"/>
                    <a:pt x="29261" y="32322"/>
                  </a:cubicBezTo>
                  <a:lnTo>
                    <a:pt x="25464" y="29630"/>
                  </a:lnTo>
                  <a:cubicBezTo>
                    <a:pt x="22759" y="31242"/>
                    <a:pt x="20054" y="32322"/>
                    <a:pt x="16256" y="32322"/>
                  </a:cubicBezTo>
                  <a:cubicBezTo>
                    <a:pt x="7582" y="32322"/>
                    <a:pt x="0" y="25312"/>
                    <a:pt x="0" y="16155"/>
                  </a:cubicBezTo>
                  <a:cubicBezTo>
                    <a:pt x="0" y="7544"/>
                    <a:pt x="7582" y="0"/>
                    <a:pt x="16256" y="0"/>
                  </a:cubicBezTo>
                  <a:cubicBezTo>
                    <a:pt x="25464" y="0"/>
                    <a:pt x="32512" y="6998"/>
                    <a:pt x="32512" y="16155"/>
                  </a:cubicBezTo>
                  <a:cubicBezTo>
                    <a:pt x="32512" y="17781"/>
                    <a:pt x="32512" y="19393"/>
                    <a:pt x="31966" y="21006"/>
                  </a:cubicBezTo>
                  <a:lnTo>
                    <a:pt x="35764" y="23699"/>
                  </a:lnTo>
                  <a:cubicBezTo>
                    <a:pt x="43892" y="29630"/>
                    <a:pt x="48769" y="39320"/>
                    <a:pt x="48769" y="49023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47" name="Freeform 3847"/>
            <p:cNvSpPr/>
            <p:nvPr/>
          </p:nvSpPr>
          <p:spPr>
            <a:xfrm>
              <a:off x="911816" y="5009105"/>
              <a:ext cx="99059" cy="92964"/>
            </a:xfrm>
            <a:custGeom>
              <a:avLst/>
              <a:gdLst/>
              <a:ahLst/>
              <a:cxnLst/>
              <a:rect l="0" t="0" r="0" b="0"/>
              <a:pathLst>
                <a:path w="99059" h="92964">
                  <a:moveTo>
                    <a:pt x="49263" y="0"/>
                  </a:moveTo>
                  <a:cubicBezTo>
                    <a:pt x="49263" y="0"/>
                    <a:pt x="49263" y="0"/>
                    <a:pt x="49263" y="0"/>
                  </a:cubicBezTo>
                  <a:cubicBezTo>
                    <a:pt x="21958" y="0"/>
                    <a:pt x="0" y="17730"/>
                    <a:pt x="0" y="40298"/>
                  </a:cubicBezTo>
                  <a:cubicBezTo>
                    <a:pt x="0" y="49442"/>
                    <a:pt x="3746" y="58573"/>
                    <a:pt x="10706" y="65558"/>
                  </a:cubicBezTo>
                  <a:lnTo>
                    <a:pt x="2679" y="85446"/>
                  </a:lnTo>
                  <a:cubicBezTo>
                    <a:pt x="1600" y="87592"/>
                    <a:pt x="2146" y="89739"/>
                    <a:pt x="4279" y="91352"/>
                  </a:cubicBezTo>
                  <a:cubicBezTo>
                    <a:pt x="5359" y="92431"/>
                    <a:pt x="6426" y="92964"/>
                    <a:pt x="8026" y="92964"/>
                  </a:cubicBezTo>
                  <a:cubicBezTo>
                    <a:pt x="9105" y="92964"/>
                    <a:pt x="9639" y="92964"/>
                    <a:pt x="10706" y="92431"/>
                  </a:cubicBezTo>
                  <a:lnTo>
                    <a:pt x="35344" y="78995"/>
                  </a:lnTo>
                  <a:cubicBezTo>
                    <a:pt x="40157" y="80074"/>
                    <a:pt x="44983" y="80607"/>
                    <a:pt x="49796" y="80607"/>
                  </a:cubicBezTo>
                  <a:cubicBezTo>
                    <a:pt x="49796" y="80607"/>
                    <a:pt x="49796" y="80607"/>
                    <a:pt x="49796" y="80607"/>
                  </a:cubicBezTo>
                  <a:cubicBezTo>
                    <a:pt x="62649" y="80607"/>
                    <a:pt x="74968" y="76302"/>
                    <a:pt x="84061" y="69317"/>
                  </a:cubicBezTo>
                  <a:cubicBezTo>
                    <a:pt x="93700" y="61799"/>
                    <a:pt x="99059" y="51588"/>
                    <a:pt x="99059" y="40298"/>
                  </a:cubicBezTo>
                  <a:cubicBezTo>
                    <a:pt x="98526" y="18276"/>
                    <a:pt x="76568" y="0"/>
                    <a:pt x="49263" y="0"/>
                  </a:cubicBezTo>
                  <a:close/>
                  <a:moveTo>
                    <a:pt x="73355" y="55881"/>
                  </a:moveTo>
                  <a:lnTo>
                    <a:pt x="33197" y="55881"/>
                  </a:lnTo>
                  <a:cubicBezTo>
                    <a:pt x="29984" y="55881"/>
                    <a:pt x="27838" y="53734"/>
                    <a:pt x="27838" y="50508"/>
                  </a:cubicBezTo>
                  <a:cubicBezTo>
                    <a:pt x="27838" y="47829"/>
                    <a:pt x="29984" y="45136"/>
                    <a:pt x="33197" y="45136"/>
                  </a:cubicBezTo>
                  <a:lnTo>
                    <a:pt x="73355" y="45136"/>
                  </a:lnTo>
                  <a:cubicBezTo>
                    <a:pt x="76034" y="45136"/>
                    <a:pt x="78714" y="47283"/>
                    <a:pt x="78714" y="50508"/>
                  </a:cubicBezTo>
                  <a:cubicBezTo>
                    <a:pt x="78714" y="53201"/>
                    <a:pt x="76568" y="55881"/>
                    <a:pt x="73355" y="55881"/>
                  </a:cubicBezTo>
                  <a:close/>
                  <a:moveTo>
                    <a:pt x="73355" y="37085"/>
                  </a:moveTo>
                  <a:lnTo>
                    <a:pt x="24625" y="37085"/>
                  </a:lnTo>
                  <a:cubicBezTo>
                    <a:pt x="21958" y="37085"/>
                    <a:pt x="19278" y="34925"/>
                    <a:pt x="19278" y="31700"/>
                  </a:cubicBezTo>
                  <a:cubicBezTo>
                    <a:pt x="19278" y="28487"/>
                    <a:pt x="21958" y="26328"/>
                    <a:pt x="24625" y="26328"/>
                  </a:cubicBezTo>
                  <a:lnTo>
                    <a:pt x="73355" y="26328"/>
                  </a:lnTo>
                  <a:cubicBezTo>
                    <a:pt x="76034" y="26328"/>
                    <a:pt x="78714" y="28487"/>
                    <a:pt x="78714" y="31700"/>
                  </a:cubicBezTo>
                  <a:cubicBezTo>
                    <a:pt x="78714" y="34925"/>
                    <a:pt x="76568" y="37085"/>
                    <a:pt x="73355" y="37085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48" name="Freeform 3848"/>
            <p:cNvSpPr/>
            <p:nvPr/>
          </p:nvSpPr>
          <p:spPr>
            <a:xfrm>
              <a:off x="792944" y="4861278"/>
              <a:ext cx="57911" cy="57912"/>
            </a:xfrm>
            <a:custGeom>
              <a:avLst/>
              <a:gdLst/>
              <a:ahLst/>
              <a:cxnLst/>
              <a:rect l="0" t="0" r="0" b="0"/>
              <a:pathLst>
                <a:path w="57911" h="57912">
                  <a:moveTo>
                    <a:pt x="0" y="28955"/>
                  </a:moveTo>
                  <a:cubicBezTo>
                    <a:pt x="0" y="12915"/>
                    <a:pt x="13119" y="0"/>
                    <a:pt x="28955" y="0"/>
                  </a:cubicBezTo>
                  <a:cubicBezTo>
                    <a:pt x="45250" y="0"/>
                    <a:pt x="57911" y="12915"/>
                    <a:pt x="57911" y="28955"/>
                  </a:cubicBezTo>
                  <a:cubicBezTo>
                    <a:pt x="57911" y="44996"/>
                    <a:pt x="44792" y="57912"/>
                    <a:pt x="28955" y="57912"/>
                  </a:cubicBezTo>
                  <a:cubicBezTo>
                    <a:pt x="13119" y="57912"/>
                    <a:pt x="0" y="44996"/>
                    <a:pt x="0" y="28955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49" name="Freeform 3849"/>
            <p:cNvSpPr/>
            <p:nvPr/>
          </p:nvSpPr>
          <p:spPr>
            <a:xfrm>
              <a:off x="774655" y="4920714"/>
              <a:ext cx="92964" cy="42672"/>
            </a:xfrm>
            <a:custGeom>
              <a:avLst/>
              <a:gdLst/>
              <a:ahLst/>
              <a:cxnLst/>
              <a:rect l="0" t="0" r="0" b="0"/>
              <a:pathLst>
                <a:path w="92964" h="42672">
                  <a:moveTo>
                    <a:pt x="92964" y="29032"/>
                  </a:moveTo>
                  <a:lnTo>
                    <a:pt x="92964" y="42672"/>
                  </a:lnTo>
                  <a:lnTo>
                    <a:pt x="0" y="42672"/>
                  </a:lnTo>
                  <a:lnTo>
                    <a:pt x="0" y="29032"/>
                  </a:lnTo>
                  <a:cubicBezTo>
                    <a:pt x="0" y="13195"/>
                    <a:pt x="11507" y="0"/>
                    <a:pt x="25680" y="0"/>
                  </a:cubicBezTo>
                  <a:lnTo>
                    <a:pt x="66841" y="0"/>
                  </a:lnTo>
                  <a:cubicBezTo>
                    <a:pt x="81458" y="0"/>
                    <a:pt x="92964" y="13195"/>
                    <a:pt x="92964" y="29032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50" name="Freeform 3850"/>
            <p:cNvSpPr/>
            <p:nvPr/>
          </p:nvSpPr>
          <p:spPr>
            <a:xfrm>
              <a:off x="867619" y="4913093"/>
              <a:ext cx="39625" cy="50293"/>
            </a:xfrm>
            <a:custGeom>
              <a:avLst/>
              <a:gdLst/>
              <a:ahLst/>
              <a:cxnLst/>
              <a:rect l="0" t="0" r="0" b="0"/>
              <a:pathLst>
                <a:path w="39625" h="50293">
                  <a:moveTo>
                    <a:pt x="39625" y="39459"/>
                  </a:moveTo>
                  <a:lnTo>
                    <a:pt x="39625" y="50293"/>
                  </a:lnTo>
                  <a:lnTo>
                    <a:pt x="30823" y="50293"/>
                  </a:lnTo>
                  <a:lnTo>
                    <a:pt x="30823" y="39459"/>
                  </a:lnTo>
                  <a:cubicBezTo>
                    <a:pt x="30823" y="34252"/>
                    <a:pt x="28182" y="29045"/>
                    <a:pt x="23775" y="26010"/>
                  </a:cubicBezTo>
                  <a:lnTo>
                    <a:pt x="20689" y="23851"/>
                  </a:lnTo>
                  <a:cubicBezTo>
                    <a:pt x="18492" y="25147"/>
                    <a:pt x="16295" y="26010"/>
                    <a:pt x="13208" y="26010"/>
                  </a:cubicBezTo>
                  <a:cubicBezTo>
                    <a:pt x="6160" y="26010"/>
                    <a:pt x="0" y="20371"/>
                    <a:pt x="0" y="13005"/>
                  </a:cubicBezTo>
                  <a:cubicBezTo>
                    <a:pt x="0" y="6071"/>
                    <a:pt x="6160" y="0"/>
                    <a:pt x="13208" y="0"/>
                  </a:cubicBezTo>
                  <a:cubicBezTo>
                    <a:pt x="20689" y="0"/>
                    <a:pt x="26417" y="5639"/>
                    <a:pt x="26417" y="13005"/>
                  </a:cubicBezTo>
                  <a:cubicBezTo>
                    <a:pt x="26417" y="14313"/>
                    <a:pt x="26417" y="15609"/>
                    <a:pt x="25972" y="16904"/>
                  </a:cubicBezTo>
                  <a:lnTo>
                    <a:pt x="29058" y="19076"/>
                  </a:lnTo>
                  <a:cubicBezTo>
                    <a:pt x="35662" y="23851"/>
                    <a:pt x="39625" y="31649"/>
                    <a:pt x="39625" y="39459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51" name="Freeform 3851"/>
            <p:cNvSpPr/>
            <p:nvPr/>
          </p:nvSpPr>
          <p:spPr>
            <a:xfrm>
              <a:off x="768560" y="5100546"/>
              <a:ext cx="144779" cy="32004"/>
            </a:xfrm>
            <a:custGeom>
              <a:avLst/>
              <a:gdLst/>
              <a:ahLst/>
              <a:cxnLst/>
              <a:rect l="0" t="0" r="0" b="0"/>
              <a:pathLst>
                <a:path w="144779" h="32004">
                  <a:moveTo>
                    <a:pt x="144779" y="4572"/>
                  </a:moveTo>
                  <a:lnTo>
                    <a:pt x="144779" y="27432"/>
                  </a:lnTo>
                  <a:cubicBezTo>
                    <a:pt x="144779" y="29718"/>
                    <a:pt x="142570" y="32004"/>
                    <a:pt x="140360" y="32004"/>
                  </a:cubicBezTo>
                  <a:lnTo>
                    <a:pt x="4419" y="32004"/>
                  </a:lnTo>
                  <a:cubicBezTo>
                    <a:pt x="1765" y="32004"/>
                    <a:pt x="0" y="29718"/>
                    <a:pt x="0" y="27432"/>
                  </a:cubicBezTo>
                  <a:lnTo>
                    <a:pt x="0" y="4572"/>
                  </a:lnTo>
                  <a:cubicBezTo>
                    <a:pt x="0" y="1828"/>
                    <a:pt x="1765" y="0"/>
                    <a:pt x="4419" y="0"/>
                  </a:cubicBezTo>
                  <a:lnTo>
                    <a:pt x="140360" y="0"/>
                  </a:lnTo>
                  <a:cubicBezTo>
                    <a:pt x="142570" y="0"/>
                    <a:pt x="144779" y="1828"/>
                    <a:pt x="144779" y="4572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52" name="Freeform 3852"/>
            <p:cNvSpPr/>
            <p:nvPr/>
          </p:nvSpPr>
          <p:spPr>
            <a:xfrm>
              <a:off x="760939" y="4974054"/>
              <a:ext cx="160021" cy="27432"/>
            </a:xfrm>
            <a:custGeom>
              <a:avLst/>
              <a:gdLst/>
              <a:ahLst/>
              <a:cxnLst/>
              <a:rect l="0" t="0" r="0" b="0"/>
              <a:pathLst>
                <a:path w="160021" h="27432">
                  <a:moveTo>
                    <a:pt x="160021" y="4216"/>
                  </a:moveTo>
                  <a:lnTo>
                    <a:pt x="160021" y="23215"/>
                  </a:lnTo>
                  <a:cubicBezTo>
                    <a:pt x="160021" y="25742"/>
                    <a:pt x="157811" y="27432"/>
                    <a:pt x="155601" y="27432"/>
                  </a:cubicBezTo>
                  <a:lnTo>
                    <a:pt x="4420" y="27432"/>
                  </a:lnTo>
                  <a:cubicBezTo>
                    <a:pt x="1766" y="27432"/>
                    <a:pt x="0" y="25742"/>
                    <a:pt x="0" y="23215"/>
                  </a:cubicBezTo>
                  <a:lnTo>
                    <a:pt x="0" y="4216"/>
                  </a:lnTo>
                  <a:cubicBezTo>
                    <a:pt x="0" y="1689"/>
                    <a:pt x="1766" y="0"/>
                    <a:pt x="4420" y="0"/>
                  </a:cubicBezTo>
                  <a:lnTo>
                    <a:pt x="155601" y="0"/>
                  </a:lnTo>
                  <a:cubicBezTo>
                    <a:pt x="157811" y="0"/>
                    <a:pt x="160021" y="1689"/>
                    <a:pt x="160021" y="4216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53" name="Freeform 3853"/>
            <p:cNvSpPr/>
            <p:nvPr/>
          </p:nvSpPr>
          <p:spPr>
            <a:xfrm>
              <a:off x="696932" y="4972529"/>
              <a:ext cx="68579" cy="160021"/>
            </a:xfrm>
            <a:custGeom>
              <a:avLst/>
              <a:gdLst/>
              <a:ahLst/>
              <a:cxnLst/>
              <a:rect l="0" t="0" r="0" b="0"/>
              <a:pathLst>
                <a:path w="68579" h="160021">
                  <a:moveTo>
                    <a:pt x="68579" y="64897"/>
                  </a:moveTo>
                  <a:lnTo>
                    <a:pt x="68579" y="115571"/>
                  </a:lnTo>
                  <a:cubicBezTo>
                    <a:pt x="68579" y="117793"/>
                    <a:pt x="66357" y="120015"/>
                    <a:pt x="64122" y="120015"/>
                  </a:cubicBezTo>
                  <a:lnTo>
                    <a:pt x="56108" y="120015"/>
                  </a:lnTo>
                  <a:lnTo>
                    <a:pt x="56108" y="149797"/>
                  </a:lnTo>
                  <a:cubicBezTo>
                    <a:pt x="56108" y="155575"/>
                    <a:pt x="51663" y="160021"/>
                    <a:pt x="45872" y="160021"/>
                  </a:cubicBezTo>
                  <a:lnTo>
                    <a:pt x="22707" y="160021"/>
                  </a:lnTo>
                  <a:cubicBezTo>
                    <a:pt x="16916" y="160021"/>
                    <a:pt x="12471" y="155575"/>
                    <a:pt x="12471" y="149797"/>
                  </a:cubicBezTo>
                  <a:lnTo>
                    <a:pt x="12471" y="120015"/>
                  </a:lnTo>
                  <a:lnTo>
                    <a:pt x="4457" y="120015"/>
                  </a:lnTo>
                  <a:cubicBezTo>
                    <a:pt x="1778" y="120015"/>
                    <a:pt x="0" y="117793"/>
                    <a:pt x="0" y="115571"/>
                  </a:cubicBezTo>
                  <a:lnTo>
                    <a:pt x="0" y="64897"/>
                  </a:lnTo>
                  <a:cubicBezTo>
                    <a:pt x="0" y="52451"/>
                    <a:pt x="8902" y="42672"/>
                    <a:pt x="19596" y="42672"/>
                  </a:cubicBezTo>
                  <a:lnTo>
                    <a:pt x="28498" y="42672"/>
                  </a:lnTo>
                  <a:cubicBezTo>
                    <a:pt x="19596" y="40006"/>
                    <a:pt x="12915" y="31560"/>
                    <a:pt x="12915" y="21781"/>
                  </a:cubicBezTo>
                  <a:cubicBezTo>
                    <a:pt x="12915" y="9779"/>
                    <a:pt x="22707" y="0"/>
                    <a:pt x="34734" y="0"/>
                  </a:cubicBezTo>
                  <a:cubicBezTo>
                    <a:pt x="46761" y="0"/>
                    <a:pt x="56553" y="9779"/>
                    <a:pt x="56553" y="21781"/>
                  </a:cubicBezTo>
                  <a:cubicBezTo>
                    <a:pt x="56553" y="32004"/>
                    <a:pt x="49872" y="40006"/>
                    <a:pt x="40970" y="42672"/>
                  </a:cubicBezTo>
                  <a:lnTo>
                    <a:pt x="49428" y="42672"/>
                  </a:lnTo>
                  <a:cubicBezTo>
                    <a:pt x="59677" y="42672"/>
                    <a:pt x="68579" y="52896"/>
                    <a:pt x="68579" y="64897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54" name="Freeform 3854"/>
            <p:cNvSpPr/>
            <p:nvPr/>
          </p:nvSpPr>
          <p:spPr>
            <a:xfrm>
              <a:off x="917911" y="4972529"/>
              <a:ext cx="67057" cy="160021"/>
            </a:xfrm>
            <a:custGeom>
              <a:avLst/>
              <a:gdLst/>
              <a:ahLst/>
              <a:cxnLst/>
              <a:rect l="0" t="0" r="0" b="0"/>
              <a:pathLst>
                <a:path w="67057" h="160021">
                  <a:moveTo>
                    <a:pt x="67057" y="64897"/>
                  </a:moveTo>
                  <a:lnTo>
                    <a:pt x="67057" y="115571"/>
                  </a:lnTo>
                  <a:cubicBezTo>
                    <a:pt x="67057" y="117793"/>
                    <a:pt x="65304" y="120015"/>
                    <a:pt x="62675" y="120015"/>
                  </a:cubicBezTo>
                  <a:lnTo>
                    <a:pt x="54788" y="120015"/>
                  </a:lnTo>
                  <a:lnTo>
                    <a:pt x="54788" y="149797"/>
                  </a:lnTo>
                  <a:cubicBezTo>
                    <a:pt x="54788" y="155575"/>
                    <a:pt x="50407" y="160021"/>
                    <a:pt x="44705" y="160021"/>
                  </a:cubicBezTo>
                  <a:lnTo>
                    <a:pt x="22352" y="160021"/>
                  </a:lnTo>
                  <a:cubicBezTo>
                    <a:pt x="16650" y="160021"/>
                    <a:pt x="12269" y="155575"/>
                    <a:pt x="12269" y="149797"/>
                  </a:cubicBezTo>
                  <a:lnTo>
                    <a:pt x="12269" y="120015"/>
                  </a:lnTo>
                  <a:lnTo>
                    <a:pt x="4382" y="120015"/>
                  </a:lnTo>
                  <a:cubicBezTo>
                    <a:pt x="2198" y="120015"/>
                    <a:pt x="0" y="117793"/>
                    <a:pt x="0" y="115571"/>
                  </a:cubicBezTo>
                  <a:lnTo>
                    <a:pt x="0" y="64897"/>
                  </a:lnTo>
                  <a:cubicBezTo>
                    <a:pt x="0" y="52451"/>
                    <a:pt x="8763" y="42672"/>
                    <a:pt x="19279" y="42672"/>
                  </a:cubicBezTo>
                  <a:lnTo>
                    <a:pt x="28055" y="42672"/>
                  </a:lnTo>
                  <a:cubicBezTo>
                    <a:pt x="19279" y="40006"/>
                    <a:pt x="12713" y="31560"/>
                    <a:pt x="12713" y="21781"/>
                  </a:cubicBezTo>
                  <a:cubicBezTo>
                    <a:pt x="12713" y="9779"/>
                    <a:pt x="22352" y="0"/>
                    <a:pt x="33744" y="0"/>
                  </a:cubicBezTo>
                  <a:cubicBezTo>
                    <a:pt x="45581" y="0"/>
                    <a:pt x="55220" y="9779"/>
                    <a:pt x="55220" y="21781"/>
                  </a:cubicBezTo>
                  <a:cubicBezTo>
                    <a:pt x="55220" y="31560"/>
                    <a:pt x="48654" y="40006"/>
                    <a:pt x="39878" y="42672"/>
                  </a:cubicBezTo>
                  <a:lnTo>
                    <a:pt x="48654" y="42672"/>
                  </a:lnTo>
                  <a:cubicBezTo>
                    <a:pt x="58294" y="42672"/>
                    <a:pt x="67057" y="52896"/>
                    <a:pt x="67057" y="64897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55" name="Freeform 3855"/>
            <p:cNvSpPr/>
            <p:nvPr/>
          </p:nvSpPr>
          <p:spPr>
            <a:xfrm>
              <a:off x="899624" y="4849086"/>
              <a:ext cx="82295" cy="76200"/>
            </a:xfrm>
            <a:custGeom>
              <a:avLst/>
              <a:gdLst/>
              <a:ahLst/>
              <a:cxnLst/>
              <a:rect l="0" t="0" r="0" b="0"/>
              <a:pathLst>
                <a:path w="82295" h="76200">
                  <a:moveTo>
                    <a:pt x="40919" y="0"/>
                  </a:moveTo>
                  <a:cubicBezTo>
                    <a:pt x="40919" y="0"/>
                    <a:pt x="40919" y="0"/>
                    <a:pt x="40919" y="0"/>
                  </a:cubicBezTo>
                  <a:cubicBezTo>
                    <a:pt x="18237" y="0"/>
                    <a:pt x="0" y="14541"/>
                    <a:pt x="0" y="33032"/>
                  </a:cubicBezTo>
                  <a:cubicBezTo>
                    <a:pt x="0" y="40525"/>
                    <a:pt x="3111" y="48005"/>
                    <a:pt x="8902" y="53733"/>
                  </a:cubicBezTo>
                  <a:lnTo>
                    <a:pt x="2222" y="70027"/>
                  </a:lnTo>
                  <a:cubicBezTo>
                    <a:pt x="1333" y="71793"/>
                    <a:pt x="1778" y="73558"/>
                    <a:pt x="3556" y="74879"/>
                  </a:cubicBezTo>
                  <a:cubicBezTo>
                    <a:pt x="4445" y="75755"/>
                    <a:pt x="5334" y="76200"/>
                    <a:pt x="6667" y="76200"/>
                  </a:cubicBezTo>
                  <a:cubicBezTo>
                    <a:pt x="7556" y="76200"/>
                    <a:pt x="8000" y="76200"/>
                    <a:pt x="8902" y="75755"/>
                  </a:cubicBezTo>
                  <a:lnTo>
                    <a:pt x="29362" y="64744"/>
                  </a:lnTo>
                  <a:cubicBezTo>
                    <a:pt x="33362" y="65633"/>
                    <a:pt x="37363" y="66065"/>
                    <a:pt x="41376" y="66065"/>
                  </a:cubicBezTo>
                  <a:cubicBezTo>
                    <a:pt x="41376" y="66065"/>
                    <a:pt x="41376" y="66065"/>
                    <a:pt x="41376" y="66065"/>
                  </a:cubicBezTo>
                  <a:cubicBezTo>
                    <a:pt x="52044" y="66065"/>
                    <a:pt x="62280" y="62547"/>
                    <a:pt x="69837" y="56819"/>
                  </a:cubicBezTo>
                  <a:cubicBezTo>
                    <a:pt x="77850" y="50647"/>
                    <a:pt x="82295" y="42278"/>
                    <a:pt x="82295" y="33032"/>
                  </a:cubicBezTo>
                  <a:cubicBezTo>
                    <a:pt x="81851" y="14973"/>
                    <a:pt x="63614" y="0"/>
                    <a:pt x="40919" y="0"/>
                  </a:cubicBezTo>
                  <a:close/>
                  <a:moveTo>
                    <a:pt x="60947" y="45808"/>
                  </a:moveTo>
                  <a:lnTo>
                    <a:pt x="27584" y="45808"/>
                  </a:lnTo>
                  <a:cubicBezTo>
                    <a:pt x="24917" y="45808"/>
                    <a:pt x="23126" y="44043"/>
                    <a:pt x="23126" y="41401"/>
                  </a:cubicBezTo>
                  <a:cubicBezTo>
                    <a:pt x="23126" y="39204"/>
                    <a:pt x="24917" y="36995"/>
                    <a:pt x="27584" y="36995"/>
                  </a:cubicBezTo>
                  <a:lnTo>
                    <a:pt x="60947" y="36995"/>
                  </a:lnTo>
                  <a:cubicBezTo>
                    <a:pt x="63169" y="36995"/>
                    <a:pt x="65392" y="38760"/>
                    <a:pt x="65392" y="41401"/>
                  </a:cubicBezTo>
                  <a:cubicBezTo>
                    <a:pt x="65392" y="43611"/>
                    <a:pt x="63614" y="45808"/>
                    <a:pt x="60947" y="45808"/>
                  </a:cubicBezTo>
                  <a:close/>
                  <a:moveTo>
                    <a:pt x="60947" y="30391"/>
                  </a:moveTo>
                  <a:lnTo>
                    <a:pt x="20459" y="30391"/>
                  </a:lnTo>
                  <a:cubicBezTo>
                    <a:pt x="18237" y="30391"/>
                    <a:pt x="16014" y="28625"/>
                    <a:pt x="16014" y="25984"/>
                  </a:cubicBezTo>
                  <a:cubicBezTo>
                    <a:pt x="16014" y="23342"/>
                    <a:pt x="18237" y="21577"/>
                    <a:pt x="20459" y="21577"/>
                  </a:cubicBezTo>
                  <a:lnTo>
                    <a:pt x="60947" y="21577"/>
                  </a:lnTo>
                  <a:cubicBezTo>
                    <a:pt x="63169" y="21577"/>
                    <a:pt x="65392" y="23342"/>
                    <a:pt x="65392" y="25984"/>
                  </a:cubicBezTo>
                  <a:cubicBezTo>
                    <a:pt x="65392" y="28625"/>
                    <a:pt x="63614" y="30391"/>
                    <a:pt x="60947" y="30391"/>
                  </a:cubicBez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56" name="Freeform 3856"/>
            <p:cNvSpPr/>
            <p:nvPr/>
          </p:nvSpPr>
          <p:spPr>
            <a:xfrm>
              <a:off x="774655" y="5010629"/>
              <a:ext cx="132589" cy="82296"/>
            </a:xfrm>
            <a:custGeom>
              <a:avLst/>
              <a:gdLst/>
              <a:ahLst/>
              <a:cxnLst/>
              <a:rect l="0" t="0" r="0" b="0"/>
              <a:pathLst>
                <a:path w="132589" h="82296">
                  <a:moveTo>
                    <a:pt x="132589" y="0"/>
                  </a:moveTo>
                  <a:lnTo>
                    <a:pt x="129058" y="82296"/>
                  </a:lnTo>
                  <a:lnTo>
                    <a:pt x="3531" y="82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2F30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725888" y="3596390"/>
            <a:ext cx="256031" cy="208788"/>
            <a:chOff x="725888" y="3596390"/>
            <a:chExt cx="256031" cy="208788"/>
          </a:xfrm>
        </p:grpSpPr>
        <p:sp>
          <p:nvSpPr>
            <p:cNvPr id="3863" name="Freeform 3863"/>
            <p:cNvSpPr/>
            <p:nvPr/>
          </p:nvSpPr>
          <p:spPr>
            <a:xfrm>
              <a:off x="794468" y="3617727"/>
              <a:ext cx="118871" cy="187451"/>
            </a:xfrm>
            <a:custGeom>
              <a:avLst/>
              <a:gdLst/>
              <a:ahLst/>
              <a:cxnLst/>
              <a:rect l="0" t="0" r="0" b="0"/>
              <a:pathLst>
                <a:path w="118871" h="187451">
                  <a:moveTo>
                    <a:pt x="80403" y="110870"/>
                  </a:moveTo>
                  <a:lnTo>
                    <a:pt x="80403" y="131825"/>
                  </a:lnTo>
                  <a:lnTo>
                    <a:pt x="101307" y="131825"/>
                  </a:lnTo>
                  <a:lnTo>
                    <a:pt x="101307" y="110870"/>
                  </a:lnTo>
                  <a:lnTo>
                    <a:pt x="80403" y="110870"/>
                  </a:lnTo>
                  <a:close/>
                  <a:moveTo>
                    <a:pt x="49034" y="110870"/>
                  </a:moveTo>
                  <a:lnTo>
                    <a:pt x="49034" y="131825"/>
                  </a:lnTo>
                  <a:lnTo>
                    <a:pt x="69888" y="131825"/>
                  </a:lnTo>
                  <a:lnTo>
                    <a:pt x="69888" y="110870"/>
                  </a:lnTo>
                  <a:lnTo>
                    <a:pt x="49034" y="110870"/>
                  </a:lnTo>
                  <a:close/>
                  <a:moveTo>
                    <a:pt x="17614" y="110870"/>
                  </a:moveTo>
                  <a:lnTo>
                    <a:pt x="17614" y="131825"/>
                  </a:lnTo>
                  <a:lnTo>
                    <a:pt x="38569" y="131825"/>
                  </a:lnTo>
                  <a:lnTo>
                    <a:pt x="38569" y="110870"/>
                  </a:lnTo>
                  <a:lnTo>
                    <a:pt x="17614" y="110870"/>
                  </a:lnTo>
                  <a:close/>
                  <a:moveTo>
                    <a:pt x="80403" y="79629"/>
                  </a:moveTo>
                  <a:lnTo>
                    <a:pt x="80403" y="100584"/>
                  </a:lnTo>
                  <a:lnTo>
                    <a:pt x="101307" y="100584"/>
                  </a:lnTo>
                  <a:lnTo>
                    <a:pt x="101307" y="79629"/>
                  </a:lnTo>
                  <a:lnTo>
                    <a:pt x="80403" y="79629"/>
                  </a:lnTo>
                  <a:close/>
                  <a:moveTo>
                    <a:pt x="49034" y="79629"/>
                  </a:moveTo>
                  <a:lnTo>
                    <a:pt x="49034" y="100584"/>
                  </a:lnTo>
                  <a:lnTo>
                    <a:pt x="69888" y="100584"/>
                  </a:lnTo>
                  <a:lnTo>
                    <a:pt x="69888" y="79629"/>
                  </a:lnTo>
                  <a:lnTo>
                    <a:pt x="49034" y="79629"/>
                  </a:lnTo>
                  <a:close/>
                  <a:moveTo>
                    <a:pt x="17614" y="79629"/>
                  </a:moveTo>
                  <a:lnTo>
                    <a:pt x="17614" y="100584"/>
                  </a:lnTo>
                  <a:lnTo>
                    <a:pt x="38569" y="100584"/>
                  </a:lnTo>
                  <a:lnTo>
                    <a:pt x="38569" y="79629"/>
                  </a:lnTo>
                  <a:lnTo>
                    <a:pt x="17614" y="79629"/>
                  </a:lnTo>
                  <a:close/>
                  <a:moveTo>
                    <a:pt x="80403" y="48387"/>
                  </a:moveTo>
                  <a:lnTo>
                    <a:pt x="80403" y="69214"/>
                  </a:lnTo>
                  <a:lnTo>
                    <a:pt x="101307" y="69214"/>
                  </a:lnTo>
                  <a:lnTo>
                    <a:pt x="101307" y="48387"/>
                  </a:lnTo>
                  <a:lnTo>
                    <a:pt x="80403" y="48387"/>
                  </a:lnTo>
                  <a:close/>
                  <a:moveTo>
                    <a:pt x="49034" y="48387"/>
                  </a:moveTo>
                  <a:lnTo>
                    <a:pt x="49034" y="69214"/>
                  </a:lnTo>
                  <a:lnTo>
                    <a:pt x="69888" y="69214"/>
                  </a:lnTo>
                  <a:lnTo>
                    <a:pt x="69888" y="48387"/>
                  </a:lnTo>
                  <a:lnTo>
                    <a:pt x="49034" y="48387"/>
                  </a:lnTo>
                  <a:close/>
                  <a:moveTo>
                    <a:pt x="17614" y="48387"/>
                  </a:moveTo>
                  <a:lnTo>
                    <a:pt x="17614" y="69214"/>
                  </a:lnTo>
                  <a:lnTo>
                    <a:pt x="38569" y="69214"/>
                  </a:lnTo>
                  <a:lnTo>
                    <a:pt x="38569" y="48387"/>
                  </a:lnTo>
                  <a:lnTo>
                    <a:pt x="17614" y="48387"/>
                  </a:lnTo>
                  <a:close/>
                  <a:moveTo>
                    <a:pt x="59435" y="0"/>
                  </a:moveTo>
                  <a:lnTo>
                    <a:pt x="118871" y="39623"/>
                  </a:lnTo>
                  <a:lnTo>
                    <a:pt x="118871" y="187451"/>
                  </a:lnTo>
                  <a:lnTo>
                    <a:pt x="76898" y="187451"/>
                  </a:lnTo>
                  <a:lnTo>
                    <a:pt x="76898" y="138810"/>
                  </a:lnTo>
                  <a:lnTo>
                    <a:pt x="42075" y="138810"/>
                  </a:lnTo>
                  <a:lnTo>
                    <a:pt x="42075" y="187451"/>
                  </a:lnTo>
                  <a:lnTo>
                    <a:pt x="0" y="187451"/>
                  </a:lnTo>
                  <a:lnTo>
                    <a:pt x="0" y="39623"/>
                  </a:lnTo>
                  <a:lnTo>
                    <a:pt x="59435" y="0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64" name="Freeform 3864"/>
            <p:cNvSpPr/>
            <p:nvPr/>
          </p:nvSpPr>
          <p:spPr>
            <a:xfrm>
              <a:off x="770083" y="3596390"/>
              <a:ext cx="166116" cy="54865"/>
            </a:xfrm>
            <a:custGeom>
              <a:avLst/>
              <a:gdLst/>
              <a:ahLst/>
              <a:cxnLst/>
              <a:rect l="0" t="0" r="0" b="0"/>
              <a:pathLst>
                <a:path w="166116" h="54865">
                  <a:moveTo>
                    <a:pt x="83033" y="0"/>
                  </a:moveTo>
                  <a:lnTo>
                    <a:pt x="83033" y="0"/>
                  </a:lnTo>
                  <a:lnTo>
                    <a:pt x="166116" y="54865"/>
                  </a:lnTo>
                  <a:lnTo>
                    <a:pt x="146597" y="54865"/>
                  </a:lnTo>
                  <a:lnTo>
                    <a:pt x="84989" y="14097"/>
                  </a:lnTo>
                  <a:lnTo>
                    <a:pt x="81077" y="14097"/>
                  </a:lnTo>
                  <a:lnTo>
                    <a:pt x="19520" y="54865"/>
                  </a:lnTo>
                  <a:lnTo>
                    <a:pt x="0" y="54865"/>
                  </a:lnTo>
                  <a:lnTo>
                    <a:pt x="83033" y="0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65" name="Freeform 3865"/>
            <p:cNvSpPr/>
            <p:nvPr/>
          </p:nvSpPr>
          <p:spPr>
            <a:xfrm>
              <a:off x="922483" y="3718311"/>
              <a:ext cx="54864" cy="86867"/>
            </a:xfrm>
            <a:custGeom>
              <a:avLst/>
              <a:gdLst/>
              <a:ahLst/>
              <a:cxnLst/>
              <a:rect l="0" t="0" r="0" b="0"/>
              <a:pathLst>
                <a:path w="54864" h="86867">
                  <a:moveTo>
                    <a:pt x="16714" y="41655"/>
                  </a:moveTo>
                  <a:lnTo>
                    <a:pt x="16714" y="62357"/>
                  </a:lnTo>
                  <a:lnTo>
                    <a:pt x="38151" y="62357"/>
                  </a:lnTo>
                  <a:lnTo>
                    <a:pt x="38151" y="41655"/>
                  </a:lnTo>
                  <a:lnTo>
                    <a:pt x="16714" y="41655"/>
                  </a:lnTo>
                  <a:close/>
                  <a:moveTo>
                    <a:pt x="16714" y="10922"/>
                  </a:moveTo>
                  <a:lnTo>
                    <a:pt x="16714" y="31623"/>
                  </a:lnTo>
                  <a:lnTo>
                    <a:pt x="38151" y="31623"/>
                  </a:lnTo>
                  <a:lnTo>
                    <a:pt x="38151" y="10922"/>
                  </a:lnTo>
                  <a:lnTo>
                    <a:pt x="16714" y="10922"/>
                  </a:lnTo>
                  <a:close/>
                  <a:moveTo>
                    <a:pt x="0" y="0"/>
                  </a:moveTo>
                  <a:lnTo>
                    <a:pt x="54864" y="0"/>
                  </a:lnTo>
                  <a:lnTo>
                    <a:pt x="54864" y="86867"/>
                  </a:lnTo>
                  <a:lnTo>
                    <a:pt x="0" y="868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66" name="Freeform 3866"/>
            <p:cNvSpPr/>
            <p:nvPr/>
          </p:nvSpPr>
          <p:spPr>
            <a:xfrm>
              <a:off x="922483" y="3704594"/>
              <a:ext cx="59436" cy="6096"/>
            </a:xfrm>
            <a:custGeom>
              <a:avLst/>
              <a:gdLst/>
              <a:ahLst/>
              <a:cxnLst/>
              <a:rect l="0" t="0" r="0" b="0"/>
              <a:pathLst>
                <a:path w="59436" h="6096">
                  <a:moveTo>
                    <a:pt x="0" y="6096"/>
                  </a:moveTo>
                  <a:lnTo>
                    <a:pt x="59436" y="6096"/>
                  </a:lnTo>
                  <a:lnTo>
                    <a:pt x="59436" y="0"/>
                  </a:lnTo>
                  <a:lnTo>
                    <a:pt x="0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67" name="Freeform 3867"/>
            <p:cNvSpPr/>
            <p:nvPr/>
          </p:nvSpPr>
          <p:spPr>
            <a:xfrm>
              <a:off x="730460" y="3718311"/>
              <a:ext cx="53339" cy="86867"/>
            </a:xfrm>
            <a:custGeom>
              <a:avLst/>
              <a:gdLst/>
              <a:ahLst/>
              <a:cxnLst/>
              <a:rect l="0" t="0" r="0" b="0"/>
              <a:pathLst>
                <a:path w="53339" h="86867">
                  <a:moveTo>
                    <a:pt x="16256" y="41655"/>
                  </a:moveTo>
                  <a:lnTo>
                    <a:pt x="16256" y="62357"/>
                  </a:lnTo>
                  <a:lnTo>
                    <a:pt x="37084" y="62357"/>
                  </a:lnTo>
                  <a:lnTo>
                    <a:pt x="37084" y="41655"/>
                  </a:lnTo>
                  <a:lnTo>
                    <a:pt x="16256" y="41655"/>
                  </a:lnTo>
                  <a:close/>
                  <a:moveTo>
                    <a:pt x="16256" y="10922"/>
                  </a:moveTo>
                  <a:lnTo>
                    <a:pt x="16256" y="31623"/>
                  </a:lnTo>
                  <a:lnTo>
                    <a:pt x="37084" y="31623"/>
                  </a:lnTo>
                  <a:lnTo>
                    <a:pt x="37084" y="10922"/>
                  </a:lnTo>
                  <a:lnTo>
                    <a:pt x="16256" y="10922"/>
                  </a:lnTo>
                  <a:close/>
                  <a:moveTo>
                    <a:pt x="0" y="0"/>
                  </a:moveTo>
                  <a:lnTo>
                    <a:pt x="53339" y="0"/>
                  </a:lnTo>
                  <a:lnTo>
                    <a:pt x="53339" y="86867"/>
                  </a:lnTo>
                  <a:lnTo>
                    <a:pt x="0" y="868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868" name="Freeform 3868"/>
            <p:cNvSpPr/>
            <p:nvPr/>
          </p:nvSpPr>
          <p:spPr>
            <a:xfrm>
              <a:off x="725888" y="3704594"/>
              <a:ext cx="57912" cy="6096"/>
            </a:xfrm>
            <a:custGeom>
              <a:avLst/>
              <a:gdLst/>
              <a:ahLst/>
              <a:cxnLst/>
              <a:rect l="0" t="0" r="0" b="0"/>
              <a:pathLst>
                <a:path w="57912" h="6096">
                  <a:moveTo>
                    <a:pt x="0" y="6096"/>
                  </a:moveTo>
                  <a:lnTo>
                    <a:pt x="57912" y="6096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A23441">
                <a:alpha val="100000"/>
              </a:srgbClr>
            </a:solidFill>
            <a:ln w="1778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sp>
        <p:nvSpPr>
          <p:cNvPr id="114" name="Rounded Rectangle 113"/>
          <p:cNvSpPr/>
          <p:nvPr/>
        </p:nvSpPr>
        <p:spPr>
          <a:xfrm>
            <a:off x="731864" y="586596"/>
            <a:ext cx="8832760" cy="56934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NSS  unit   and Student ’s   Professional Club  Steer  Extension Activity </a:t>
            </a:r>
            <a:endParaRPr lang="en-IN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85" name="Rectangle 3885"/>
          <p:cNvSpPr/>
          <p:nvPr/>
        </p:nvSpPr>
        <p:spPr>
          <a:xfrm>
            <a:off x="1256207" y="1284566"/>
            <a:ext cx="3961597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Women</a:t>
            </a:r>
            <a:r>
              <a:rPr lang="en-US" kern="0" spc="-44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Empo</a:t>
            </a:r>
            <a:r>
              <a:rPr lang="en-US" kern="0" spc="-14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erment : </a:t>
            </a:r>
            <a:r>
              <a:rPr lang="en-US" i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Nirbhya</a:t>
            </a:r>
            <a:r>
              <a:rPr lang="en-US" i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i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Abhiyan</a:t>
            </a:r>
            <a:endParaRPr lang="en-US" i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86" name="Rectangle 3886"/>
          <p:cNvSpPr/>
          <p:nvPr/>
        </p:nvSpPr>
        <p:spPr>
          <a:xfrm>
            <a:off x="1273461" y="1758099"/>
            <a:ext cx="1481175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Blood Donation</a:t>
            </a:r>
          </a:p>
        </p:txBody>
      </p:sp>
      <p:sp>
        <p:nvSpPr>
          <p:cNvPr id="3887" name="Rectangle 3887"/>
          <p:cNvSpPr/>
          <p:nvPr/>
        </p:nvSpPr>
        <p:spPr>
          <a:xfrm>
            <a:off x="1238955" y="2214555"/>
            <a:ext cx="4271810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Health,</a:t>
            </a:r>
            <a:r>
              <a:rPr lang="en-US" kern="0" spc="-18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kern="0" spc="-2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giene and  En</a:t>
            </a:r>
            <a:r>
              <a:rPr lang="en-US" kern="0" spc="-18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ironment</a:t>
            </a:r>
            <a:r>
              <a:rPr lang="en-US" kern="0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spc="-28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kern="0" spc="-14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areness</a:t>
            </a:r>
          </a:p>
        </p:txBody>
      </p:sp>
      <p:sp>
        <p:nvSpPr>
          <p:cNvPr id="3888" name="Rectangle 3888"/>
          <p:cNvSpPr/>
          <p:nvPr/>
        </p:nvSpPr>
        <p:spPr>
          <a:xfrm>
            <a:off x="1221703" y="2636018"/>
            <a:ext cx="3728713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r>
              <a:rPr lang="en-US" kern="0" spc="-32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kern="0" spc="-2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kern="0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Digital India Scheme</a:t>
            </a:r>
            <a:endParaRPr lang="en-US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89" name="Rectangle 3889"/>
          <p:cNvSpPr/>
          <p:nvPr/>
        </p:nvSpPr>
        <p:spPr>
          <a:xfrm>
            <a:off x="1218407" y="3092624"/>
            <a:ext cx="47084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-19 Warriors</a:t>
            </a:r>
          </a:p>
        </p:txBody>
      </p:sp>
      <p:sp>
        <p:nvSpPr>
          <p:cNvPr id="3890" name="Rectangle 3890"/>
          <p:cNvSpPr/>
          <p:nvPr/>
        </p:nvSpPr>
        <p:spPr>
          <a:xfrm>
            <a:off x="1221702" y="3960197"/>
            <a:ext cx="4700005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Campus Cleanliness Drives &amp; Water Conservation</a:t>
            </a:r>
          </a:p>
        </p:txBody>
      </p:sp>
      <p:sp>
        <p:nvSpPr>
          <p:cNvPr id="3891" name="Rectangle 3891"/>
          <p:cNvSpPr/>
          <p:nvPr/>
        </p:nvSpPr>
        <p:spPr>
          <a:xfrm>
            <a:off x="1238955" y="4400399"/>
            <a:ext cx="5422895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Socio-economic</a:t>
            </a:r>
            <a:r>
              <a:rPr lang="en-US" kern="0" spc="-33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Sur</a:t>
            </a:r>
            <a:r>
              <a:rPr lang="en-US" kern="0" spc="-13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kern="0" spc="-17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 &amp; Anti -superstition  Campaigns </a:t>
            </a:r>
          </a:p>
        </p:txBody>
      </p:sp>
      <p:sp>
        <p:nvSpPr>
          <p:cNvPr id="3937" name="Rectangle 3937"/>
          <p:cNvSpPr/>
          <p:nvPr/>
        </p:nvSpPr>
        <p:spPr>
          <a:xfrm>
            <a:off x="1221702" y="3538774"/>
            <a:ext cx="204491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Adoption</a:t>
            </a:r>
            <a:r>
              <a:rPr lang="en-US" kern="0" spc="-2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kern="0" spc="-42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kern="0" spc="-28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illages</a:t>
            </a:r>
          </a:p>
        </p:txBody>
      </p:sp>
      <p:sp>
        <p:nvSpPr>
          <p:cNvPr id="109" name="Title 1"/>
          <p:cNvSpPr txBox="1">
            <a:spLocks/>
          </p:cNvSpPr>
          <p:nvPr/>
        </p:nvSpPr>
        <p:spPr>
          <a:xfrm>
            <a:off x="0" y="0"/>
            <a:ext cx="12192000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kern="0" dirty="0">
                <a:solidFill>
                  <a:srgbClr val="0000FF"/>
                </a:solidFill>
                <a:latin typeface="Agency FB" panose="020B0503020202020204" pitchFamily="34" charset="0"/>
              </a:rPr>
              <a:t>Extension Activities</a:t>
            </a:r>
            <a:r>
              <a:rPr lang="en-US" sz="2800" kern="0" spc="-16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kern="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</a:p>
          <a:p>
            <a:endParaRPr lang="en-US" sz="2800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anose="020B0604020202020204" pitchFamily="34" charset="0"/>
            </a:endParaRPr>
          </a:p>
        </p:txBody>
      </p:sp>
      <p:sp>
        <p:nvSpPr>
          <p:cNvPr id="117" name="Rectangle 3891"/>
          <p:cNvSpPr/>
          <p:nvPr/>
        </p:nvSpPr>
        <p:spPr>
          <a:xfrm>
            <a:off x="1253333" y="4846098"/>
            <a:ext cx="4558940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1">
              <a:defRPr/>
            </a:pPr>
            <a:r>
              <a:rPr lang="en-IN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Disaster Management during the Massive  Flood</a:t>
            </a: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1" name="Rectangle 3891"/>
          <p:cNvSpPr/>
          <p:nvPr/>
        </p:nvSpPr>
        <p:spPr>
          <a:xfrm>
            <a:off x="1305089" y="6122807"/>
            <a:ext cx="1109278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Counseling </a:t>
            </a:r>
          </a:p>
        </p:txBody>
      </p:sp>
      <p:sp>
        <p:nvSpPr>
          <p:cNvPr id="122" name="Rectangle 3891"/>
          <p:cNvSpPr/>
          <p:nvPr/>
        </p:nvSpPr>
        <p:spPr>
          <a:xfrm>
            <a:off x="1267708" y="5705863"/>
            <a:ext cx="2635337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International Women’s Day </a:t>
            </a:r>
          </a:p>
        </p:txBody>
      </p:sp>
      <p:sp>
        <p:nvSpPr>
          <p:cNvPr id="123" name="Rectangle 3891"/>
          <p:cNvSpPr/>
          <p:nvPr/>
        </p:nvSpPr>
        <p:spPr>
          <a:xfrm>
            <a:off x="1264832" y="5306173"/>
            <a:ext cx="4052391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Walk Through Garden- Awareness Activity</a:t>
            </a:r>
          </a:p>
        </p:txBody>
      </p:sp>
      <p:sp>
        <p:nvSpPr>
          <p:cNvPr id="97282" name="AutoShape 2" descr="Image result for international womens da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7284" name="AutoShape 4" descr="Image result for international womens da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972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181" y="5729737"/>
            <a:ext cx="447496" cy="38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728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3029" y="5283140"/>
            <a:ext cx="427636" cy="36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728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4568" y="6140931"/>
            <a:ext cx="277085" cy="28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 descr="C:\Users\SEMINAR\Downloads\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26795" y="1349628"/>
            <a:ext cx="2773299" cy="1843949"/>
          </a:xfrm>
          <a:prstGeom prst="rect">
            <a:avLst/>
          </a:prstGeom>
          <a:noFill/>
        </p:spPr>
      </p:pic>
      <p:sp>
        <p:nvSpPr>
          <p:cNvPr id="82" name="Rectangle 3886"/>
          <p:cNvSpPr/>
          <p:nvPr/>
        </p:nvSpPr>
        <p:spPr>
          <a:xfrm>
            <a:off x="9014017" y="3261628"/>
            <a:ext cx="1481175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Blood Donation</a:t>
            </a:r>
          </a:p>
        </p:txBody>
      </p:sp>
      <p:sp>
        <p:nvSpPr>
          <p:cNvPr id="21508" name="AutoShape 4" descr="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1510" name="Picture 6" descr="C:\Users\SEMINAR\Downloads\1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88657" y="3725838"/>
            <a:ext cx="2784143" cy="2088107"/>
          </a:xfrm>
          <a:prstGeom prst="rect">
            <a:avLst/>
          </a:prstGeom>
          <a:noFill/>
        </p:spPr>
      </p:pic>
      <p:sp>
        <p:nvSpPr>
          <p:cNvPr id="86" name="Rectangle 3886"/>
          <p:cNvSpPr/>
          <p:nvPr/>
        </p:nvSpPr>
        <p:spPr>
          <a:xfrm>
            <a:off x="8797927" y="5925216"/>
            <a:ext cx="1923604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Forest Conservation</a:t>
            </a:r>
          </a:p>
        </p:txBody>
      </p:sp>
    </p:spTree>
    <p:extLst>
      <p:ext uri="{BB962C8B-B14F-4D97-AF65-F5344CB8AC3E}">
        <p14:creationId xmlns:p14="http://schemas.microsoft.com/office/powerpoint/2010/main" val="310317808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04715" y="-34296"/>
            <a:ext cx="11848721" cy="5072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2400" dirty="0">
                <a:solidFill>
                  <a:srgbClr val="0000FF"/>
                </a:solidFill>
                <a:latin typeface="Agency FB" panose="020B0503020202020204" pitchFamily="34" charset="0"/>
              </a:rPr>
              <a:t>Rain Marathon </a:t>
            </a:r>
            <a:r>
              <a:rPr lang="en-US" sz="24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[Sept 19,2025] </a:t>
            </a:r>
            <a:r>
              <a:rPr lang="en-US" sz="2400" dirty="0">
                <a:solidFill>
                  <a:srgbClr val="00B050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Fitness For Sustainable Environment</a:t>
            </a:r>
            <a:r>
              <a:rPr lang="en-US" sz="2400" dirty="0">
                <a:solidFill>
                  <a:srgbClr val="00B050"/>
                </a:solidFill>
                <a:latin typeface="Agency FB" panose="020B0503020202020204" pitchFamily="34" charset="0"/>
              </a:rPr>
              <a:t>  </a:t>
            </a:r>
            <a:endParaRPr lang="en-IN" sz="2400" dirty="0">
              <a:solidFill>
                <a:srgbClr val="00B050"/>
              </a:solidFill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  <a:p>
            <a:pPr defTabSz="914217"/>
            <a:r>
              <a:rPr lang="en-US" sz="24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357992" y="559303"/>
            <a:ext cx="11813514" cy="3033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dirty="0">
                <a:ea typeface="Lato Heavy" charset="0"/>
                <a:cs typeface="Arial" pitchFamily="34" charset="0"/>
              </a:rPr>
              <a:t>                                                                                          e-</a:t>
            </a:r>
            <a:r>
              <a:rPr lang="en-US" sz="2000" dirty="0" err="1">
                <a:ea typeface="Lato Heavy" charset="0"/>
                <a:cs typeface="Arial" pitchFamily="34" charset="0"/>
              </a:rPr>
              <a:t>SITizen</a:t>
            </a:r>
            <a:r>
              <a:rPr lang="en-US" sz="2000" dirty="0">
                <a:ea typeface="Lato Heavy" charset="0"/>
                <a:cs typeface="Arial" pitchFamily="34" charset="0"/>
              </a:rPr>
              <a:t> Coordinator : Ms. S. K. More		  </a:t>
            </a:r>
            <a:endParaRPr lang="en-IN" sz="2000" dirty="0"/>
          </a:p>
        </p:txBody>
      </p:sp>
      <p:grpSp>
        <p:nvGrpSpPr>
          <p:cNvPr id="5" name="Group 4"/>
          <p:cNvGrpSpPr/>
          <p:nvPr/>
        </p:nvGrpSpPr>
        <p:grpSpPr>
          <a:xfrm>
            <a:off x="176548" y="1040993"/>
            <a:ext cx="11841681" cy="5595598"/>
            <a:chOff x="143445" y="1040993"/>
            <a:chExt cx="9621366" cy="5595598"/>
          </a:xfrm>
        </p:grpSpPr>
        <p:pic>
          <p:nvPicPr>
            <p:cNvPr id="1026" name="Picture 2" descr="J:\Department of E&amp;TC  Engg\12. Department Reports\AY 2025-26\Rain Marathone 19.09.2025\RAIN Marathon_\20250919_151415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42" t="1" b="153"/>
            <a:stretch/>
          </p:blipFill>
          <p:spPr bwMode="auto">
            <a:xfrm rot="5400000">
              <a:off x="4704439" y="3837541"/>
              <a:ext cx="2671945" cy="2169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J:\Department of E&amp;TC  Engg\12. Department Reports\AY 2025-26\Rain Marathone 19.09.2025\RAIN Marathon_\20250919_144527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4431" y="1040994"/>
              <a:ext cx="2901198" cy="2189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39"/>
            <a:stretch/>
          </p:blipFill>
          <p:spPr bwMode="auto">
            <a:xfrm>
              <a:off x="4965571" y="1040993"/>
              <a:ext cx="2527759" cy="2189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1" name="Picture 7" descr="J:\Department of E&amp;TC  Engg\12. Department Reports\AY 2025-26\Rain Marathone 19.09.2025\RAIN Marathon_\20250919_144841(0)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3329" y="1040993"/>
              <a:ext cx="2271481" cy="2189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9" descr="J:\Department of E&amp;TC  Engg\12. Department Reports\AY 2025-26\Rain Marathone 19.09.2025\RAIN Marathon_\20250919_32057PMByGPSMapCamera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5194" y="3586351"/>
              <a:ext cx="2639617" cy="26719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5" name="Picture 11" descr="J:\Department of E&amp;TC  Engg\12. Department Reports\AY 2025-26\Rain Marathone 19.09.2025\RAIN Marathon_\20250919_25218PMByGPSMapCamera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498"/>
            <a:stretch/>
          </p:blipFill>
          <p:spPr bwMode="auto">
            <a:xfrm>
              <a:off x="166331" y="3586350"/>
              <a:ext cx="2497251" cy="2671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7" name="Picture 13" descr="J:\Department of E&amp;TC  Engg\12. Department Reports\AY 2025-26\Rain Marathone 19.09.2025\RAIN Marathon_\20250919_151930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72" r="10392"/>
            <a:stretch/>
          </p:blipFill>
          <p:spPr bwMode="auto">
            <a:xfrm rot="5400000">
              <a:off x="2506451" y="3741798"/>
              <a:ext cx="2674207" cy="2358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J:\Department of E&amp;TC  Engg\12. Department Reports\AY 2025-26\Rain Marathone 19.09.2025\WhatsApp Image 2025-09-18 at 10.45.38.jpe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45" y="1040994"/>
              <a:ext cx="1910986" cy="2189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1844705" y="3265705"/>
              <a:ext cx="258073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/>
                <a:t> Indian Auspicious Rituals 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61257" y="6328814"/>
              <a:ext cx="27565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  Participations 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154632" y="6258296"/>
              <a:ext cx="258073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Gathering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449759" y="6327325"/>
              <a:ext cx="303162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  Winners  Appreciation 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834824" y="3263722"/>
              <a:ext cx="258073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/>
                <a:t>Inaugurations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843655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04716" y="21974"/>
            <a:ext cx="11205746" cy="5072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Rain Marathon[July 12,2024]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04715" y="488269"/>
            <a:ext cx="11813514" cy="606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dirty="0">
                <a:solidFill>
                  <a:srgbClr val="002060"/>
                </a:solidFill>
              </a:rPr>
              <a:t> </a:t>
            </a:r>
            <a:r>
              <a:rPr lang="en-US" sz="2000" b="1" dirty="0">
                <a:ea typeface="Lato Heavy" charset="0"/>
                <a:cs typeface="Arial" pitchFamily="34" charset="0"/>
              </a:rPr>
              <a:t> Professional Body: </a:t>
            </a:r>
            <a:r>
              <a:rPr lang="en-US" sz="2000" dirty="0">
                <a:ea typeface="Lato Heavy" charset="0"/>
                <a:cs typeface="Arial" pitchFamily="34" charset="0"/>
              </a:rPr>
              <a:t> </a:t>
            </a:r>
            <a:r>
              <a:rPr lang="en-US" sz="2000" dirty="0" err="1">
                <a:ea typeface="Lato Heavy" charset="0"/>
                <a:cs typeface="Arial" pitchFamily="34" charset="0"/>
              </a:rPr>
              <a:t>Esitizen</a:t>
            </a:r>
            <a:r>
              <a:rPr lang="en-US" sz="2000" dirty="0">
                <a:ea typeface="Lato Heavy" charset="0"/>
                <a:cs typeface="Arial" pitchFamily="34" charset="0"/>
              </a:rPr>
              <a:t> Club Coordinator : Ms. S. K. More</a:t>
            </a:r>
            <a:endParaRPr lang="en-IN" sz="2000" dirty="0"/>
          </a:p>
        </p:txBody>
      </p:sp>
      <p:pic>
        <p:nvPicPr>
          <p:cNvPr id="1026" name="Picture 2" descr="20240812_21739pmByGPSMapCame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25" y="1262064"/>
            <a:ext cx="3701478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Prajwal mavkar\Downloads\20240812_21810pmByGPSMapCamera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702" y="1262064"/>
            <a:ext cx="3861624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Prajwal mavkar\Downloads\IMG20240812142047.jpg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701" y="3762375"/>
            <a:ext cx="3861624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Prajwal mavkar\Downloads\IMG20240812142009.jpg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34" y="3762375"/>
            <a:ext cx="3790069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C:\Users\Prajwal mavkar\Downloads\WhatsApp Image 2024-08-13 at 12.28.53 PM.jpeg"/>
          <p:cNvPicPr>
            <a:picLocks noChangeAspect="1" noChangeArrowheads="1"/>
          </p:cNvPicPr>
          <p:nvPr/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856" y="1262064"/>
            <a:ext cx="3701478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C:\Users\Prajwal mavkar\Downloads\WhatsApp Image 2024-08-13 at 12.28.59 PM.jpeg"/>
          <p:cNvPicPr>
            <a:picLocks noChangeAspect="1" noChangeArrowheads="1"/>
          </p:cNvPicPr>
          <p:nvPr/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856" y="3762375"/>
            <a:ext cx="3701478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12490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04715" y="21974"/>
            <a:ext cx="11848721" cy="5072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Teachers and Engineers Day Celebrations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.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[Sept 16,2025]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  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04715" y="488270"/>
            <a:ext cx="11813514" cy="3033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dirty="0">
                <a:ea typeface="Lato Heavy" charset="0"/>
                <a:cs typeface="Arial" pitchFamily="34" charset="0"/>
              </a:rPr>
              <a:t>                                                                                           e-</a:t>
            </a:r>
            <a:r>
              <a:rPr lang="en-US" sz="2000" dirty="0" err="1">
                <a:ea typeface="Lato Heavy" charset="0"/>
                <a:cs typeface="Arial" pitchFamily="34" charset="0"/>
              </a:rPr>
              <a:t>SITizen</a:t>
            </a:r>
            <a:r>
              <a:rPr lang="en-US" sz="2000" dirty="0">
                <a:ea typeface="Lato Heavy" charset="0"/>
                <a:cs typeface="Arial" pitchFamily="34" charset="0"/>
              </a:rPr>
              <a:t> Coordinator : Dr. S. K. More  			  </a:t>
            </a:r>
            <a:endParaRPr lang="en-IN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965511"/>
            <a:ext cx="3339868" cy="240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J:\Department of E&amp;TC  Engg\12. Department Reports\AY 2025-26\Induction Program\Photos\WhatsApp Image 2025-09-16 at 15.30.34 (1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8" t="7407" r="21336"/>
          <a:stretch/>
        </p:blipFill>
        <p:spPr bwMode="auto">
          <a:xfrm>
            <a:off x="3690486" y="965511"/>
            <a:ext cx="3142393" cy="240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J:\Department of E&amp;TC  Engg\12. Department Reports\AY 2025-26\Induction Program\Photos\WhatsApp Image 2025-09-16 at 15.30.36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45"/>
          <a:stretch/>
        </p:blipFill>
        <p:spPr bwMode="auto">
          <a:xfrm>
            <a:off x="6893687" y="965511"/>
            <a:ext cx="2580247" cy="240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J:\Department of E&amp;TC  Engg\12. Department Reports\AY 2025-26\Induction Program\Photos\WhatsApp Image 2025-09-16 at 15.30.38 (1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73"/>
          <a:stretch/>
        </p:blipFill>
        <p:spPr bwMode="auto">
          <a:xfrm>
            <a:off x="9534743" y="975916"/>
            <a:ext cx="2657257" cy="239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141882" y="6406180"/>
            <a:ext cx="33926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 Felicitation of Toppers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04716" y="3546292"/>
            <a:ext cx="11848722" cy="3030841"/>
            <a:chOff x="166331" y="3655035"/>
            <a:chExt cx="9200087" cy="2790894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31" y="3655036"/>
              <a:ext cx="2593281" cy="27908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 descr="J:\Department of E&amp;TC  Engg\12. Department Reports\AY 2025-26\Induction Program\Photos\WhatsApp Image 2025-09-16 at 17.13.59 (1).jpe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375" b="1283"/>
            <a:stretch/>
          </p:blipFill>
          <p:spPr bwMode="auto">
            <a:xfrm>
              <a:off x="2925127" y="3655035"/>
              <a:ext cx="2387722" cy="2674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J:\Department of E&amp;TC  Engg\12. Department Reports\AY 2025-26\Induction Program\Photos\WhatsApp Image 2025-09-16 at 17.13.58.jpe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518"/>
            <a:stretch/>
          </p:blipFill>
          <p:spPr bwMode="auto">
            <a:xfrm>
              <a:off x="5440894" y="3711335"/>
              <a:ext cx="1922636" cy="2678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J:\Department of E&amp;TC  Engg\12. Department Reports\AY 2025-26\Induction Program\Photos\WhatsApp Image 2025-09-16 at 17.13.59.jpe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1" r="10791"/>
            <a:stretch/>
          </p:blipFill>
          <p:spPr bwMode="auto">
            <a:xfrm>
              <a:off x="7491576" y="3664616"/>
              <a:ext cx="1874842" cy="2664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3537459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69D61A-8F86-4EA9-B162-2A70D2B67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FEA79D6-45EF-4A1F-842A-2D985BD9FB8D}"/>
              </a:ext>
            </a:extLst>
          </p:cNvPr>
          <p:cNvSpPr txBox="1">
            <a:spLocks/>
          </p:cNvSpPr>
          <p:nvPr/>
        </p:nvSpPr>
        <p:spPr>
          <a:xfrm>
            <a:off x="204715" y="21974"/>
            <a:ext cx="11848721" cy="5072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</a:rPr>
              <a:t> International Women’s Day Celebrations </a:t>
            </a:r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[March 12, 2026]  </a:t>
            </a:r>
            <a:endParaRPr lang="en-IN" sz="2800" dirty="0">
              <a:solidFill>
                <a:srgbClr val="0000FF"/>
              </a:solidFill>
              <a:latin typeface="Agency FB" panose="020B0503020202020204" pitchFamily="34" charset="0"/>
              <a:ea typeface="Lato Heavy" charset="0"/>
              <a:cs typeface="Arial" pitchFamily="34" charset="0"/>
            </a:endParaRPr>
          </a:p>
          <a:p>
            <a:pPr defTabSz="914217"/>
            <a:r>
              <a:rPr lang="en-US" sz="2800" dirty="0">
                <a:solidFill>
                  <a:srgbClr val="0000FF"/>
                </a:solidFill>
                <a:latin typeface="Agency FB" panose="020B0503020202020204" pitchFamily="34" charset="0"/>
                <a:ea typeface="Lato Heavy" charset="0"/>
                <a:cs typeface="Arial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B91FF0-051C-48F1-B12F-209B3F7807B7}"/>
              </a:ext>
            </a:extLst>
          </p:cNvPr>
          <p:cNvSpPr txBox="1">
            <a:spLocks/>
          </p:cNvSpPr>
          <p:nvPr/>
        </p:nvSpPr>
        <p:spPr>
          <a:xfrm>
            <a:off x="204715" y="488270"/>
            <a:ext cx="11813514" cy="3033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ea typeface="Lato Heavy" charset="0"/>
                <a:cs typeface="Arial" pitchFamily="34" charset="0"/>
              </a:rPr>
              <a:t> Professional Society: IETE 	ISF			Coordinator : Dr. M. K. </a:t>
            </a:r>
            <a:r>
              <a:rPr lang="en-US" sz="2000" dirty="0" err="1">
                <a:ea typeface="Lato Heavy" charset="0"/>
                <a:cs typeface="Arial" pitchFamily="34" charset="0"/>
              </a:rPr>
              <a:t>Bhosale</a:t>
            </a:r>
            <a:r>
              <a:rPr lang="en-US" sz="2000" dirty="0">
                <a:ea typeface="Lato Heavy" charset="0"/>
                <a:cs typeface="Arial" pitchFamily="34" charset="0"/>
              </a:rPr>
              <a:t>		  </a:t>
            </a:r>
            <a:endParaRPr lang="en-IN" sz="2000" dirty="0"/>
          </a:p>
        </p:txBody>
      </p:sp>
      <p:pic>
        <p:nvPicPr>
          <p:cNvPr id="5" name="Picture 2" descr="J:\Department of E&amp;TC  Engg\12. Department Reports\AY 2025-26\Womens Day Celebrations 12.03.2026\Photos\IMG_20260312_160946270.jpg">
            <a:extLst>
              <a:ext uri="{FF2B5EF4-FFF2-40B4-BE49-F238E27FC236}">
                <a16:creationId xmlns:a16="http://schemas.microsoft.com/office/drawing/2014/main" id="{CFE29DE4-857B-4AA5-A306-E678E57EF8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4" t="25321" r="3262"/>
          <a:stretch/>
        </p:blipFill>
        <p:spPr bwMode="auto">
          <a:xfrm>
            <a:off x="6298908" y="4760301"/>
            <a:ext cx="2806933" cy="180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C5AE2D7-A9B3-4A6F-9E68-1A451571EB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0"/>
          <a:stretch/>
        </p:blipFill>
        <p:spPr bwMode="auto">
          <a:xfrm>
            <a:off x="146255" y="932790"/>
            <a:ext cx="3033819" cy="197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 descr="J:\Department of E&amp;TC  Engg\12. Department Reports\AY 2025-26\Womens Day Celebrations 12.03.2026\Photos\IMG_20260312_154755197.jpg">
            <a:extLst>
              <a:ext uri="{FF2B5EF4-FFF2-40B4-BE49-F238E27FC236}">
                <a16:creationId xmlns:a16="http://schemas.microsoft.com/office/drawing/2014/main" id="{8C43B7CF-82BE-49F1-8D96-3BFA62556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074" y="927540"/>
            <a:ext cx="3129568" cy="197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J:\Department of E&amp;TC  Engg\12. Department Reports\AY 2025-26\Womens Day Celebrations 12.03.2026\Photos\IMG_20260312_155019665.jpg">
            <a:extLst>
              <a:ext uri="{FF2B5EF4-FFF2-40B4-BE49-F238E27FC236}">
                <a16:creationId xmlns:a16="http://schemas.microsoft.com/office/drawing/2014/main" id="{E8B4FE18-F03F-49E2-B8A2-2B116F3CD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897" y="920914"/>
            <a:ext cx="2849871" cy="197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D36AA7CF-0F2F-42E1-ACAF-5A2093D1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898" y="2905807"/>
            <a:ext cx="2858716" cy="186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3" descr="J:\Department of E&amp;TC  Engg\12. Department Reports\AY 2025-26\Womens Day Celebrations 12.03.2026\Photos\IMG_20260312_155145726.jpg">
            <a:extLst>
              <a:ext uri="{FF2B5EF4-FFF2-40B4-BE49-F238E27FC236}">
                <a16:creationId xmlns:a16="http://schemas.microsoft.com/office/drawing/2014/main" id="{58F27ABC-03F6-4455-A86B-8B409629B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55" y="2904318"/>
            <a:ext cx="3033819" cy="185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5" descr="J:\Department of E&amp;TC  Engg\12. Department Reports\AY 2025-26\Womens Day Celebrations 12.03.2026\Photos\IMG_20260312_155241824.jpg">
            <a:extLst>
              <a:ext uri="{FF2B5EF4-FFF2-40B4-BE49-F238E27FC236}">
                <a16:creationId xmlns:a16="http://schemas.microsoft.com/office/drawing/2014/main" id="{0C46C189-C928-45CC-8A56-2940CD393F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4"/>
          <a:stretch/>
        </p:blipFill>
        <p:spPr bwMode="auto">
          <a:xfrm>
            <a:off x="3180073" y="2892443"/>
            <a:ext cx="3118834" cy="186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J:\Department of E&amp;TC  Engg\12. Department Reports\AY 2025-26\Womens Day Celebrations 12.03.2026\Photos\IMG_20260312_160438585.jpg">
            <a:extLst>
              <a:ext uri="{FF2B5EF4-FFF2-40B4-BE49-F238E27FC236}">
                <a16:creationId xmlns:a16="http://schemas.microsoft.com/office/drawing/2014/main" id="{7FD73678-5E0A-41A1-B386-98CEDEA79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639" y="4771907"/>
            <a:ext cx="2931590" cy="179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9" descr="J:\Department of E&amp;TC  Engg\12. Department Reports\AY 2025-26\Womens Day Celebrations 12.03.2026\Photos\IMG_20260312_153854568.jpg">
            <a:extLst>
              <a:ext uri="{FF2B5EF4-FFF2-40B4-BE49-F238E27FC236}">
                <a16:creationId xmlns:a16="http://schemas.microsoft.com/office/drawing/2014/main" id="{F10F15C4-C5BB-4B5F-8D1B-4D4C19F74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073" y="4760032"/>
            <a:ext cx="3127980" cy="179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1" descr="J:\Department of E&amp;TC  Engg\12. Department Reports\AY 2025-26\Womens Day Celebrations 12.03.2026\Photos\IMG_20260312_155205816.jpg">
            <a:extLst>
              <a:ext uri="{FF2B5EF4-FFF2-40B4-BE49-F238E27FC236}">
                <a16:creationId xmlns:a16="http://schemas.microsoft.com/office/drawing/2014/main" id="{E0C686A3-1834-4CDD-864D-D443EDFF5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027" y="2892442"/>
            <a:ext cx="2849870" cy="186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3" descr="J:\Department of E&amp;TC  Engg\12. Department Reports\AY 2025-26\Womens Day Celebrations 12.03.2026\Photos\IMG_20260312_155418637.jpg">
            <a:extLst>
              <a:ext uri="{FF2B5EF4-FFF2-40B4-BE49-F238E27FC236}">
                <a16:creationId xmlns:a16="http://schemas.microsoft.com/office/drawing/2014/main" id="{356E5A76-8B80-4336-B5C9-A63B5C9469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6" b="7573"/>
          <a:stretch/>
        </p:blipFill>
        <p:spPr bwMode="auto">
          <a:xfrm>
            <a:off x="146255" y="4771907"/>
            <a:ext cx="3033818" cy="178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5" descr="J:\Department of E&amp;TC  Engg\12. Department Reports\AY 2025-26\Womens Day Celebrations 12.03.2026\Photos\IMG_20260312_154803445.jpg">
            <a:extLst>
              <a:ext uri="{FF2B5EF4-FFF2-40B4-BE49-F238E27FC236}">
                <a16:creationId xmlns:a16="http://schemas.microsoft.com/office/drawing/2014/main" id="{68FB62EA-6CE5-4B2B-B1F6-9C7BC5730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40" y="931839"/>
            <a:ext cx="2835257" cy="197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81977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7049E8F-806E-45F6-B0E6-D96ADAA7B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297" y="605428"/>
            <a:ext cx="3389334" cy="28168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04053D-109D-47FF-982A-CF1F860A7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3600" y="704418"/>
            <a:ext cx="3969131" cy="2717902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CA4DE411-5CFE-43EB-9A45-8544A22AB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86" y="3720738"/>
            <a:ext cx="4089341" cy="256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2C2B07-3B8D-415E-BB5C-334886220EA9}"/>
              </a:ext>
            </a:extLst>
          </p:cNvPr>
          <p:cNvSpPr txBox="1"/>
          <p:nvPr/>
        </p:nvSpPr>
        <p:spPr>
          <a:xfrm>
            <a:off x="1156892" y="3380117"/>
            <a:ext cx="1754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Yoga Day Celebration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BA538B-6536-44A6-8689-0A1E8BEA964E}"/>
              </a:ext>
            </a:extLst>
          </p:cNvPr>
          <p:cNvSpPr txBox="1"/>
          <p:nvPr/>
        </p:nvSpPr>
        <p:spPr>
          <a:xfrm>
            <a:off x="5456295" y="3380117"/>
            <a:ext cx="13161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Tree Plantation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7283DC-1370-4D37-AA57-326793F52E26}"/>
              </a:ext>
            </a:extLst>
          </p:cNvPr>
          <p:cNvSpPr txBox="1"/>
          <p:nvPr/>
        </p:nvSpPr>
        <p:spPr>
          <a:xfrm>
            <a:off x="9626365" y="3396996"/>
            <a:ext cx="1351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Blood Donation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40FC8F-C459-423E-AF94-821BD9B19E80}"/>
              </a:ext>
            </a:extLst>
          </p:cNvPr>
          <p:cNvSpPr txBox="1"/>
          <p:nvPr/>
        </p:nvSpPr>
        <p:spPr>
          <a:xfrm>
            <a:off x="883599" y="6274135"/>
            <a:ext cx="2418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Awareness program at school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0BB8AB-022D-4FCA-B700-299CDDA77370}"/>
              </a:ext>
            </a:extLst>
          </p:cNvPr>
          <p:cNvSpPr txBox="1"/>
          <p:nvPr/>
        </p:nvSpPr>
        <p:spPr>
          <a:xfrm>
            <a:off x="5243839" y="6274135"/>
            <a:ext cx="1440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Har Ghar </a:t>
            </a:r>
            <a:r>
              <a:rPr lang="en-US" sz="1400" b="1" dirty="0" err="1"/>
              <a:t>Tiranga</a:t>
            </a:r>
            <a:endParaRPr lang="en-US" sz="1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A42A0C-EADE-449C-BC3E-0F9B65376907}"/>
              </a:ext>
            </a:extLst>
          </p:cNvPr>
          <p:cNvSpPr txBox="1"/>
          <p:nvPr/>
        </p:nvSpPr>
        <p:spPr>
          <a:xfrm>
            <a:off x="8713085" y="6275236"/>
            <a:ext cx="2359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Essential Martial Flood relief 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C0E5B66-97BA-4AC6-BEB6-1B0D105B0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86" y="605428"/>
            <a:ext cx="4089341" cy="281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 3">
            <a:extLst>
              <a:ext uri="{FF2B5EF4-FFF2-40B4-BE49-F238E27FC236}">
                <a16:creationId xmlns:a16="http://schemas.microsoft.com/office/drawing/2014/main" id="{5624CAE9-7DE5-4CBA-8D82-DE0D856CDC57}"/>
              </a:ext>
            </a:extLst>
          </p:cNvPr>
          <p:cNvSpPr/>
          <p:nvPr/>
        </p:nvSpPr>
        <p:spPr>
          <a:xfrm>
            <a:off x="4449297" y="3714736"/>
            <a:ext cx="3389334" cy="2580322"/>
          </a:xfrm>
          <a:custGeom>
            <a:avLst/>
            <a:gdLst/>
            <a:ahLst/>
            <a:cxnLst/>
            <a:rect l="l" t="t" r="r" b="b"/>
            <a:pathLst>
              <a:path w="7409036" h="4170670">
                <a:moveTo>
                  <a:pt x="0" y="0"/>
                </a:moveTo>
                <a:lnTo>
                  <a:pt x="7409036" y="0"/>
                </a:lnTo>
                <a:lnTo>
                  <a:pt x="7409036" y="4170670"/>
                </a:lnTo>
                <a:lnTo>
                  <a:pt x="0" y="41706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15" name="Picture 4" descr="E:\NSS\2019-20\4.Flood Donation\IMG-20190811-WA0011.jpg">
            <a:extLst>
              <a:ext uri="{FF2B5EF4-FFF2-40B4-BE49-F238E27FC236}">
                <a16:creationId xmlns:a16="http://schemas.microsoft.com/office/drawing/2014/main" id="{1B1A2401-4A18-485A-934C-5361D3CA09B5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601" y="3714736"/>
            <a:ext cx="4000206" cy="257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24515F2-AB0A-4AF8-AC0D-4C5FECDF4FAE}"/>
              </a:ext>
            </a:extLst>
          </p:cNvPr>
          <p:cNvSpPr txBox="1">
            <a:spLocks/>
          </p:cNvSpPr>
          <p:nvPr/>
        </p:nvSpPr>
        <p:spPr>
          <a:xfrm>
            <a:off x="109416" y="0"/>
            <a:ext cx="12082584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 </a:t>
            </a:r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  <a:cs typeface="Times New Roman" pitchFamily="18" charset="0"/>
              </a:rPr>
              <a:t>Social Activities </a:t>
            </a:r>
          </a:p>
        </p:txBody>
      </p:sp>
    </p:spTree>
    <p:extLst>
      <p:ext uri="{BB962C8B-B14F-4D97-AF65-F5344CB8AC3E}">
        <p14:creationId xmlns:p14="http://schemas.microsoft.com/office/powerpoint/2010/main" val="109217986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"/>
          <p:cNvSpPr txBox="1"/>
          <p:nvPr/>
        </p:nvSpPr>
        <p:spPr>
          <a:xfrm>
            <a:off x="3905262" y="2120443"/>
            <a:ext cx="100990" cy="291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 defTabSz="457200">
              <a:lnSpc>
                <a:spcPts val="2800"/>
              </a:lnSpc>
              <a:defRPr sz="1200" b="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defTabSz="321457" hangingPunct="0">
              <a:lnSpc>
                <a:spcPts val="1969"/>
              </a:lnSpc>
            </a:pPr>
            <a:r>
              <a:rPr sz="800" b="1" ker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8" name="Implementation of the practice">
            <a:extLst>
              <a:ext uri="{FF2B5EF4-FFF2-40B4-BE49-F238E27FC236}">
                <a16:creationId xmlns:a16="http://schemas.microsoft.com/office/drawing/2014/main" id="{8CA667C7-A3F6-4AB7-A4AE-52A597C0BCE5}"/>
              </a:ext>
            </a:extLst>
          </p:cNvPr>
          <p:cNvSpPr/>
          <p:nvPr/>
        </p:nvSpPr>
        <p:spPr>
          <a:xfrm>
            <a:off x="7415866" y="2427045"/>
            <a:ext cx="2203622" cy="1943787"/>
          </a:xfrm>
          <a:prstGeom prst="ellipse">
            <a:avLst/>
          </a:prstGeom>
          <a:solidFill>
            <a:srgbClr val="F18FC7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numCol="1" anchor="ctr">
            <a:noAutofit/>
          </a:bodyPr>
          <a:lstStyle>
            <a:lvl1pPr>
              <a:defRPr sz="26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 defTabSz="410751" hangingPunct="0"/>
            <a:r>
              <a:rPr sz="2000" b="1" kern="0" dirty="0">
                <a:solidFill>
                  <a:srgbClr val="000000"/>
                </a:solidFill>
              </a:rPr>
              <a:t>Implementation of the practice</a:t>
            </a:r>
          </a:p>
        </p:txBody>
      </p:sp>
      <p:sp>
        <p:nvSpPr>
          <p:cNvPr id="9" name="Awards and recognition">
            <a:extLst>
              <a:ext uri="{FF2B5EF4-FFF2-40B4-BE49-F238E27FC236}">
                <a16:creationId xmlns:a16="http://schemas.microsoft.com/office/drawing/2014/main" id="{3967D585-8DD7-4A6D-9FC9-4EECF88FAB41}"/>
              </a:ext>
            </a:extLst>
          </p:cNvPr>
          <p:cNvSpPr/>
          <p:nvPr/>
        </p:nvSpPr>
        <p:spPr>
          <a:xfrm>
            <a:off x="9235440" y="1451597"/>
            <a:ext cx="1956816" cy="15842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numCol="1" anchor="ctr">
            <a:noAutofit/>
          </a:bodyPr>
          <a:lstStyle>
            <a:lvl1pPr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Solar Lamp Workshop</a:t>
            </a:r>
          </a:p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Sustainable Development</a:t>
            </a:r>
            <a:endParaRPr sz="1600" b="1" kern="0" dirty="0">
              <a:solidFill>
                <a:srgbClr val="000000"/>
              </a:solidFill>
            </a:endParaRPr>
          </a:p>
        </p:txBody>
      </p:sp>
      <p:sp>
        <p:nvSpPr>
          <p:cNvPr id="10" name="Research sensitization scheme">
            <a:extLst>
              <a:ext uri="{FF2B5EF4-FFF2-40B4-BE49-F238E27FC236}">
                <a16:creationId xmlns:a16="http://schemas.microsoft.com/office/drawing/2014/main" id="{E4CF8488-00E9-4DA0-AE44-D5DD021A27AA}"/>
              </a:ext>
            </a:extLst>
          </p:cNvPr>
          <p:cNvSpPr/>
          <p:nvPr/>
        </p:nvSpPr>
        <p:spPr>
          <a:xfrm>
            <a:off x="8030331" y="4324818"/>
            <a:ext cx="2192661" cy="1929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rgbClr val="99FF99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numCol="1" anchor="ctr">
            <a:noAutofit/>
          </a:bodyPr>
          <a:lstStyle>
            <a:lvl1pPr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National festivals and birth / death anniversaries of the great Indian</a:t>
            </a:r>
          </a:p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personalities</a:t>
            </a:r>
            <a:endParaRPr sz="1600" b="1" kern="0" dirty="0">
              <a:solidFill>
                <a:srgbClr val="000000"/>
              </a:solidFill>
            </a:endParaRPr>
          </a:p>
        </p:txBody>
      </p:sp>
      <p:sp>
        <p:nvSpPr>
          <p:cNvPr id="12" name="e-journals, inflibnet">
            <a:extLst>
              <a:ext uri="{FF2B5EF4-FFF2-40B4-BE49-F238E27FC236}">
                <a16:creationId xmlns:a16="http://schemas.microsoft.com/office/drawing/2014/main" id="{DB7E371A-AD05-45B7-B9EC-FCF8FF75EC54}"/>
              </a:ext>
            </a:extLst>
          </p:cNvPr>
          <p:cNvSpPr/>
          <p:nvPr/>
        </p:nvSpPr>
        <p:spPr>
          <a:xfrm>
            <a:off x="9710930" y="3032049"/>
            <a:ext cx="2078734" cy="17869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numCol="1" anchor="ctr">
            <a:noAutofit/>
          </a:bodyPr>
          <a:lstStyle>
            <a:lvl1pPr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Earn &amp; Learn Scheme </a:t>
            </a:r>
          </a:p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Inclusion of Socio-economical weaker students</a:t>
            </a:r>
            <a:endParaRPr sz="1600" b="1" kern="0" dirty="0">
              <a:solidFill>
                <a:srgbClr val="000000"/>
              </a:solidFill>
            </a:endParaRPr>
          </a:p>
        </p:txBody>
      </p:sp>
      <p:sp>
        <p:nvSpPr>
          <p:cNvPr id="13" name="DBT-STAR college scheme">
            <a:extLst>
              <a:ext uri="{FF2B5EF4-FFF2-40B4-BE49-F238E27FC236}">
                <a16:creationId xmlns:a16="http://schemas.microsoft.com/office/drawing/2014/main" id="{3F2B6411-9DDF-4155-AC72-68E03750323C}"/>
              </a:ext>
            </a:extLst>
          </p:cNvPr>
          <p:cNvSpPr/>
          <p:nvPr/>
        </p:nvSpPr>
        <p:spPr>
          <a:xfrm>
            <a:off x="5473632" y="1883665"/>
            <a:ext cx="1859856" cy="1773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numCol="1" anchor="ctr">
            <a:noAutofit/>
          </a:bodyPr>
          <a:lstStyle>
            <a:lvl1pPr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 defTabSz="410751" hangingPunct="0"/>
            <a:r>
              <a:rPr lang="en-IN" sz="1600" b="1" kern="0" dirty="0">
                <a:solidFill>
                  <a:schemeClr val="bg1"/>
                </a:solidFill>
              </a:rPr>
              <a:t>NSS Camps</a:t>
            </a:r>
            <a:endParaRPr sz="1600" b="1" kern="0" dirty="0">
              <a:solidFill>
                <a:schemeClr val="bg1"/>
              </a:solidFill>
            </a:endParaRPr>
          </a:p>
        </p:txBody>
      </p:sp>
      <p:sp>
        <p:nvSpPr>
          <p:cNvPr id="14" name="Science forum">
            <a:extLst>
              <a:ext uri="{FF2B5EF4-FFF2-40B4-BE49-F238E27FC236}">
                <a16:creationId xmlns:a16="http://schemas.microsoft.com/office/drawing/2014/main" id="{A2A2CC18-D10F-439B-A7E4-7EE1115AED33}"/>
              </a:ext>
            </a:extLst>
          </p:cNvPr>
          <p:cNvSpPr/>
          <p:nvPr/>
        </p:nvSpPr>
        <p:spPr>
          <a:xfrm>
            <a:off x="7136409" y="619743"/>
            <a:ext cx="1824711" cy="17576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numCol="1" anchor="ctr">
            <a:noAutofit/>
          </a:bodyPr>
          <a:lstStyle>
            <a:lvl1pPr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SURABHI</a:t>
            </a:r>
          </a:p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Cultural Forum</a:t>
            </a:r>
            <a:endParaRPr sz="1600" b="1" kern="0" dirty="0">
              <a:solidFill>
                <a:srgbClr val="000000"/>
              </a:solidFill>
            </a:endParaRPr>
          </a:p>
        </p:txBody>
      </p:sp>
      <p:sp>
        <p:nvSpPr>
          <p:cNvPr id="15" name="Avishkar committee">
            <a:extLst>
              <a:ext uri="{FF2B5EF4-FFF2-40B4-BE49-F238E27FC236}">
                <a16:creationId xmlns:a16="http://schemas.microsoft.com/office/drawing/2014/main" id="{1F1C1E59-2B92-4B12-920D-453EA8391614}"/>
              </a:ext>
            </a:extLst>
          </p:cNvPr>
          <p:cNvSpPr/>
          <p:nvPr/>
        </p:nvSpPr>
        <p:spPr>
          <a:xfrm>
            <a:off x="5590588" y="3664554"/>
            <a:ext cx="2163524" cy="2200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numCol="1" anchor="ctr">
            <a:noAutofit/>
          </a:bodyPr>
          <a:lstStyle>
            <a:lvl1pPr>
              <a:defRPr sz="2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LOKJAGAR</a:t>
            </a:r>
          </a:p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unity in culture, cleanliness, awareness of</a:t>
            </a:r>
          </a:p>
          <a:p>
            <a:pPr algn="ctr" defTabSz="410751" hangingPunct="0"/>
            <a:r>
              <a:rPr lang="en-IN" sz="1600" b="1" kern="0" dirty="0">
                <a:solidFill>
                  <a:srgbClr val="000000"/>
                </a:solidFill>
              </a:rPr>
              <a:t>health and communal socio economic diversities</a:t>
            </a:r>
            <a:endParaRPr sz="1600" b="1" kern="0" dirty="0">
              <a:solidFill>
                <a:srgbClr val="000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171"/>
            <a:ext cx="5377997" cy="194226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129468"/>
            <a:ext cx="12192000" cy="437460"/>
          </a:xfrm>
        </p:spPr>
        <p:txBody>
          <a:bodyPr>
            <a:noAutofit/>
          </a:bodyPr>
          <a:lstStyle/>
          <a:p>
            <a:r>
              <a:rPr lang="en-IN" sz="2800" dirty="0">
                <a:solidFill>
                  <a:srgbClr val="0000FF"/>
                </a:solidFill>
                <a:latin typeface="Agency FB" panose="020B0503020202020204" pitchFamily="34" charset="0"/>
              </a:rPr>
              <a:t>Inclusive Environment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32667"/>
            <a:ext cx="5393121" cy="326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67309"/>
      </p:ext>
    </p:extLst>
  </p:cSld>
  <p:clrMapOvr>
    <a:masterClrMapping/>
  </p:clrMapOvr>
</p:sld>
</file>

<file path=ppt/theme/theme1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8974</TotalTime>
  <Words>6443</Words>
  <Application>Microsoft Office PowerPoint</Application>
  <PresentationFormat>Widescreen</PresentationFormat>
  <Paragraphs>1471</Paragraphs>
  <Slides>133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133</vt:i4>
      </vt:variant>
    </vt:vector>
  </HeadingPairs>
  <TitlesOfParts>
    <vt:vector size="149" baseType="lpstr">
      <vt:lpstr>Agency FB</vt:lpstr>
      <vt:lpstr>Aharoni</vt:lpstr>
      <vt:lpstr>Algerian</vt:lpstr>
      <vt:lpstr>Aptos</vt:lpstr>
      <vt:lpstr>Arial</vt:lpstr>
      <vt:lpstr>Bookman Old Style</vt:lpstr>
      <vt:lpstr>Calibri</vt:lpstr>
      <vt:lpstr>Cambria</vt:lpstr>
      <vt:lpstr>Google Sans</vt:lpstr>
      <vt:lpstr>Quicksand</vt:lpstr>
      <vt:lpstr>Tahoma</vt:lpstr>
      <vt:lpstr>Times</vt:lpstr>
      <vt:lpstr>Times New Roman</vt:lpstr>
      <vt:lpstr>Wingdings</vt:lpstr>
      <vt:lpstr>24_Office Theme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Best Practices : Value Added Programs (VAPs)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Inclusive Environment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Perspective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Kabir Kharade</dc:creator>
  <cp:lastModifiedBy>SIT_Principal</cp:lastModifiedBy>
  <cp:revision>819</cp:revision>
  <dcterms:created xsi:type="dcterms:W3CDTF">2021-02-28T06:12:08Z</dcterms:created>
  <dcterms:modified xsi:type="dcterms:W3CDTF">2026-08-17T09:33:29Z</dcterms:modified>
</cp:coreProperties>
</file>